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9" r:id="rId2"/>
    <p:sldMasterId id="2147483751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0AF179-6A5A-4A35-BD7E-BE02D3E8A93E}" v="16" dt="2022-11-11T00:42:11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Sanción</c:v>
                </c:pt>
                <c:pt idx="1">
                  <c:v>Sin sanción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F-424C-8F7C-7200AF25B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289197834645666"/>
          <c:y val="5.3876903673910945E-2"/>
          <c:w val="0.75236958661417319"/>
          <c:h val="0.468450820100220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Hoja1!$A$2:$A$14</c:f>
              <c:strCache>
                <c:ptCount val="13"/>
                <c:pt idx="0">
                  <c:v>Utilización de información falsa/no conducirse con veracidad</c:v>
                </c:pt>
                <c:pt idx="1">
                  <c:v>Actuación bajo conflicto de interés</c:v>
                </c:pt>
                <c:pt idx="2">
                  <c:v>No conducirse con diligencia y probidad (11, fr. I. anterior ley)</c:v>
                </c:pt>
                <c:pt idx="3">
                  <c:v>Desvío de recursos</c:v>
                </c:pt>
                <c:pt idx="4">
                  <c:v>Abuso de funciones</c:v>
                </c:pt>
                <c:pt idx="5">
                  <c:v>Peculado</c:v>
                </c:pt>
                <c:pt idx="6">
                  <c:v>No cuidar recursos públicos (11, fr. IV anterior Ley)</c:v>
                </c:pt>
                <c:pt idx="7">
                  <c:v>Cohecho</c:v>
                </c:pt>
                <c:pt idx="8">
                  <c:v>Deficiencia en el servicio público (art. 11, fr. XIX anterior Ley)</c:v>
                </c:pt>
                <c:pt idx="9">
                  <c:v>No competencia de la Sala</c:v>
                </c:pt>
                <c:pt idx="10">
                  <c:v>Obtener beneficios adicionales a su remuneración (art. 12, fr I anterior Ley)</c:v>
                </c:pt>
                <c:pt idx="11">
                  <c:v>Enriquecimiento oculto</c:v>
                </c:pt>
                <c:pt idx="12">
                  <c:v>Tráfico de influencias</c:v>
                </c:pt>
              </c:strCache>
            </c:strRef>
          </c:cat>
          <c:val>
            <c:numRef>
              <c:f>Hoja1!$B$2:$B$14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0-3D14-41AC-B2CB-664ACAEBCBE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Hoja1!$A$2:$A$14</c:f>
              <c:strCache>
                <c:ptCount val="13"/>
                <c:pt idx="0">
                  <c:v>Utilización de información falsa/no conducirse con veracidad</c:v>
                </c:pt>
                <c:pt idx="1">
                  <c:v>Actuación bajo conflicto de interés</c:v>
                </c:pt>
                <c:pt idx="2">
                  <c:v>No conducirse con diligencia y probidad (11, fr. I. anterior ley)</c:v>
                </c:pt>
                <c:pt idx="3">
                  <c:v>Desvío de recursos</c:v>
                </c:pt>
                <c:pt idx="4">
                  <c:v>Abuso de funciones</c:v>
                </c:pt>
                <c:pt idx="5">
                  <c:v>Peculado</c:v>
                </c:pt>
                <c:pt idx="6">
                  <c:v>No cuidar recursos públicos (11, fr. IV anterior Ley)</c:v>
                </c:pt>
                <c:pt idx="7">
                  <c:v>Cohecho</c:v>
                </c:pt>
                <c:pt idx="8">
                  <c:v>Deficiencia en el servicio público (art. 11, fr. XIX anterior Ley)</c:v>
                </c:pt>
                <c:pt idx="9">
                  <c:v>No competencia de la Sala</c:v>
                </c:pt>
                <c:pt idx="10">
                  <c:v>Obtener beneficios adicionales a su remuneración (art. 12, fr I anterior Ley)</c:v>
                </c:pt>
                <c:pt idx="11">
                  <c:v>Enriquecimiento oculto</c:v>
                </c:pt>
                <c:pt idx="12">
                  <c:v>Tráfico de influencias</c:v>
                </c:pt>
              </c:strCache>
            </c:strRef>
          </c:cat>
          <c:val>
            <c:numRef>
              <c:f>Hoja1!$C$2:$C$14</c:f>
              <c:numCache>
                <c:formatCode>General</c:formatCode>
                <c:ptCount val="13"/>
                <c:pt idx="0">
                  <c:v>10</c:v>
                </c:pt>
                <c:pt idx="1">
                  <c:v>7</c:v>
                </c:pt>
                <c:pt idx="2">
                  <c:v>7</c:v>
                </c:pt>
                <c:pt idx="3">
                  <c:v>19</c:v>
                </c:pt>
                <c:pt idx="4">
                  <c:v>51</c:v>
                </c:pt>
                <c:pt idx="5">
                  <c:v>20</c:v>
                </c:pt>
                <c:pt idx="6">
                  <c:v>3</c:v>
                </c:pt>
                <c:pt idx="7">
                  <c:v>7</c:v>
                </c:pt>
                <c:pt idx="8">
                  <c:v>9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14-41AC-B2CB-664ACAEBCB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pyramid"/>
        <c:axId val="285664768"/>
        <c:axId val="164690112"/>
        <c:axId val="0"/>
      </c:bar3DChart>
      <c:catAx>
        <c:axId val="285664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4690112"/>
        <c:crosses val="autoZero"/>
        <c:auto val="1"/>
        <c:lblAlgn val="ctr"/>
        <c:lblOffset val="100"/>
        <c:noMultiLvlLbl val="0"/>
      </c:catAx>
      <c:valAx>
        <c:axId val="16469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5664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357775590551178E-2"/>
          <c:y val="3.7470654683153623E-2"/>
          <c:w val="0.92308919783464571"/>
          <c:h val="0.4226364159303385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Sanción económica</c:v>
                </c:pt>
                <c:pt idx="1">
                  <c:v>Inhabilitación</c:v>
                </c:pt>
                <c:pt idx="2">
                  <c:v>Amonestación</c:v>
                </c:pt>
                <c:pt idx="3">
                  <c:v>Destitución </c:v>
                </c:pt>
                <c:pt idx="4">
                  <c:v>Suspensión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17</c:v>
                </c:pt>
                <c:pt idx="1">
                  <c:v>31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F6-4004-B528-EDC56364F0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2743680"/>
        <c:axId val="12870208"/>
        <c:axId val="133794304"/>
      </c:bar3DChart>
      <c:catAx>
        <c:axId val="132743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70208"/>
        <c:crosses val="autoZero"/>
        <c:auto val="1"/>
        <c:lblAlgn val="ctr"/>
        <c:lblOffset val="100"/>
        <c:noMultiLvlLbl val="0"/>
      </c:catAx>
      <c:valAx>
        <c:axId val="12870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743680"/>
        <c:crosses val="autoZero"/>
        <c:crossBetween val="between"/>
      </c:valAx>
      <c:serAx>
        <c:axId val="133794304"/>
        <c:scaling>
          <c:orientation val="minMax"/>
        </c:scaling>
        <c:delete val="1"/>
        <c:axPos val="b"/>
        <c:majorTickMark val="out"/>
        <c:minorTickMark val="none"/>
        <c:tickLblPos val="nextTo"/>
        <c:crossAx val="1287020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Insuficiencia probatoria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3-40CF-9D60-DCA920BFD327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Ya se le había sancionado por esa falta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Hoja1!$B$3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3-40CF-9D60-DCA920BFD327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Uso de Ley no vigente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Hoja1!$B$4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23-40CF-9D60-DCA920BFD327}"/>
            </c:ext>
          </c:extLst>
        </c:ser>
        <c:ser>
          <c:idx val="3"/>
          <c:order val="3"/>
          <c:tx>
            <c:strRef>
              <c:f>Hoja1!$A$5</c:f>
              <c:strCache>
                <c:ptCount val="1"/>
                <c:pt idx="0">
                  <c:v>Tipicidad, indebida fundamentación y motivación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Hoja1!$B$5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3-40CF-9D60-DCA920BFD327}"/>
            </c:ext>
          </c:extLst>
        </c:ser>
        <c:ser>
          <c:idx val="4"/>
          <c:order val="4"/>
          <c:tx>
            <c:strRef>
              <c:f>Hoja1!$A$6</c:f>
              <c:strCache>
                <c:ptCount val="1"/>
                <c:pt idx="0">
                  <c:v>Violación a las formalidades del procedimiento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Hoja1!$B$6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23-40CF-9D60-DCA920BFD327}"/>
            </c:ext>
          </c:extLst>
        </c:ser>
        <c:ser>
          <c:idx val="5"/>
          <c:order val="5"/>
          <c:tx>
            <c:strRef>
              <c:f>Hoja1!$A$7</c:f>
              <c:strCache>
                <c:ptCount val="1"/>
                <c:pt idx="0">
                  <c:v>Caducidad PRA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Hoja1!$B$7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23-40CF-9D60-DCA920BFD3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8556416"/>
        <c:axId val="176229184"/>
      </c:barChart>
      <c:catAx>
        <c:axId val="138556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6229184"/>
        <c:crosses val="autoZero"/>
        <c:auto val="1"/>
        <c:lblAlgn val="ctr"/>
        <c:lblOffset val="100"/>
        <c:noMultiLvlLbl val="0"/>
      </c:catAx>
      <c:valAx>
        <c:axId val="176229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5564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Validez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FD-4441-A39C-C931DB97F033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Nulidades</c:v>
                </c:pt>
                <c:pt idx="1">
                  <c:v>Validez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86.4</c:v>
                </c:pt>
                <c:pt idx="1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FD-4441-A39C-C931DB97F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16619119094488183"/>
          <c:y val="0.68778686713909531"/>
          <c:w val="0.15412130905511812"/>
          <c:h val="6.505123861643463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Hoja1!$A$2:$A$14</c:f>
              <c:strCache>
                <c:ptCount val="13"/>
                <c:pt idx="0">
                  <c:v>No se acreditó la falta imputada</c:v>
                </c:pt>
                <c:pt idx="1">
                  <c:v>Incompetencia</c:v>
                </c:pt>
                <c:pt idx="2">
                  <c:v>Falta de claridad en la imputación</c:v>
                </c:pt>
                <c:pt idx="3">
                  <c:v>Indebida valoración de pruebas/indebida apreciación de los hechos</c:v>
                </c:pt>
                <c:pt idx="4">
                  <c:v>Ausencia de pruebas/ no procedimiento propio</c:v>
                </c:pt>
                <c:pt idx="5">
                  <c:v>Violación a las formalidades esenciales del procedimiento</c:v>
                </c:pt>
                <c:pt idx="6">
                  <c:v>No se aportó la resolución impugnada</c:v>
                </c:pt>
                <c:pt idx="7">
                  <c:v>Prescripción de la falta</c:v>
                </c:pt>
                <c:pt idx="8">
                  <c:v>Conflictos de vigencia de leyes</c:v>
                </c:pt>
                <c:pt idx="9">
                  <c:v>Indebida fundamentación (conducta prevista en otro numeral/numerales erróneos)</c:v>
                </c:pt>
                <c:pt idx="10">
                  <c:v>Deficiencias en la individualización de la sanción</c:v>
                </c:pt>
                <c:pt idx="11">
                  <c:v>Indebida  fundamentación de la competencia</c:v>
                </c:pt>
                <c:pt idx="12">
                  <c:v>Variación de la conducta reprochada</c:v>
                </c:pt>
              </c:strCache>
            </c:strRef>
          </c:cat>
          <c:val>
            <c:numRef>
              <c:f>Hoja1!$B$2:$B$14</c:f>
              <c:numCache>
                <c:formatCode>General</c:formatCode>
                <c:ptCount val="13"/>
                <c:pt idx="0">
                  <c:v>159</c:v>
                </c:pt>
                <c:pt idx="1">
                  <c:v>100</c:v>
                </c:pt>
                <c:pt idx="2">
                  <c:v>35</c:v>
                </c:pt>
                <c:pt idx="3">
                  <c:v>31</c:v>
                </c:pt>
                <c:pt idx="4">
                  <c:v>23</c:v>
                </c:pt>
                <c:pt idx="5">
                  <c:v>22</c:v>
                </c:pt>
                <c:pt idx="6">
                  <c:v>15</c:v>
                </c:pt>
                <c:pt idx="7">
                  <c:v>14</c:v>
                </c:pt>
                <c:pt idx="8">
                  <c:v>13</c:v>
                </c:pt>
                <c:pt idx="9">
                  <c:v>10</c:v>
                </c:pt>
                <c:pt idx="10">
                  <c:v>7</c:v>
                </c:pt>
                <c:pt idx="11">
                  <c:v>7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E2-4254-97E1-943F2EE684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pyramid"/>
        <c:axId val="49668096"/>
        <c:axId val="154496960"/>
        <c:axId val="0"/>
      </c:bar3DChart>
      <c:catAx>
        <c:axId val="49668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4496960"/>
        <c:crosses val="autoZero"/>
        <c:auto val="1"/>
        <c:lblAlgn val="ctr"/>
        <c:lblOffset val="100"/>
        <c:noMultiLvlLbl val="0"/>
      </c:catAx>
      <c:valAx>
        <c:axId val="154496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668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7CCB-3222-B94B-9760-92FD50667E88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040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39C-A564-AF43-BA66-526048DFBD64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2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43D-E55E-E347-B6D3-E964EEFAE775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811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AB4A-9DAC-F745-ACA6-51570B04FE16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709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9F7E-1E72-A54F-BD37-43FFEF5B3C7E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65571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C924-7D5B-134D-8692-ADEC81A9F5AA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809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46DCE-267F-704F-BAB6-A740F58F1B04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85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96FA-4DAD-4F40-A446-BF143B39BC7E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66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1D2C601-0F6A-034F-BBEE-B34DAF5D5496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736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535CA-8B03-D241-B39E-9DB07EE0C60F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821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64E-581D-DB4B-927C-7A00417DE08C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262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FD7CCB-3222-B94B-9760-92FD50667E88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306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39C-A564-AF43-BA66-526048DFBD64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66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43D-E55E-E347-B6D3-E964EEFAE775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3681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AB4A-9DAC-F745-ACA6-51570B04FE16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06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9F7E-1E72-A54F-BD37-43FFEF5B3C7E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883619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C924-7D5B-134D-8692-ADEC81A9F5AA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0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46DCE-267F-704F-BAB6-A740F58F1B04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04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96FA-4DAD-4F40-A446-BF143B39BC7E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99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C601-0F6A-034F-BBEE-B34DAF5D5496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998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535CA-8B03-D241-B39E-9DB07EE0C60F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496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64E-581D-DB4B-927C-7A00417DE08C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37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bg2">
                <a:tint val="94000"/>
                <a:satMod val="80000"/>
                <a:lumMod val="106000"/>
              </a:schemeClr>
            </a:gs>
            <a:gs pos="0">
              <a:schemeClr val="bg2">
                <a:shade val="80000"/>
              </a:schemeClr>
            </a:gs>
          </a:gsLst>
          <a:path path="circle">
            <a:fillToRect l="43000" r="43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D9F7E-1E72-A54F-BD37-43FFEF5B3C7E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08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82D9F7E-1E72-A54F-BD37-43FFEF5B3C7E}" type="datetime1">
              <a:rPr lang="es-MX" smtClean="0"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2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9E9CB2B-7C9D-4B98-AD54-C7DE19B7B1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olígrafo situado en la parte superior de una línea de firma">
            <a:extLst>
              <a:ext uri="{FF2B5EF4-FFF2-40B4-BE49-F238E27FC236}">
                <a16:creationId xmlns:a16="http://schemas.microsoft.com/office/drawing/2014/main" id="{5B8F513D-11DC-C108-C9C2-FA502E3305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67" r="2901" b="-1"/>
          <a:stretch/>
        </p:blipFill>
        <p:spPr>
          <a:xfrm>
            <a:off x="6096000" y="10"/>
            <a:ext cx="6095697" cy="6857990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8349A827-399B-4A6D-926F-6D0F2FB8FD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0702" y="1149383"/>
            <a:ext cx="6562082" cy="4236223"/>
            <a:chOff x="7807230" y="2012810"/>
            <a:chExt cx="3251252" cy="34598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BD550E0-F195-46B4-A173-36FCD40A46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0B80ACA-FD08-4616-AD69-6BC181FA29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B371F200-D1FD-4B04-AD59-0B916F679D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9087" y="1479842"/>
            <a:ext cx="5925312" cy="3575304"/>
          </a:xfrm>
          <a:prstGeom prst="rect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BC76FD53-56E5-9BC5-234C-25D0CF99B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526" y="1649897"/>
            <a:ext cx="5429361" cy="2602700"/>
          </a:xfrm>
        </p:spPr>
        <p:txBody>
          <a:bodyPr vert="horz" lIns="91440" tIns="45720" rIns="91440" bIns="0" rtlCol="0" anchor="b">
            <a:normAutofit/>
          </a:bodyPr>
          <a:lstStyle/>
          <a:p>
            <a:pPr algn="r"/>
            <a:r>
              <a:rPr lang="en-US" sz="2500" dirty="0">
                <a:solidFill>
                  <a:schemeClr val="bg1"/>
                </a:solidFill>
              </a:rPr>
              <a:t/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/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/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PANORAMA ACTUAL DE LA SALA ESPECIALIZADA 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/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TJA GUANAJUATO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5A72820-B696-4EB4-A62D-3F1E2E3EC4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0525" y="4420075"/>
            <a:ext cx="5303520" cy="0"/>
          </a:xfrm>
          <a:prstGeom prst="line">
            <a:avLst/>
          </a:prstGeom>
          <a:ln w="31750">
            <a:solidFill>
              <a:srgbClr val="F2AE4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497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A4FD340E-9CBA-0D06-9C8A-13AB7058A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455" y="6131861"/>
            <a:ext cx="7804673" cy="632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solidFill>
                  <a:srgbClr val="525B5F"/>
                </a:solidFill>
                <a:latin typeface="Gotham Book" panose="02000604040000020004" pitchFamily="50" charset="0"/>
              </a:rPr>
              <a:t>*Se consideraron el total de resoluciones (con y sin sanción)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19481A9A-AF49-3389-3432-DFE17F5D8356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7F33F750-37D3-BF56-CAC6-CEFE1FB9319F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061A6216-3BBC-F36B-DE08-3BF292E7D48A}"/>
              </a:ext>
            </a:extLst>
          </p:cNvPr>
          <p:cNvSpPr txBox="1">
            <a:spLocks/>
          </p:cNvSpPr>
          <p:nvPr/>
        </p:nvSpPr>
        <p:spPr>
          <a:xfrm>
            <a:off x="6912561" y="1215668"/>
            <a:ext cx="4862223" cy="417855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s-MX" sz="1800" dirty="0">
                <a:latin typeface="Gotham Book" panose="02000604040000020004" pitchFamily="50" charset="0"/>
              </a:rPr>
              <a:t>Prescripción de la falta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Conflictos de vigencia de leyes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Indebida fundamentación (conducta prevista en otro numeral/numerales erróneos)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Deficiencias en la individualización de la sanción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Indebida  fundamentación de la competencia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Variación de la conducta reprochada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12C4C9F2-6901-13CA-A429-E249C9CB763A}"/>
              </a:ext>
            </a:extLst>
          </p:cNvPr>
          <p:cNvSpPr txBox="1">
            <a:spLocks/>
          </p:cNvSpPr>
          <p:nvPr/>
        </p:nvSpPr>
        <p:spPr>
          <a:xfrm>
            <a:off x="1030642" y="1215669"/>
            <a:ext cx="5181601" cy="442666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s-MX" sz="1800" dirty="0">
                <a:latin typeface="Gotham Book" panose="02000604040000020004" pitchFamily="50" charset="0"/>
              </a:rPr>
              <a:t>No se acreditó la falta imputada (tipicidad/indebida fundamentación y motivación)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Incompetencia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s-MX" sz="1800" dirty="0">
                <a:latin typeface="Gotham Book" panose="02000604040000020004" pitchFamily="50" charset="0"/>
              </a:rPr>
              <a:t>Falta de claridad en la imputación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s-MX" sz="1800" dirty="0">
                <a:latin typeface="Gotham Book" panose="02000604040000020004" pitchFamily="50" charset="0"/>
              </a:rPr>
              <a:t>Indebida valoración de pruebas/indebida apreciación de los hechos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Ausencia de pruebas/ no procedimiento propio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Violación a las formalidades esenciales del procedimiento</a:t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/>
            </a:r>
            <a:br>
              <a:rPr lang="es-MX" sz="1800" dirty="0">
                <a:latin typeface="Gotham Book" panose="02000604040000020004" pitchFamily="50" charset="0"/>
              </a:rPr>
            </a:br>
            <a:r>
              <a:rPr lang="es-MX" sz="1800" dirty="0">
                <a:latin typeface="Gotham Book" panose="02000604040000020004" pitchFamily="50" charset="0"/>
              </a:rPr>
              <a:t>No se aportó la resolución impugnada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D2745A91-0737-5BFC-8E59-3A4455945D99}"/>
              </a:ext>
            </a:extLst>
          </p:cNvPr>
          <p:cNvSpPr txBox="1">
            <a:spLocks/>
          </p:cNvSpPr>
          <p:nvPr/>
        </p:nvSpPr>
        <p:spPr>
          <a:xfrm>
            <a:off x="419663" y="1215668"/>
            <a:ext cx="481705" cy="4426663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es-MX" sz="1800" dirty="0">
                <a:solidFill>
                  <a:srgbClr val="B2AF49"/>
                </a:solidFill>
                <a:latin typeface="Gotham Black"/>
              </a:rPr>
              <a:t>159</a:t>
            </a:r>
            <a:r>
              <a:rPr lang="es-MX" sz="1800" dirty="0">
                <a:latin typeface="Gotham Black" panose="02000604040000020004" pitchFamily="50" charset="0"/>
              </a:rPr>
              <a:t/>
            </a:r>
            <a:br>
              <a:rPr lang="es-MX" sz="1800" dirty="0">
                <a:latin typeface="Gotham Black" panose="02000604040000020004" pitchFamily="50" charset="0"/>
              </a:rPr>
            </a:br>
            <a:r>
              <a:rPr lang="es-MX" sz="1800" dirty="0">
                <a:latin typeface="Gotham Black" panose="02000604040000020004" pitchFamily="50" charset="0"/>
              </a:rPr>
              <a:t/>
            </a:r>
            <a:br>
              <a:rPr lang="es-MX" sz="1800" dirty="0">
                <a:latin typeface="Gotham Black" panose="02000604040000020004" pitchFamily="50" charset="0"/>
              </a:rPr>
            </a:br>
            <a:r>
              <a:rPr lang="es-MX" sz="1800" dirty="0">
                <a:latin typeface="Gotham Black" panose="02000604040000020004" pitchFamily="50" charset="0"/>
              </a:rPr>
              <a:t/>
            </a:r>
            <a:br>
              <a:rPr lang="es-MX" sz="1800" dirty="0"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/>
              </a:rPr>
              <a:t>100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35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31</a:t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23</a:t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22</a:t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15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B5DDA588-75C0-66C3-C853-1D3A4587DA8D}"/>
              </a:ext>
            </a:extLst>
          </p:cNvPr>
          <p:cNvSpPr txBox="1">
            <a:spLocks/>
          </p:cNvSpPr>
          <p:nvPr/>
        </p:nvSpPr>
        <p:spPr>
          <a:xfrm>
            <a:off x="6407258" y="1215668"/>
            <a:ext cx="503800" cy="43229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14</a:t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13</a:t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10</a:t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7</a:t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7</a:t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/>
            </a:r>
            <a:b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</a:b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3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s-MX" sz="1800" dirty="0">
              <a:latin typeface="Gotham Book" panose="02000604040000020004" pitchFamily="50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C2DEFF30-2C60-5863-C112-BE920BAB02C6}"/>
              </a:ext>
            </a:extLst>
          </p:cNvPr>
          <p:cNvSpPr txBox="1">
            <a:spLocks/>
          </p:cNvSpPr>
          <p:nvPr/>
        </p:nvSpPr>
        <p:spPr>
          <a:xfrm>
            <a:off x="6407258" y="185488"/>
            <a:ext cx="5293360" cy="612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B2AF49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Causa de Nulidad</a:t>
            </a:r>
            <a:endParaRPr lang="es-MX" sz="3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85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9BA9A-9C57-4F8F-8DD5-3C266B49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580" y="0"/>
            <a:ext cx="10058400" cy="968991"/>
          </a:xfrm>
        </p:spPr>
        <p:txBody>
          <a:bodyPr>
            <a:normAutofit/>
          </a:bodyPr>
          <a:lstStyle/>
          <a:p>
            <a:pPr algn="ctr"/>
            <a:r>
              <a:rPr lang="es-MX" sz="4000" b="1" dirty="0">
                <a:solidFill>
                  <a:srgbClr val="525B5F"/>
                </a:solidFill>
                <a:latin typeface="Gotham Black" panose="02000604040000020004" pitchFamily="50" charset="0"/>
                <a:cs typeface="Times New Roman" panose="02020603050405020304" pitchFamily="18" charset="0"/>
              </a:rPr>
              <a:t>Causas que generan nulidad</a:t>
            </a:r>
            <a:endParaRPr lang="es-MX" sz="40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52400" y="1020763"/>
          <a:ext cx="10698163" cy="5329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504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072B203-CB80-F0A5-C59C-5FA9ECCD9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290" y="3337111"/>
            <a:ext cx="3528508" cy="968991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>
                <a:solidFill>
                  <a:srgbClr val="525B5F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Faltas</a:t>
            </a:r>
            <a:endParaRPr lang="es-MX" sz="60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A4FD340E-9CBA-0D06-9C8A-13AB7058A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455" y="6131861"/>
            <a:ext cx="7804673" cy="632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solidFill>
                  <a:srgbClr val="525B5F"/>
                </a:solidFill>
                <a:latin typeface="Gotham Book" panose="02000604040000020004" pitchFamily="50" charset="0"/>
              </a:rPr>
              <a:t>(Corte al 30 de mayo, estado que guardan a esa fecha).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631C0C0-525C-3F19-3F8D-88A12C29EF71}"/>
              </a:ext>
            </a:extLst>
          </p:cNvPr>
          <p:cNvSpPr txBox="1">
            <a:spLocks/>
          </p:cNvSpPr>
          <p:nvPr/>
        </p:nvSpPr>
        <p:spPr>
          <a:xfrm>
            <a:off x="2365785" y="3937747"/>
            <a:ext cx="3528508" cy="9689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60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Graves</a:t>
            </a:r>
            <a:endParaRPr lang="es-MX" sz="60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B3052A6-0B24-FDC5-3B68-551E49C9507F}"/>
              </a:ext>
            </a:extLst>
          </p:cNvPr>
          <p:cNvSpPr txBox="1">
            <a:spLocks/>
          </p:cNvSpPr>
          <p:nvPr/>
        </p:nvSpPr>
        <p:spPr>
          <a:xfrm>
            <a:off x="1564341" y="1096203"/>
            <a:ext cx="3272117" cy="24112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16600" b="1" dirty="0">
                <a:solidFill>
                  <a:srgbClr val="B2AF49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137</a:t>
            </a:r>
            <a:endParaRPr lang="es-MX" sz="16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9F921322-BAB2-E92F-3C85-CE2357A56A59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8AF77F2B-0024-7262-9199-B443F13688C4}"/>
              </a:ext>
            </a:extLst>
          </p:cNvPr>
          <p:cNvGrpSpPr/>
          <p:nvPr/>
        </p:nvGrpSpPr>
        <p:grpSpPr>
          <a:xfrm>
            <a:off x="6930873" y="1493520"/>
            <a:ext cx="4548679" cy="1205478"/>
            <a:chOff x="6179034" y="2495610"/>
            <a:chExt cx="2377612" cy="630108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246AA0CD-F3CF-0E3A-4420-698292DD1A90}"/>
                </a:ext>
              </a:extLst>
            </p:cNvPr>
            <p:cNvSpPr/>
            <p:nvPr/>
          </p:nvSpPr>
          <p:spPr>
            <a:xfrm>
              <a:off x="6501723" y="2537925"/>
              <a:ext cx="2054923" cy="533399"/>
            </a:xfrm>
            <a:custGeom>
              <a:avLst/>
              <a:gdLst>
                <a:gd name="connsiteX0" fmla="*/ 0 w 2054923"/>
                <a:gd name="connsiteY0" fmla="*/ 0 h 533399"/>
                <a:gd name="connsiteX1" fmla="*/ 1788224 w 2054923"/>
                <a:gd name="connsiteY1" fmla="*/ 0 h 533399"/>
                <a:gd name="connsiteX2" fmla="*/ 2054924 w 2054923"/>
                <a:gd name="connsiteY2" fmla="*/ 266700 h 533399"/>
                <a:gd name="connsiteX3" fmla="*/ 2054924 w 2054923"/>
                <a:gd name="connsiteY3" fmla="*/ 266700 h 533399"/>
                <a:gd name="connsiteX4" fmla="*/ 1788224 w 2054923"/>
                <a:gd name="connsiteY4" fmla="*/ 533400 h 533399"/>
                <a:gd name="connsiteX5" fmla="*/ 0 w 2054923"/>
                <a:gd name="connsiteY5" fmla="*/ 533400 h 533399"/>
                <a:gd name="connsiteX6" fmla="*/ 0 w 2054923"/>
                <a:gd name="connsiteY6" fmla="*/ 533400 h 533399"/>
                <a:gd name="connsiteX7" fmla="*/ 0 w 2054923"/>
                <a:gd name="connsiteY7" fmla="*/ 0 h 533399"/>
                <a:gd name="connsiteX8" fmla="*/ 0 w 2054923"/>
                <a:gd name="connsiteY8" fmla="*/ 0 h 533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4923" h="533399">
                  <a:moveTo>
                    <a:pt x="0" y="0"/>
                  </a:moveTo>
                  <a:lnTo>
                    <a:pt x="1788224" y="0"/>
                  </a:lnTo>
                  <a:cubicBezTo>
                    <a:pt x="1935518" y="0"/>
                    <a:pt x="2054924" y="119405"/>
                    <a:pt x="2054924" y="266700"/>
                  </a:cubicBezTo>
                  <a:lnTo>
                    <a:pt x="2054924" y="266700"/>
                  </a:lnTo>
                  <a:cubicBezTo>
                    <a:pt x="2054924" y="413995"/>
                    <a:pt x="1935518" y="533400"/>
                    <a:pt x="1788224" y="533400"/>
                  </a:cubicBezTo>
                  <a:lnTo>
                    <a:pt x="0" y="533400"/>
                  </a:lnTo>
                  <a:lnTo>
                    <a:pt x="0" y="53340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CC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7335D154-1D1A-C29D-8C78-F2085243854E}"/>
                </a:ext>
              </a:extLst>
            </p:cNvPr>
            <p:cNvSpPr/>
            <p:nvPr/>
          </p:nvSpPr>
          <p:spPr>
            <a:xfrm rot="21049167">
              <a:off x="6239643" y="2503822"/>
              <a:ext cx="580003" cy="580003"/>
            </a:xfrm>
            <a:custGeom>
              <a:avLst/>
              <a:gdLst>
                <a:gd name="connsiteX0" fmla="*/ 579665 w 580003"/>
                <a:gd name="connsiteY0" fmla="*/ 289957 h 580003"/>
                <a:gd name="connsiteX1" fmla="*/ 289663 w 580003"/>
                <a:gd name="connsiteY1" fmla="*/ 579959 h 580003"/>
                <a:gd name="connsiteX2" fmla="*/ -339 w 580003"/>
                <a:gd name="connsiteY2" fmla="*/ 289957 h 580003"/>
                <a:gd name="connsiteX3" fmla="*/ 289663 w 580003"/>
                <a:gd name="connsiteY3" fmla="*/ -45 h 580003"/>
                <a:gd name="connsiteX4" fmla="*/ 579665 w 580003"/>
                <a:gd name="connsiteY4" fmla="*/ 289957 h 580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0003" h="580003">
                  <a:moveTo>
                    <a:pt x="579665" y="289957"/>
                  </a:moveTo>
                  <a:cubicBezTo>
                    <a:pt x="579665" y="450121"/>
                    <a:pt x="449827" y="579959"/>
                    <a:pt x="289663" y="579959"/>
                  </a:cubicBezTo>
                  <a:cubicBezTo>
                    <a:pt x="129499" y="579959"/>
                    <a:pt x="-339" y="450121"/>
                    <a:pt x="-339" y="289957"/>
                  </a:cubicBezTo>
                  <a:cubicBezTo>
                    <a:pt x="-339" y="129794"/>
                    <a:pt x="129499" y="-45"/>
                    <a:pt x="289663" y="-45"/>
                  </a:cubicBezTo>
                  <a:cubicBezTo>
                    <a:pt x="449827" y="-45"/>
                    <a:pt x="579665" y="129794"/>
                    <a:pt x="579665" y="289957"/>
                  </a:cubicBezTo>
                  <a:close/>
                </a:path>
              </a:pathLst>
            </a:custGeom>
            <a:solidFill>
              <a:srgbClr val="FFFFFF"/>
            </a:solidFill>
            <a:ln w="9552" cap="flat">
              <a:solidFill>
                <a:srgbClr val="B2AF4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4" name="Forma libre: forma 13">
              <a:extLst>
                <a:ext uri="{FF2B5EF4-FFF2-40B4-BE49-F238E27FC236}">
                  <a16:creationId xmlns:a16="http://schemas.microsoft.com/office/drawing/2014/main" id="{DD142F87-10C7-1D38-4274-8C530C0A500C}"/>
                </a:ext>
              </a:extLst>
            </p:cNvPr>
            <p:cNvSpPr/>
            <p:nvPr/>
          </p:nvSpPr>
          <p:spPr>
            <a:xfrm>
              <a:off x="6417807" y="2495610"/>
              <a:ext cx="391176" cy="473892"/>
            </a:xfrm>
            <a:custGeom>
              <a:avLst/>
              <a:gdLst>
                <a:gd name="connsiteX0" fmla="*/ 324367 w 391176"/>
                <a:gd name="connsiteY0" fmla="*/ 473847 h 473892"/>
                <a:gd name="connsiteX1" fmla="*/ 285981 w 391176"/>
                <a:gd name="connsiteY1" fmla="*/ 66421 h 473892"/>
                <a:gd name="connsiteX2" fmla="*/ -340 w 391176"/>
                <a:gd name="connsiteY2" fmla="*/ 18456 h 473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1176" h="473892">
                  <a:moveTo>
                    <a:pt x="324367" y="473847"/>
                  </a:moveTo>
                  <a:cubicBezTo>
                    <a:pt x="426275" y="350739"/>
                    <a:pt x="409083" y="168328"/>
                    <a:pt x="285981" y="66421"/>
                  </a:cubicBezTo>
                  <a:cubicBezTo>
                    <a:pt x="206038" y="251"/>
                    <a:pt x="96796" y="-18050"/>
                    <a:pt x="-340" y="18456"/>
                  </a:cubicBezTo>
                </a:path>
              </a:pathLst>
            </a:custGeom>
            <a:noFill/>
            <a:ln w="47625" cap="flat">
              <a:solidFill>
                <a:srgbClr val="B2AF4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5" name="Forma libre: forma 14">
              <a:extLst>
                <a:ext uri="{FF2B5EF4-FFF2-40B4-BE49-F238E27FC236}">
                  <a16:creationId xmlns:a16="http://schemas.microsoft.com/office/drawing/2014/main" id="{776C9A67-5AF8-58A3-C4C7-355AA02CF927}"/>
                </a:ext>
              </a:extLst>
            </p:cNvPr>
            <p:cNvSpPr/>
            <p:nvPr/>
          </p:nvSpPr>
          <p:spPr>
            <a:xfrm>
              <a:off x="6179034" y="2674704"/>
              <a:ext cx="398412" cy="451014"/>
            </a:xfrm>
            <a:custGeom>
              <a:avLst/>
              <a:gdLst>
                <a:gd name="connsiteX0" fmla="*/ 18215 w 398412"/>
                <a:gd name="connsiteY0" fmla="*/ -46 h 451014"/>
                <a:gd name="connsiteX1" fmla="*/ 229584 w 398412"/>
                <a:gd name="connsiteY1" fmla="*/ 432504 h 451014"/>
                <a:gd name="connsiteX2" fmla="*/ 398072 w 398412"/>
                <a:gd name="connsiteY2" fmla="*/ 446010 h 451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8412" h="451014">
                  <a:moveTo>
                    <a:pt x="18215" y="-46"/>
                  </a:moveTo>
                  <a:cubicBezTo>
                    <a:pt x="-42859" y="177767"/>
                    <a:pt x="51772" y="371429"/>
                    <a:pt x="229584" y="432504"/>
                  </a:cubicBezTo>
                  <a:cubicBezTo>
                    <a:pt x="283715" y="451096"/>
                    <a:pt x="341665" y="455745"/>
                    <a:pt x="398072" y="446010"/>
                  </a:cubicBezTo>
                </a:path>
              </a:pathLst>
            </a:custGeom>
            <a:noFill/>
            <a:ln w="47625" cap="flat">
              <a:solidFill>
                <a:srgbClr val="525B5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85EB168-3497-EFF5-337B-5C73ABA0A349}"/>
              </a:ext>
            </a:extLst>
          </p:cNvPr>
          <p:cNvGrpSpPr/>
          <p:nvPr/>
        </p:nvGrpSpPr>
        <p:grpSpPr>
          <a:xfrm>
            <a:off x="6930873" y="3800792"/>
            <a:ext cx="4548679" cy="1205478"/>
            <a:chOff x="6179034" y="2495610"/>
            <a:chExt cx="2377612" cy="630108"/>
          </a:xfrm>
        </p:grpSpPr>
        <p:sp>
          <p:nvSpPr>
            <p:cNvPr id="18" name="Forma libre: forma 17">
              <a:extLst>
                <a:ext uri="{FF2B5EF4-FFF2-40B4-BE49-F238E27FC236}">
                  <a16:creationId xmlns:a16="http://schemas.microsoft.com/office/drawing/2014/main" id="{4A91D529-5128-482D-CA94-108009B30E5F}"/>
                </a:ext>
              </a:extLst>
            </p:cNvPr>
            <p:cNvSpPr/>
            <p:nvPr/>
          </p:nvSpPr>
          <p:spPr>
            <a:xfrm>
              <a:off x="6501723" y="2537925"/>
              <a:ext cx="2054923" cy="533399"/>
            </a:xfrm>
            <a:custGeom>
              <a:avLst/>
              <a:gdLst>
                <a:gd name="connsiteX0" fmla="*/ 0 w 2054923"/>
                <a:gd name="connsiteY0" fmla="*/ 0 h 533399"/>
                <a:gd name="connsiteX1" fmla="*/ 1788224 w 2054923"/>
                <a:gd name="connsiteY1" fmla="*/ 0 h 533399"/>
                <a:gd name="connsiteX2" fmla="*/ 2054924 w 2054923"/>
                <a:gd name="connsiteY2" fmla="*/ 266700 h 533399"/>
                <a:gd name="connsiteX3" fmla="*/ 2054924 w 2054923"/>
                <a:gd name="connsiteY3" fmla="*/ 266700 h 533399"/>
                <a:gd name="connsiteX4" fmla="*/ 1788224 w 2054923"/>
                <a:gd name="connsiteY4" fmla="*/ 533400 h 533399"/>
                <a:gd name="connsiteX5" fmla="*/ 0 w 2054923"/>
                <a:gd name="connsiteY5" fmla="*/ 533400 h 533399"/>
                <a:gd name="connsiteX6" fmla="*/ 0 w 2054923"/>
                <a:gd name="connsiteY6" fmla="*/ 533400 h 533399"/>
                <a:gd name="connsiteX7" fmla="*/ 0 w 2054923"/>
                <a:gd name="connsiteY7" fmla="*/ 0 h 533399"/>
                <a:gd name="connsiteX8" fmla="*/ 0 w 2054923"/>
                <a:gd name="connsiteY8" fmla="*/ 0 h 533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4923" h="533399">
                  <a:moveTo>
                    <a:pt x="0" y="0"/>
                  </a:moveTo>
                  <a:lnTo>
                    <a:pt x="1788224" y="0"/>
                  </a:lnTo>
                  <a:cubicBezTo>
                    <a:pt x="1935518" y="0"/>
                    <a:pt x="2054924" y="119405"/>
                    <a:pt x="2054924" y="266700"/>
                  </a:cubicBezTo>
                  <a:lnTo>
                    <a:pt x="2054924" y="266700"/>
                  </a:lnTo>
                  <a:cubicBezTo>
                    <a:pt x="2054924" y="413995"/>
                    <a:pt x="1935518" y="533400"/>
                    <a:pt x="1788224" y="533400"/>
                  </a:cubicBezTo>
                  <a:lnTo>
                    <a:pt x="0" y="533400"/>
                  </a:lnTo>
                  <a:lnTo>
                    <a:pt x="0" y="53340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CC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67327681-78D5-1052-4679-068E8D92CDC5}"/>
                </a:ext>
              </a:extLst>
            </p:cNvPr>
            <p:cNvSpPr/>
            <p:nvPr/>
          </p:nvSpPr>
          <p:spPr>
            <a:xfrm rot="21049167">
              <a:off x="6239643" y="2503822"/>
              <a:ext cx="580003" cy="580003"/>
            </a:xfrm>
            <a:custGeom>
              <a:avLst/>
              <a:gdLst>
                <a:gd name="connsiteX0" fmla="*/ 579665 w 580003"/>
                <a:gd name="connsiteY0" fmla="*/ 289957 h 580003"/>
                <a:gd name="connsiteX1" fmla="*/ 289663 w 580003"/>
                <a:gd name="connsiteY1" fmla="*/ 579959 h 580003"/>
                <a:gd name="connsiteX2" fmla="*/ -339 w 580003"/>
                <a:gd name="connsiteY2" fmla="*/ 289957 h 580003"/>
                <a:gd name="connsiteX3" fmla="*/ 289663 w 580003"/>
                <a:gd name="connsiteY3" fmla="*/ -45 h 580003"/>
                <a:gd name="connsiteX4" fmla="*/ 579665 w 580003"/>
                <a:gd name="connsiteY4" fmla="*/ 289957 h 580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0003" h="580003">
                  <a:moveTo>
                    <a:pt x="579665" y="289957"/>
                  </a:moveTo>
                  <a:cubicBezTo>
                    <a:pt x="579665" y="450121"/>
                    <a:pt x="449827" y="579959"/>
                    <a:pt x="289663" y="579959"/>
                  </a:cubicBezTo>
                  <a:cubicBezTo>
                    <a:pt x="129499" y="579959"/>
                    <a:pt x="-339" y="450121"/>
                    <a:pt x="-339" y="289957"/>
                  </a:cubicBezTo>
                  <a:cubicBezTo>
                    <a:pt x="-339" y="129794"/>
                    <a:pt x="129499" y="-45"/>
                    <a:pt x="289663" y="-45"/>
                  </a:cubicBezTo>
                  <a:cubicBezTo>
                    <a:pt x="449827" y="-45"/>
                    <a:pt x="579665" y="129794"/>
                    <a:pt x="579665" y="289957"/>
                  </a:cubicBezTo>
                  <a:close/>
                </a:path>
              </a:pathLst>
            </a:custGeom>
            <a:solidFill>
              <a:srgbClr val="FFFFFF"/>
            </a:solidFill>
            <a:ln w="9552" cap="flat">
              <a:solidFill>
                <a:srgbClr val="B2AF4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D3ABFA32-5ADD-7E3B-61B3-1CF61A239263}"/>
                </a:ext>
              </a:extLst>
            </p:cNvPr>
            <p:cNvSpPr/>
            <p:nvPr/>
          </p:nvSpPr>
          <p:spPr>
            <a:xfrm>
              <a:off x="6417807" y="2495610"/>
              <a:ext cx="391176" cy="473892"/>
            </a:xfrm>
            <a:custGeom>
              <a:avLst/>
              <a:gdLst>
                <a:gd name="connsiteX0" fmla="*/ 324367 w 391176"/>
                <a:gd name="connsiteY0" fmla="*/ 473847 h 473892"/>
                <a:gd name="connsiteX1" fmla="*/ 285981 w 391176"/>
                <a:gd name="connsiteY1" fmla="*/ 66421 h 473892"/>
                <a:gd name="connsiteX2" fmla="*/ -340 w 391176"/>
                <a:gd name="connsiteY2" fmla="*/ 18456 h 473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1176" h="473892">
                  <a:moveTo>
                    <a:pt x="324367" y="473847"/>
                  </a:moveTo>
                  <a:cubicBezTo>
                    <a:pt x="426275" y="350739"/>
                    <a:pt x="409083" y="168328"/>
                    <a:pt x="285981" y="66421"/>
                  </a:cubicBezTo>
                  <a:cubicBezTo>
                    <a:pt x="206038" y="251"/>
                    <a:pt x="96796" y="-18050"/>
                    <a:pt x="-340" y="18456"/>
                  </a:cubicBezTo>
                </a:path>
              </a:pathLst>
            </a:custGeom>
            <a:noFill/>
            <a:ln w="47625" cap="flat">
              <a:solidFill>
                <a:srgbClr val="B2AF4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21" name="Forma libre: forma 20">
              <a:extLst>
                <a:ext uri="{FF2B5EF4-FFF2-40B4-BE49-F238E27FC236}">
                  <a16:creationId xmlns:a16="http://schemas.microsoft.com/office/drawing/2014/main" id="{4E6B307A-41D7-7A6B-E3C1-1C87CCEB38D2}"/>
                </a:ext>
              </a:extLst>
            </p:cNvPr>
            <p:cNvSpPr/>
            <p:nvPr/>
          </p:nvSpPr>
          <p:spPr>
            <a:xfrm>
              <a:off x="6179034" y="2674704"/>
              <a:ext cx="398412" cy="451014"/>
            </a:xfrm>
            <a:custGeom>
              <a:avLst/>
              <a:gdLst>
                <a:gd name="connsiteX0" fmla="*/ 18215 w 398412"/>
                <a:gd name="connsiteY0" fmla="*/ -46 h 451014"/>
                <a:gd name="connsiteX1" fmla="*/ 229584 w 398412"/>
                <a:gd name="connsiteY1" fmla="*/ 432504 h 451014"/>
                <a:gd name="connsiteX2" fmla="*/ 398072 w 398412"/>
                <a:gd name="connsiteY2" fmla="*/ 446010 h 451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8412" h="451014">
                  <a:moveTo>
                    <a:pt x="18215" y="-46"/>
                  </a:moveTo>
                  <a:cubicBezTo>
                    <a:pt x="-42859" y="177767"/>
                    <a:pt x="51772" y="371429"/>
                    <a:pt x="229584" y="432504"/>
                  </a:cubicBezTo>
                  <a:cubicBezTo>
                    <a:pt x="283715" y="451096"/>
                    <a:pt x="341665" y="455745"/>
                    <a:pt x="398072" y="446010"/>
                  </a:cubicBezTo>
                </a:path>
              </a:pathLst>
            </a:custGeom>
            <a:noFill/>
            <a:ln w="47625" cap="flat">
              <a:solidFill>
                <a:srgbClr val="525B5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</p:grpSp>
      <p:sp>
        <p:nvSpPr>
          <p:cNvPr id="22" name="Título 1">
            <a:extLst>
              <a:ext uri="{FF2B5EF4-FFF2-40B4-BE49-F238E27FC236}">
                <a16:creationId xmlns:a16="http://schemas.microsoft.com/office/drawing/2014/main" id="{C2EF6A4C-650D-13B2-EEDB-889A9A5F9AE4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272849FF-3357-47B3-E8A1-77F3BECB8D1C}"/>
              </a:ext>
            </a:extLst>
          </p:cNvPr>
          <p:cNvCxnSpPr>
            <a:cxnSpLocks/>
          </p:cNvCxnSpPr>
          <p:nvPr/>
        </p:nvCxnSpPr>
        <p:spPr>
          <a:xfrm flipH="1">
            <a:off x="4972315" y="2235200"/>
            <a:ext cx="1743445" cy="967309"/>
          </a:xfrm>
          <a:prstGeom prst="line">
            <a:avLst/>
          </a:prstGeom>
          <a:ln w="28575">
            <a:solidFill>
              <a:srgbClr val="D9DCC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B75819AB-8161-E861-3A76-B1B4D4EC7A72}"/>
              </a:ext>
            </a:extLst>
          </p:cNvPr>
          <p:cNvCxnSpPr>
            <a:cxnSpLocks/>
          </p:cNvCxnSpPr>
          <p:nvPr/>
        </p:nvCxnSpPr>
        <p:spPr>
          <a:xfrm flipH="1" flipV="1">
            <a:off x="5013694" y="3565861"/>
            <a:ext cx="1743445" cy="967309"/>
          </a:xfrm>
          <a:prstGeom prst="line">
            <a:avLst/>
          </a:prstGeom>
          <a:ln w="28575">
            <a:solidFill>
              <a:srgbClr val="D9DCC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ítulo 1">
            <a:extLst>
              <a:ext uri="{FF2B5EF4-FFF2-40B4-BE49-F238E27FC236}">
                <a16:creationId xmlns:a16="http://schemas.microsoft.com/office/drawing/2014/main" id="{A6D97664-3DB9-E915-BDB5-1723F9D4E5A8}"/>
              </a:ext>
            </a:extLst>
          </p:cNvPr>
          <p:cNvSpPr txBox="1">
            <a:spLocks/>
          </p:cNvSpPr>
          <p:nvPr/>
        </p:nvSpPr>
        <p:spPr>
          <a:xfrm>
            <a:off x="6930873" y="1517781"/>
            <a:ext cx="1289714" cy="8628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rgbClr val="525B5F"/>
                </a:solidFill>
                <a:latin typeface="Gotham Medium" panose="02000604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49</a:t>
            </a:r>
            <a:endParaRPr lang="es-MX" sz="4000" b="1" dirty="0">
              <a:solidFill>
                <a:srgbClr val="525B5F"/>
              </a:solidFill>
              <a:latin typeface="Gotham Medium" panose="02000604030000020004" pitchFamily="50" charset="0"/>
            </a:endParaRPr>
          </a:p>
        </p:txBody>
      </p:sp>
      <p:sp>
        <p:nvSpPr>
          <p:cNvPr id="36" name="Título 1">
            <a:extLst>
              <a:ext uri="{FF2B5EF4-FFF2-40B4-BE49-F238E27FC236}">
                <a16:creationId xmlns:a16="http://schemas.microsoft.com/office/drawing/2014/main" id="{4C62BABD-884E-CEF1-9379-4A233B828739}"/>
              </a:ext>
            </a:extLst>
          </p:cNvPr>
          <p:cNvSpPr txBox="1">
            <a:spLocks/>
          </p:cNvSpPr>
          <p:nvPr/>
        </p:nvSpPr>
        <p:spPr>
          <a:xfrm>
            <a:off x="6948144" y="3832836"/>
            <a:ext cx="1289714" cy="8628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rgbClr val="525B5F"/>
                </a:solidFill>
                <a:latin typeface="Gotham Medium" panose="02000604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89</a:t>
            </a:r>
            <a:endParaRPr lang="es-MX" sz="4000" b="1" dirty="0">
              <a:solidFill>
                <a:srgbClr val="525B5F"/>
              </a:solidFill>
              <a:latin typeface="Gotham Medium" panose="02000604030000020004" pitchFamily="50" charset="0"/>
            </a:endParaRPr>
          </a:p>
        </p:txBody>
      </p:sp>
      <p:sp>
        <p:nvSpPr>
          <p:cNvPr id="37" name="Título 1">
            <a:extLst>
              <a:ext uri="{FF2B5EF4-FFF2-40B4-BE49-F238E27FC236}">
                <a16:creationId xmlns:a16="http://schemas.microsoft.com/office/drawing/2014/main" id="{DAC5D2C9-604E-9458-B504-34BC9F006C1F}"/>
              </a:ext>
            </a:extLst>
          </p:cNvPr>
          <p:cNvSpPr txBox="1">
            <a:spLocks/>
          </p:cNvSpPr>
          <p:nvPr/>
        </p:nvSpPr>
        <p:spPr>
          <a:xfrm>
            <a:off x="8398400" y="1497461"/>
            <a:ext cx="2899519" cy="8628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>
                <a:solidFill>
                  <a:srgbClr val="525B5F"/>
                </a:solidFill>
                <a:latin typeface="Gotham Medium" panose="02000604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Sanción</a:t>
            </a:r>
            <a:endParaRPr lang="es-MX" sz="3600" b="1" dirty="0">
              <a:solidFill>
                <a:srgbClr val="525B5F"/>
              </a:solidFill>
              <a:latin typeface="Gotham Medium" panose="02000604030000020004" pitchFamily="50" charset="0"/>
            </a:endParaRPr>
          </a:p>
        </p:txBody>
      </p:sp>
      <p:sp>
        <p:nvSpPr>
          <p:cNvPr id="39" name="Título 1">
            <a:extLst>
              <a:ext uri="{FF2B5EF4-FFF2-40B4-BE49-F238E27FC236}">
                <a16:creationId xmlns:a16="http://schemas.microsoft.com/office/drawing/2014/main" id="{2F6D72E1-199B-92A1-FC77-E7686A3D0A3E}"/>
              </a:ext>
            </a:extLst>
          </p:cNvPr>
          <p:cNvSpPr txBox="1">
            <a:spLocks/>
          </p:cNvSpPr>
          <p:nvPr/>
        </p:nvSpPr>
        <p:spPr>
          <a:xfrm>
            <a:off x="8398400" y="3814893"/>
            <a:ext cx="3241694" cy="8628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>
                <a:solidFill>
                  <a:srgbClr val="525B5F"/>
                </a:solidFill>
                <a:latin typeface="Gotham Medium" panose="02000604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No Sanción</a:t>
            </a:r>
            <a:endParaRPr lang="es-MX" sz="3600" b="1" dirty="0">
              <a:solidFill>
                <a:srgbClr val="525B5F"/>
              </a:solidFill>
              <a:latin typeface="Gotham Medium" panose="02000604030000020004" pitchFamily="50" charset="0"/>
            </a:endParaRPr>
          </a:p>
        </p:txBody>
      </p:sp>
      <p:sp>
        <p:nvSpPr>
          <p:cNvPr id="40" name="Marcador de contenido 2">
            <a:extLst>
              <a:ext uri="{FF2B5EF4-FFF2-40B4-BE49-F238E27FC236}">
                <a16:creationId xmlns:a16="http://schemas.microsoft.com/office/drawing/2014/main" id="{8D05B56C-44BE-7C9D-D20C-1F63C6797E02}"/>
              </a:ext>
            </a:extLst>
          </p:cNvPr>
          <p:cNvSpPr txBox="1">
            <a:spLocks/>
          </p:cNvSpPr>
          <p:nvPr/>
        </p:nvSpPr>
        <p:spPr>
          <a:xfrm>
            <a:off x="5954903" y="5257786"/>
            <a:ext cx="4362287" cy="63281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s-MX" sz="1200" dirty="0">
                <a:solidFill>
                  <a:srgbClr val="525B5F"/>
                </a:solidFill>
                <a:latin typeface="Gotham Book" panose="02000604040000020004" pitchFamily="50" charset="0"/>
              </a:rPr>
              <a:t>*En un solo expediente se decretó la no sanción para 3 personas y la sanción para 1</a:t>
            </a:r>
          </a:p>
        </p:txBody>
      </p:sp>
    </p:spTree>
    <p:extLst>
      <p:ext uri="{BB962C8B-B14F-4D97-AF65-F5344CB8AC3E}">
        <p14:creationId xmlns:p14="http://schemas.microsoft.com/office/powerpoint/2010/main" val="57482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ítulo 1">
            <a:extLst>
              <a:ext uri="{FF2B5EF4-FFF2-40B4-BE49-F238E27FC236}">
                <a16:creationId xmlns:a16="http://schemas.microsoft.com/office/drawing/2014/main" id="{19481A9A-AF49-3389-3432-DFE17F5D8356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7F33F750-37D3-BF56-CAC6-CEFE1FB9319F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4" t="35271" r="10591" b="29942"/>
          <a:stretch/>
        </p:blipFill>
        <p:spPr bwMode="auto">
          <a:xfrm>
            <a:off x="113489" y="3355467"/>
            <a:ext cx="7670800" cy="254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Gráfico"/>
          <p:cNvGraphicFramePr/>
          <p:nvPr/>
        </p:nvGraphicFramePr>
        <p:xfrm>
          <a:off x="5435600" y="332396"/>
          <a:ext cx="6591300" cy="4032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063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1">
            <a:extLst>
              <a:ext uri="{FF2B5EF4-FFF2-40B4-BE49-F238E27FC236}">
                <a16:creationId xmlns:a16="http://schemas.microsoft.com/office/drawing/2014/main" id="{35C95293-0417-205E-A68B-5C7BE1ACF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7700" y="607948"/>
            <a:ext cx="5293360" cy="668305"/>
          </a:xfrm>
        </p:spPr>
        <p:txBody>
          <a:bodyPr anchor="ctr">
            <a:noAutofit/>
          </a:bodyPr>
          <a:lstStyle/>
          <a:p>
            <a:pPr algn="r"/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3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A4FD340E-9CBA-0D06-9C8A-13AB7058A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455" y="6131861"/>
            <a:ext cx="7804673" cy="632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solidFill>
                  <a:srgbClr val="525B5F"/>
                </a:solidFill>
                <a:latin typeface="Gotham Book" panose="02000604040000020004" pitchFamily="50" charset="0"/>
              </a:rPr>
              <a:t>*Se consideraron el total de resoluciones (con y sin sanción)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19481A9A-AF49-3389-3432-DFE17F5D8356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7F33F750-37D3-BF56-CAC6-CEFE1FB9319F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C2DEFF30-2C60-5863-C112-BE920BAB02C6}"/>
              </a:ext>
            </a:extLst>
          </p:cNvPr>
          <p:cNvSpPr txBox="1">
            <a:spLocks/>
          </p:cNvSpPr>
          <p:nvPr/>
        </p:nvSpPr>
        <p:spPr>
          <a:xfrm rot="18916876">
            <a:off x="-156242" y="3426595"/>
            <a:ext cx="2464391" cy="9689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B2AF49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Faltas</a:t>
            </a:r>
            <a:endParaRPr lang="es-MX" sz="3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  <p:graphicFrame>
        <p:nvGraphicFramePr>
          <p:cNvPr id="3" name="2 Gráfico"/>
          <p:cNvGraphicFramePr/>
          <p:nvPr/>
        </p:nvGraphicFramePr>
        <p:xfrm>
          <a:off x="2424173" y="751319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34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ítulo 1">
            <a:extLst>
              <a:ext uri="{FF2B5EF4-FFF2-40B4-BE49-F238E27FC236}">
                <a16:creationId xmlns:a16="http://schemas.microsoft.com/office/drawing/2014/main" id="{19481A9A-AF49-3389-3432-DFE17F5D8356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7F33F750-37D3-BF56-CAC6-CEFE1FB9319F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35C95293-0417-205E-A68B-5C7BE1ACF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0" y="512161"/>
            <a:ext cx="5293360" cy="968991"/>
          </a:xfrm>
        </p:spPr>
        <p:txBody>
          <a:bodyPr>
            <a:noAutofit/>
          </a:bodyPr>
          <a:lstStyle/>
          <a:p>
            <a:pPr algn="r"/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Sanciones impuestas</a:t>
            </a:r>
            <a:endParaRPr lang="es-MX" sz="3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  <p:graphicFrame>
        <p:nvGraphicFramePr>
          <p:cNvPr id="2" name="1 Gráfico"/>
          <p:cNvGraphicFramePr/>
          <p:nvPr/>
        </p:nvGraphicFramePr>
        <p:xfrm>
          <a:off x="723900" y="1439333"/>
          <a:ext cx="9753600" cy="3843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12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ítulo 1">
            <a:extLst>
              <a:ext uri="{FF2B5EF4-FFF2-40B4-BE49-F238E27FC236}">
                <a16:creationId xmlns:a16="http://schemas.microsoft.com/office/drawing/2014/main" id="{19481A9A-AF49-3389-3432-DFE17F5D8356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7F33F750-37D3-BF56-CAC6-CEFE1FB9319F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35C95293-0417-205E-A68B-5C7BE1ACF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0" y="977342"/>
            <a:ext cx="2733040" cy="3848658"/>
          </a:xfrm>
        </p:spPr>
        <p:txBody>
          <a:bodyPr>
            <a:noAutofit/>
          </a:bodyPr>
          <a:lstStyle/>
          <a:p>
            <a:pPr algn="r"/>
            <a:r>
              <a:rPr lang="es-MX" sz="3600" b="1" dirty="0">
                <a:solidFill>
                  <a:srgbClr val="B2AF49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Causas por las que no se impuso sanción</a:t>
            </a:r>
            <a:endParaRPr lang="es-MX" sz="3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  <p:graphicFrame>
        <p:nvGraphicFramePr>
          <p:cNvPr id="2" name="1 Gráfico"/>
          <p:cNvGraphicFramePr/>
          <p:nvPr/>
        </p:nvGraphicFramePr>
        <p:xfrm>
          <a:off x="670858" y="106035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816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072B203-CB80-F0A5-C59C-5FA9ECCD9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3682" y="3214530"/>
            <a:ext cx="3528508" cy="968991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>
                <a:solidFill>
                  <a:srgbClr val="525B5F"/>
                </a:solidFill>
                <a:effectLst/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Faltas</a:t>
            </a:r>
            <a:endParaRPr lang="es-MX" sz="60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A4FD340E-9CBA-0D06-9C8A-13AB7058A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455" y="6131861"/>
            <a:ext cx="7804673" cy="632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solidFill>
                  <a:srgbClr val="525B5F"/>
                </a:solidFill>
                <a:latin typeface="Gotham Book" panose="02000604040000020004" pitchFamily="50" charset="0"/>
              </a:rPr>
              <a:t>(Corte al 30 de mayo, se consideró también el sentido que guardan a esa fecha –aunque no hayan causado ejecutoria-).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631C0C0-525C-3F19-3F8D-88A12C29EF71}"/>
              </a:ext>
            </a:extLst>
          </p:cNvPr>
          <p:cNvSpPr txBox="1">
            <a:spLocks/>
          </p:cNvSpPr>
          <p:nvPr/>
        </p:nvSpPr>
        <p:spPr>
          <a:xfrm>
            <a:off x="4042960" y="3934708"/>
            <a:ext cx="4329951" cy="9689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60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No Graves</a:t>
            </a:r>
            <a:endParaRPr lang="es-MX" sz="60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B3052A6-0B24-FDC5-3B68-551E49C9507F}"/>
              </a:ext>
            </a:extLst>
          </p:cNvPr>
          <p:cNvSpPr txBox="1">
            <a:spLocks/>
          </p:cNvSpPr>
          <p:nvPr/>
        </p:nvSpPr>
        <p:spPr>
          <a:xfrm>
            <a:off x="4145931" y="1132062"/>
            <a:ext cx="4124010" cy="24112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16600" b="1" dirty="0">
                <a:solidFill>
                  <a:srgbClr val="B2AF49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500</a:t>
            </a:r>
            <a:endParaRPr lang="es-MX" sz="16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9F921322-BAB2-E92F-3C85-CE2357A56A59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C2EF6A4C-650D-13B2-EEDB-889A9A5F9AE4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900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A4FD340E-9CBA-0D06-9C8A-13AB7058A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455" y="6131861"/>
            <a:ext cx="7804673" cy="63281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sz="1800" dirty="0">
                <a:solidFill>
                  <a:srgbClr val="525B5F"/>
                </a:solidFill>
                <a:latin typeface="Gotham Book" panose="02000604040000020004" pitchFamily="50" charset="0"/>
              </a:rPr>
              <a:t>*En un solo expediente puede decretarse más de un sentido, dependiendo del número de conductas imputadas o del caso concreto.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9F921322-BAB2-E92F-3C85-CE2357A56A59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C2EF6A4C-650D-13B2-EEDB-889A9A5F9AE4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F1A571F6-864C-2C8A-5011-29F446DADE96}"/>
              </a:ext>
            </a:extLst>
          </p:cNvPr>
          <p:cNvGrpSpPr/>
          <p:nvPr/>
        </p:nvGrpSpPr>
        <p:grpSpPr>
          <a:xfrm>
            <a:off x="1603797" y="1448118"/>
            <a:ext cx="4158758" cy="1093948"/>
            <a:chOff x="6167430" y="77217"/>
            <a:chExt cx="4158758" cy="1093948"/>
          </a:xfrm>
        </p:grpSpPr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8AF77F2B-0024-7262-9199-B443F13688C4}"/>
                </a:ext>
              </a:extLst>
            </p:cNvPr>
            <p:cNvGrpSpPr/>
            <p:nvPr/>
          </p:nvGrpSpPr>
          <p:grpSpPr>
            <a:xfrm>
              <a:off x="6312012" y="192725"/>
              <a:ext cx="3691988" cy="978440"/>
              <a:chOff x="6179034" y="2495610"/>
              <a:chExt cx="2377612" cy="630108"/>
            </a:xfrm>
          </p:grpSpPr>
          <p:sp>
            <p:nvSpPr>
              <p:cNvPr id="12" name="Forma libre: forma 11">
                <a:extLst>
                  <a:ext uri="{FF2B5EF4-FFF2-40B4-BE49-F238E27FC236}">
                    <a16:creationId xmlns:a16="http://schemas.microsoft.com/office/drawing/2014/main" id="{246AA0CD-F3CF-0E3A-4420-698292DD1A90}"/>
                  </a:ext>
                </a:extLst>
              </p:cNvPr>
              <p:cNvSpPr/>
              <p:nvPr/>
            </p:nvSpPr>
            <p:spPr>
              <a:xfrm>
                <a:off x="6501723" y="2537925"/>
                <a:ext cx="2054923" cy="533399"/>
              </a:xfrm>
              <a:custGeom>
                <a:avLst/>
                <a:gdLst>
                  <a:gd name="connsiteX0" fmla="*/ 0 w 2054923"/>
                  <a:gd name="connsiteY0" fmla="*/ 0 h 533399"/>
                  <a:gd name="connsiteX1" fmla="*/ 1788224 w 2054923"/>
                  <a:gd name="connsiteY1" fmla="*/ 0 h 533399"/>
                  <a:gd name="connsiteX2" fmla="*/ 2054924 w 2054923"/>
                  <a:gd name="connsiteY2" fmla="*/ 266700 h 533399"/>
                  <a:gd name="connsiteX3" fmla="*/ 2054924 w 2054923"/>
                  <a:gd name="connsiteY3" fmla="*/ 266700 h 533399"/>
                  <a:gd name="connsiteX4" fmla="*/ 1788224 w 2054923"/>
                  <a:gd name="connsiteY4" fmla="*/ 533400 h 533399"/>
                  <a:gd name="connsiteX5" fmla="*/ 0 w 2054923"/>
                  <a:gd name="connsiteY5" fmla="*/ 533400 h 533399"/>
                  <a:gd name="connsiteX6" fmla="*/ 0 w 2054923"/>
                  <a:gd name="connsiteY6" fmla="*/ 533400 h 533399"/>
                  <a:gd name="connsiteX7" fmla="*/ 0 w 2054923"/>
                  <a:gd name="connsiteY7" fmla="*/ 0 h 533399"/>
                  <a:gd name="connsiteX8" fmla="*/ 0 w 2054923"/>
                  <a:gd name="connsiteY8" fmla="*/ 0 h 533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54923" h="533399">
                    <a:moveTo>
                      <a:pt x="0" y="0"/>
                    </a:moveTo>
                    <a:lnTo>
                      <a:pt x="1788224" y="0"/>
                    </a:lnTo>
                    <a:cubicBezTo>
                      <a:pt x="1935518" y="0"/>
                      <a:pt x="2054924" y="119405"/>
                      <a:pt x="2054924" y="266700"/>
                    </a:cubicBezTo>
                    <a:lnTo>
                      <a:pt x="2054924" y="266700"/>
                    </a:lnTo>
                    <a:cubicBezTo>
                      <a:pt x="2054924" y="413995"/>
                      <a:pt x="1935518" y="533400"/>
                      <a:pt x="1788224" y="533400"/>
                    </a:cubicBezTo>
                    <a:lnTo>
                      <a:pt x="0" y="533400"/>
                    </a:lnTo>
                    <a:lnTo>
                      <a:pt x="0" y="53340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CC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3" name="Forma libre: forma 12">
                <a:extLst>
                  <a:ext uri="{FF2B5EF4-FFF2-40B4-BE49-F238E27FC236}">
                    <a16:creationId xmlns:a16="http://schemas.microsoft.com/office/drawing/2014/main" id="{7335D154-1D1A-C29D-8C78-F2085243854E}"/>
                  </a:ext>
                </a:extLst>
              </p:cNvPr>
              <p:cNvSpPr/>
              <p:nvPr/>
            </p:nvSpPr>
            <p:spPr>
              <a:xfrm rot="21049167">
                <a:off x="6239643" y="2503822"/>
                <a:ext cx="580003" cy="580003"/>
              </a:xfrm>
              <a:custGeom>
                <a:avLst/>
                <a:gdLst>
                  <a:gd name="connsiteX0" fmla="*/ 579665 w 580003"/>
                  <a:gd name="connsiteY0" fmla="*/ 289957 h 580003"/>
                  <a:gd name="connsiteX1" fmla="*/ 289663 w 580003"/>
                  <a:gd name="connsiteY1" fmla="*/ 579959 h 580003"/>
                  <a:gd name="connsiteX2" fmla="*/ -339 w 580003"/>
                  <a:gd name="connsiteY2" fmla="*/ 289957 h 580003"/>
                  <a:gd name="connsiteX3" fmla="*/ 289663 w 580003"/>
                  <a:gd name="connsiteY3" fmla="*/ -45 h 580003"/>
                  <a:gd name="connsiteX4" fmla="*/ 579665 w 580003"/>
                  <a:gd name="connsiteY4" fmla="*/ 289957 h 580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0003" h="580003">
                    <a:moveTo>
                      <a:pt x="579665" y="289957"/>
                    </a:moveTo>
                    <a:cubicBezTo>
                      <a:pt x="579665" y="450121"/>
                      <a:pt x="449827" y="579959"/>
                      <a:pt x="289663" y="579959"/>
                    </a:cubicBezTo>
                    <a:cubicBezTo>
                      <a:pt x="129499" y="579959"/>
                      <a:pt x="-339" y="450121"/>
                      <a:pt x="-339" y="289957"/>
                    </a:cubicBezTo>
                    <a:cubicBezTo>
                      <a:pt x="-339" y="129794"/>
                      <a:pt x="129499" y="-45"/>
                      <a:pt x="289663" y="-45"/>
                    </a:cubicBezTo>
                    <a:cubicBezTo>
                      <a:pt x="449827" y="-45"/>
                      <a:pt x="579665" y="129794"/>
                      <a:pt x="579665" y="28995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52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4" name="Forma libre: forma 13">
                <a:extLst>
                  <a:ext uri="{FF2B5EF4-FFF2-40B4-BE49-F238E27FC236}">
                    <a16:creationId xmlns:a16="http://schemas.microsoft.com/office/drawing/2014/main" id="{DD142F87-10C7-1D38-4274-8C530C0A500C}"/>
                  </a:ext>
                </a:extLst>
              </p:cNvPr>
              <p:cNvSpPr/>
              <p:nvPr/>
            </p:nvSpPr>
            <p:spPr>
              <a:xfrm>
                <a:off x="6417807" y="2495610"/>
                <a:ext cx="391176" cy="473892"/>
              </a:xfrm>
              <a:custGeom>
                <a:avLst/>
                <a:gdLst>
                  <a:gd name="connsiteX0" fmla="*/ 324367 w 391176"/>
                  <a:gd name="connsiteY0" fmla="*/ 473847 h 473892"/>
                  <a:gd name="connsiteX1" fmla="*/ 285981 w 391176"/>
                  <a:gd name="connsiteY1" fmla="*/ 66421 h 473892"/>
                  <a:gd name="connsiteX2" fmla="*/ -340 w 391176"/>
                  <a:gd name="connsiteY2" fmla="*/ 18456 h 473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1176" h="473892">
                    <a:moveTo>
                      <a:pt x="324367" y="473847"/>
                    </a:moveTo>
                    <a:cubicBezTo>
                      <a:pt x="426275" y="350739"/>
                      <a:pt x="409083" y="168328"/>
                      <a:pt x="285981" y="66421"/>
                    </a:cubicBezTo>
                    <a:cubicBezTo>
                      <a:pt x="206038" y="251"/>
                      <a:pt x="96796" y="-18050"/>
                      <a:pt x="-340" y="18456"/>
                    </a:cubicBezTo>
                  </a:path>
                </a:pathLst>
              </a:custGeom>
              <a:noFill/>
              <a:ln w="47625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5" name="Forma libre: forma 14">
                <a:extLst>
                  <a:ext uri="{FF2B5EF4-FFF2-40B4-BE49-F238E27FC236}">
                    <a16:creationId xmlns:a16="http://schemas.microsoft.com/office/drawing/2014/main" id="{776C9A67-5AF8-58A3-C4C7-355AA02CF927}"/>
                  </a:ext>
                </a:extLst>
              </p:cNvPr>
              <p:cNvSpPr/>
              <p:nvPr/>
            </p:nvSpPr>
            <p:spPr>
              <a:xfrm>
                <a:off x="6179034" y="2674704"/>
                <a:ext cx="398412" cy="451014"/>
              </a:xfrm>
              <a:custGeom>
                <a:avLst/>
                <a:gdLst>
                  <a:gd name="connsiteX0" fmla="*/ 18215 w 398412"/>
                  <a:gd name="connsiteY0" fmla="*/ -46 h 451014"/>
                  <a:gd name="connsiteX1" fmla="*/ 229584 w 398412"/>
                  <a:gd name="connsiteY1" fmla="*/ 432504 h 451014"/>
                  <a:gd name="connsiteX2" fmla="*/ 398072 w 398412"/>
                  <a:gd name="connsiteY2" fmla="*/ 446010 h 451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8412" h="451014">
                    <a:moveTo>
                      <a:pt x="18215" y="-46"/>
                    </a:moveTo>
                    <a:cubicBezTo>
                      <a:pt x="-42859" y="177767"/>
                      <a:pt x="51772" y="371429"/>
                      <a:pt x="229584" y="432504"/>
                    </a:cubicBezTo>
                    <a:cubicBezTo>
                      <a:pt x="283715" y="451096"/>
                      <a:pt x="341665" y="455745"/>
                      <a:pt x="398072" y="446010"/>
                    </a:cubicBezTo>
                  </a:path>
                </a:pathLst>
              </a:custGeom>
              <a:noFill/>
              <a:ln w="47625" cap="flat">
                <a:solidFill>
                  <a:srgbClr val="525B5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  <p:sp>
          <p:nvSpPr>
            <p:cNvPr id="35" name="Título 1">
              <a:extLst>
                <a:ext uri="{FF2B5EF4-FFF2-40B4-BE49-F238E27FC236}">
                  <a16:creationId xmlns:a16="http://schemas.microsoft.com/office/drawing/2014/main" id="{A6D97664-3DB9-E915-BDB5-1723F9D4E5A8}"/>
                </a:ext>
              </a:extLst>
            </p:cNvPr>
            <p:cNvSpPr txBox="1">
              <a:spLocks/>
            </p:cNvSpPr>
            <p:nvPr/>
          </p:nvSpPr>
          <p:spPr>
            <a:xfrm>
              <a:off x="6167430" y="77217"/>
              <a:ext cx="1289714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s-MX" sz="32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421</a:t>
              </a:r>
              <a:endParaRPr lang="es-MX" sz="32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  <p:sp>
          <p:nvSpPr>
            <p:cNvPr id="37" name="Título 1">
              <a:extLst>
                <a:ext uri="{FF2B5EF4-FFF2-40B4-BE49-F238E27FC236}">
                  <a16:creationId xmlns:a16="http://schemas.microsoft.com/office/drawing/2014/main" id="{DAC5D2C9-604E-9458-B504-34BC9F006C1F}"/>
                </a:ext>
              </a:extLst>
            </p:cNvPr>
            <p:cNvSpPr txBox="1">
              <a:spLocks/>
            </p:cNvSpPr>
            <p:nvPr/>
          </p:nvSpPr>
          <p:spPr>
            <a:xfrm>
              <a:off x="7426669" y="118373"/>
              <a:ext cx="2899519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sz="36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Nulidad</a:t>
              </a:r>
              <a:endParaRPr lang="es-MX" sz="36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9AF9E9B3-DB39-2299-E715-12F48E221CBB}"/>
              </a:ext>
            </a:extLst>
          </p:cNvPr>
          <p:cNvGrpSpPr/>
          <p:nvPr/>
        </p:nvGrpSpPr>
        <p:grpSpPr>
          <a:xfrm>
            <a:off x="1639657" y="2810757"/>
            <a:ext cx="4122898" cy="1093948"/>
            <a:chOff x="6203290" y="1224702"/>
            <a:chExt cx="4122898" cy="1093948"/>
          </a:xfrm>
        </p:grpSpPr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D9EA41C7-683D-3FBB-1733-0BCC5F820B82}"/>
                </a:ext>
              </a:extLst>
            </p:cNvPr>
            <p:cNvGrpSpPr/>
            <p:nvPr/>
          </p:nvGrpSpPr>
          <p:grpSpPr>
            <a:xfrm>
              <a:off x="6312012" y="1340210"/>
              <a:ext cx="3691988" cy="978440"/>
              <a:chOff x="6179034" y="2495610"/>
              <a:chExt cx="2377612" cy="630108"/>
            </a:xfrm>
          </p:grpSpPr>
          <p:sp>
            <p:nvSpPr>
              <p:cNvPr id="27" name="Forma libre: forma 26">
                <a:extLst>
                  <a:ext uri="{FF2B5EF4-FFF2-40B4-BE49-F238E27FC236}">
                    <a16:creationId xmlns:a16="http://schemas.microsoft.com/office/drawing/2014/main" id="{CCE0660A-CACF-EBFB-D5E0-F1F0CFFCBF89}"/>
                  </a:ext>
                </a:extLst>
              </p:cNvPr>
              <p:cNvSpPr/>
              <p:nvPr/>
            </p:nvSpPr>
            <p:spPr>
              <a:xfrm>
                <a:off x="6501723" y="2537925"/>
                <a:ext cx="2054923" cy="533399"/>
              </a:xfrm>
              <a:custGeom>
                <a:avLst/>
                <a:gdLst>
                  <a:gd name="connsiteX0" fmla="*/ 0 w 2054923"/>
                  <a:gd name="connsiteY0" fmla="*/ 0 h 533399"/>
                  <a:gd name="connsiteX1" fmla="*/ 1788224 w 2054923"/>
                  <a:gd name="connsiteY1" fmla="*/ 0 h 533399"/>
                  <a:gd name="connsiteX2" fmla="*/ 2054924 w 2054923"/>
                  <a:gd name="connsiteY2" fmla="*/ 266700 h 533399"/>
                  <a:gd name="connsiteX3" fmla="*/ 2054924 w 2054923"/>
                  <a:gd name="connsiteY3" fmla="*/ 266700 h 533399"/>
                  <a:gd name="connsiteX4" fmla="*/ 1788224 w 2054923"/>
                  <a:gd name="connsiteY4" fmla="*/ 533400 h 533399"/>
                  <a:gd name="connsiteX5" fmla="*/ 0 w 2054923"/>
                  <a:gd name="connsiteY5" fmla="*/ 533400 h 533399"/>
                  <a:gd name="connsiteX6" fmla="*/ 0 w 2054923"/>
                  <a:gd name="connsiteY6" fmla="*/ 533400 h 533399"/>
                  <a:gd name="connsiteX7" fmla="*/ 0 w 2054923"/>
                  <a:gd name="connsiteY7" fmla="*/ 0 h 533399"/>
                  <a:gd name="connsiteX8" fmla="*/ 0 w 2054923"/>
                  <a:gd name="connsiteY8" fmla="*/ 0 h 533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54923" h="533399">
                    <a:moveTo>
                      <a:pt x="0" y="0"/>
                    </a:moveTo>
                    <a:lnTo>
                      <a:pt x="1788224" y="0"/>
                    </a:lnTo>
                    <a:cubicBezTo>
                      <a:pt x="1935518" y="0"/>
                      <a:pt x="2054924" y="119405"/>
                      <a:pt x="2054924" y="266700"/>
                    </a:cubicBezTo>
                    <a:lnTo>
                      <a:pt x="2054924" y="266700"/>
                    </a:lnTo>
                    <a:cubicBezTo>
                      <a:pt x="2054924" y="413995"/>
                      <a:pt x="1935518" y="533400"/>
                      <a:pt x="1788224" y="533400"/>
                    </a:cubicBezTo>
                    <a:lnTo>
                      <a:pt x="0" y="533400"/>
                    </a:lnTo>
                    <a:lnTo>
                      <a:pt x="0" y="53340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CC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8" name="Forma libre: forma 27">
                <a:extLst>
                  <a:ext uri="{FF2B5EF4-FFF2-40B4-BE49-F238E27FC236}">
                    <a16:creationId xmlns:a16="http://schemas.microsoft.com/office/drawing/2014/main" id="{C03A2921-73D9-5BE3-4FC7-5C02BE2AB972}"/>
                  </a:ext>
                </a:extLst>
              </p:cNvPr>
              <p:cNvSpPr/>
              <p:nvPr/>
            </p:nvSpPr>
            <p:spPr>
              <a:xfrm rot="21049167">
                <a:off x="6239643" y="2503822"/>
                <a:ext cx="580003" cy="580003"/>
              </a:xfrm>
              <a:custGeom>
                <a:avLst/>
                <a:gdLst>
                  <a:gd name="connsiteX0" fmla="*/ 579665 w 580003"/>
                  <a:gd name="connsiteY0" fmla="*/ 289957 h 580003"/>
                  <a:gd name="connsiteX1" fmla="*/ 289663 w 580003"/>
                  <a:gd name="connsiteY1" fmla="*/ 579959 h 580003"/>
                  <a:gd name="connsiteX2" fmla="*/ -339 w 580003"/>
                  <a:gd name="connsiteY2" fmla="*/ 289957 h 580003"/>
                  <a:gd name="connsiteX3" fmla="*/ 289663 w 580003"/>
                  <a:gd name="connsiteY3" fmla="*/ -45 h 580003"/>
                  <a:gd name="connsiteX4" fmla="*/ 579665 w 580003"/>
                  <a:gd name="connsiteY4" fmla="*/ 289957 h 580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0003" h="580003">
                    <a:moveTo>
                      <a:pt x="579665" y="289957"/>
                    </a:moveTo>
                    <a:cubicBezTo>
                      <a:pt x="579665" y="450121"/>
                      <a:pt x="449827" y="579959"/>
                      <a:pt x="289663" y="579959"/>
                    </a:cubicBezTo>
                    <a:cubicBezTo>
                      <a:pt x="129499" y="579959"/>
                      <a:pt x="-339" y="450121"/>
                      <a:pt x="-339" y="289957"/>
                    </a:cubicBezTo>
                    <a:cubicBezTo>
                      <a:pt x="-339" y="129794"/>
                      <a:pt x="129499" y="-45"/>
                      <a:pt x="289663" y="-45"/>
                    </a:cubicBezTo>
                    <a:cubicBezTo>
                      <a:pt x="449827" y="-45"/>
                      <a:pt x="579665" y="129794"/>
                      <a:pt x="579665" y="28995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52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9" name="Forma libre: forma 28">
                <a:extLst>
                  <a:ext uri="{FF2B5EF4-FFF2-40B4-BE49-F238E27FC236}">
                    <a16:creationId xmlns:a16="http://schemas.microsoft.com/office/drawing/2014/main" id="{8D40D135-B555-1FB5-1601-40E57E0C0E17}"/>
                  </a:ext>
                </a:extLst>
              </p:cNvPr>
              <p:cNvSpPr/>
              <p:nvPr/>
            </p:nvSpPr>
            <p:spPr>
              <a:xfrm>
                <a:off x="6417807" y="2495610"/>
                <a:ext cx="391176" cy="473892"/>
              </a:xfrm>
              <a:custGeom>
                <a:avLst/>
                <a:gdLst>
                  <a:gd name="connsiteX0" fmla="*/ 324367 w 391176"/>
                  <a:gd name="connsiteY0" fmla="*/ 473847 h 473892"/>
                  <a:gd name="connsiteX1" fmla="*/ 285981 w 391176"/>
                  <a:gd name="connsiteY1" fmla="*/ 66421 h 473892"/>
                  <a:gd name="connsiteX2" fmla="*/ -340 w 391176"/>
                  <a:gd name="connsiteY2" fmla="*/ 18456 h 473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1176" h="473892">
                    <a:moveTo>
                      <a:pt x="324367" y="473847"/>
                    </a:moveTo>
                    <a:cubicBezTo>
                      <a:pt x="426275" y="350739"/>
                      <a:pt x="409083" y="168328"/>
                      <a:pt x="285981" y="66421"/>
                    </a:cubicBezTo>
                    <a:cubicBezTo>
                      <a:pt x="206038" y="251"/>
                      <a:pt x="96796" y="-18050"/>
                      <a:pt x="-340" y="18456"/>
                    </a:cubicBezTo>
                  </a:path>
                </a:pathLst>
              </a:custGeom>
              <a:noFill/>
              <a:ln w="47625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0" name="Forma libre: forma 29">
                <a:extLst>
                  <a:ext uri="{FF2B5EF4-FFF2-40B4-BE49-F238E27FC236}">
                    <a16:creationId xmlns:a16="http://schemas.microsoft.com/office/drawing/2014/main" id="{EB9ACBA9-0454-4E9C-1E1B-5D5190ABB9B4}"/>
                  </a:ext>
                </a:extLst>
              </p:cNvPr>
              <p:cNvSpPr/>
              <p:nvPr/>
            </p:nvSpPr>
            <p:spPr>
              <a:xfrm>
                <a:off x="6179034" y="2674704"/>
                <a:ext cx="398412" cy="451014"/>
              </a:xfrm>
              <a:custGeom>
                <a:avLst/>
                <a:gdLst>
                  <a:gd name="connsiteX0" fmla="*/ 18215 w 398412"/>
                  <a:gd name="connsiteY0" fmla="*/ -46 h 451014"/>
                  <a:gd name="connsiteX1" fmla="*/ 229584 w 398412"/>
                  <a:gd name="connsiteY1" fmla="*/ 432504 h 451014"/>
                  <a:gd name="connsiteX2" fmla="*/ 398072 w 398412"/>
                  <a:gd name="connsiteY2" fmla="*/ 446010 h 451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8412" h="451014">
                    <a:moveTo>
                      <a:pt x="18215" y="-46"/>
                    </a:moveTo>
                    <a:cubicBezTo>
                      <a:pt x="-42859" y="177767"/>
                      <a:pt x="51772" y="371429"/>
                      <a:pt x="229584" y="432504"/>
                    </a:cubicBezTo>
                    <a:cubicBezTo>
                      <a:pt x="283715" y="451096"/>
                      <a:pt x="341665" y="455745"/>
                      <a:pt x="398072" y="446010"/>
                    </a:cubicBezTo>
                  </a:path>
                </a:pathLst>
              </a:custGeom>
              <a:noFill/>
              <a:ln w="47625" cap="flat">
                <a:solidFill>
                  <a:srgbClr val="525B5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  <p:sp>
          <p:nvSpPr>
            <p:cNvPr id="31" name="Título 1">
              <a:extLst>
                <a:ext uri="{FF2B5EF4-FFF2-40B4-BE49-F238E27FC236}">
                  <a16:creationId xmlns:a16="http://schemas.microsoft.com/office/drawing/2014/main" id="{FE6A9FFF-2477-886A-CE24-DA2F8A1C943E}"/>
                </a:ext>
              </a:extLst>
            </p:cNvPr>
            <p:cNvSpPr txBox="1">
              <a:spLocks/>
            </p:cNvSpPr>
            <p:nvPr/>
          </p:nvSpPr>
          <p:spPr>
            <a:xfrm>
              <a:off x="6203290" y="1224702"/>
              <a:ext cx="1289714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s-MX" sz="32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64</a:t>
              </a:r>
              <a:endParaRPr lang="es-MX" sz="32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  <p:sp>
          <p:nvSpPr>
            <p:cNvPr id="32" name="Título 1">
              <a:extLst>
                <a:ext uri="{FF2B5EF4-FFF2-40B4-BE49-F238E27FC236}">
                  <a16:creationId xmlns:a16="http://schemas.microsoft.com/office/drawing/2014/main" id="{C851CDF3-E063-BEA3-A9D1-40CF6646C05F}"/>
                </a:ext>
              </a:extLst>
            </p:cNvPr>
            <p:cNvSpPr txBox="1">
              <a:spLocks/>
            </p:cNvSpPr>
            <p:nvPr/>
          </p:nvSpPr>
          <p:spPr>
            <a:xfrm>
              <a:off x="7426669" y="1265858"/>
              <a:ext cx="2899519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sz="36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Validez</a:t>
              </a:r>
              <a:endParaRPr lang="es-MX" sz="36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57CD44D-59FE-430E-66D9-85FEFAC1660A}"/>
              </a:ext>
            </a:extLst>
          </p:cNvPr>
          <p:cNvGrpSpPr/>
          <p:nvPr/>
        </p:nvGrpSpPr>
        <p:grpSpPr>
          <a:xfrm>
            <a:off x="1639657" y="4180448"/>
            <a:ext cx="4069070" cy="1093948"/>
            <a:chOff x="6203290" y="2406134"/>
            <a:chExt cx="4069070" cy="1093948"/>
          </a:xfrm>
        </p:grpSpPr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46D9DB69-78E2-5462-34F4-4CCB10DA1B33}"/>
                </a:ext>
              </a:extLst>
            </p:cNvPr>
            <p:cNvGrpSpPr/>
            <p:nvPr/>
          </p:nvGrpSpPr>
          <p:grpSpPr>
            <a:xfrm>
              <a:off x="6312012" y="2521642"/>
              <a:ext cx="3691988" cy="978440"/>
              <a:chOff x="6179034" y="2495610"/>
              <a:chExt cx="2377612" cy="630108"/>
            </a:xfrm>
          </p:grpSpPr>
          <p:sp>
            <p:nvSpPr>
              <p:cNvPr id="38" name="Forma libre: forma 37">
                <a:extLst>
                  <a:ext uri="{FF2B5EF4-FFF2-40B4-BE49-F238E27FC236}">
                    <a16:creationId xmlns:a16="http://schemas.microsoft.com/office/drawing/2014/main" id="{39E15DB4-B6FF-6491-696B-092CD1940D57}"/>
                  </a:ext>
                </a:extLst>
              </p:cNvPr>
              <p:cNvSpPr/>
              <p:nvPr/>
            </p:nvSpPr>
            <p:spPr>
              <a:xfrm>
                <a:off x="6501723" y="2537925"/>
                <a:ext cx="2054923" cy="533399"/>
              </a:xfrm>
              <a:custGeom>
                <a:avLst/>
                <a:gdLst>
                  <a:gd name="connsiteX0" fmla="*/ 0 w 2054923"/>
                  <a:gd name="connsiteY0" fmla="*/ 0 h 533399"/>
                  <a:gd name="connsiteX1" fmla="*/ 1788224 w 2054923"/>
                  <a:gd name="connsiteY1" fmla="*/ 0 h 533399"/>
                  <a:gd name="connsiteX2" fmla="*/ 2054924 w 2054923"/>
                  <a:gd name="connsiteY2" fmla="*/ 266700 h 533399"/>
                  <a:gd name="connsiteX3" fmla="*/ 2054924 w 2054923"/>
                  <a:gd name="connsiteY3" fmla="*/ 266700 h 533399"/>
                  <a:gd name="connsiteX4" fmla="*/ 1788224 w 2054923"/>
                  <a:gd name="connsiteY4" fmla="*/ 533400 h 533399"/>
                  <a:gd name="connsiteX5" fmla="*/ 0 w 2054923"/>
                  <a:gd name="connsiteY5" fmla="*/ 533400 h 533399"/>
                  <a:gd name="connsiteX6" fmla="*/ 0 w 2054923"/>
                  <a:gd name="connsiteY6" fmla="*/ 533400 h 533399"/>
                  <a:gd name="connsiteX7" fmla="*/ 0 w 2054923"/>
                  <a:gd name="connsiteY7" fmla="*/ 0 h 533399"/>
                  <a:gd name="connsiteX8" fmla="*/ 0 w 2054923"/>
                  <a:gd name="connsiteY8" fmla="*/ 0 h 533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54923" h="533399">
                    <a:moveTo>
                      <a:pt x="0" y="0"/>
                    </a:moveTo>
                    <a:lnTo>
                      <a:pt x="1788224" y="0"/>
                    </a:lnTo>
                    <a:cubicBezTo>
                      <a:pt x="1935518" y="0"/>
                      <a:pt x="2054924" y="119405"/>
                      <a:pt x="2054924" y="266700"/>
                    </a:cubicBezTo>
                    <a:lnTo>
                      <a:pt x="2054924" y="266700"/>
                    </a:lnTo>
                    <a:cubicBezTo>
                      <a:pt x="2054924" y="413995"/>
                      <a:pt x="1935518" y="533400"/>
                      <a:pt x="1788224" y="533400"/>
                    </a:cubicBezTo>
                    <a:lnTo>
                      <a:pt x="0" y="533400"/>
                    </a:lnTo>
                    <a:lnTo>
                      <a:pt x="0" y="53340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CC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1" name="Forma libre: forma 40">
                <a:extLst>
                  <a:ext uri="{FF2B5EF4-FFF2-40B4-BE49-F238E27FC236}">
                    <a16:creationId xmlns:a16="http://schemas.microsoft.com/office/drawing/2014/main" id="{02F53BE7-6971-0C5F-4500-9C3CCCBF8B55}"/>
                  </a:ext>
                </a:extLst>
              </p:cNvPr>
              <p:cNvSpPr/>
              <p:nvPr/>
            </p:nvSpPr>
            <p:spPr>
              <a:xfrm rot="21049167">
                <a:off x="6239643" y="2503822"/>
                <a:ext cx="580003" cy="580003"/>
              </a:xfrm>
              <a:custGeom>
                <a:avLst/>
                <a:gdLst>
                  <a:gd name="connsiteX0" fmla="*/ 579665 w 580003"/>
                  <a:gd name="connsiteY0" fmla="*/ 289957 h 580003"/>
                  <a:gd name="connsiteX1" fmla="*/ 289663 w 580003"/>
                  <a:gd name="connsiteY1" fmla="*/ 579959 h 580003"/>
                  <a:gd name="connsiteX2" fmla="*/ -339 w 580003"/>
                  <a:gd name="connsiteY2" fmla="*/ 289957 h 580003"/>
                  <a:gd name="connsiteX3" fmla="*/ 289663 w 580003"/>
                  <a:gd name="connsiteY3" fmla="*/ -45 h 580003"/>
                  <a:gd name="connsiteX4" fmla="*/ 579665 w 580003"/>
                  <a:gd name="connsiteY4" fmla="*/ 289957 h 580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0003" h="580003">
                    <a:moveTo>
                      <a:pt x="579665" y="289957"/>
                    </a:moveTo>
                    <a:cubicBezTo>
                      <a:pt x="579665" y="450121"/>
                      <a:pt x="449827" y="579959"/>
                      <a:pt x="289663" y="579959"/>
                    </a:cubicBezTo>
                    <a:cubicBezTo>
                      <a:pt x="129499" y="579959"/>
                      <a:pt x="-339" y="450121"/>
                      <a:pt x="-339" y="289957"/>
                    </a:cubicBezTo>
                    <a:cubicBezTo>
                      <a:pt x="-339" y="129794"/>
                      <a:pt x="129499" y="-45"/>
                      <a:pt x="289663" y="-45"/>
                    </a:cubicBezTo>
                    <a:cubicBezTo>
                      <a:pt x="449827" y="-45"/>
                      <a:pt x="579665" y="129794"/>
                      <a:pt x="579665" y="28995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52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2" name="Forma libre: forma 41">
                <a:extLst>
                  <a:ext uri="{FF2B5EF4-FFF2-40B4-BE49-F238E27FC236}">
                    <a16:creationId xmlns:a16="http://schemas.microsoft.com/office/drawing/2014/main" id="{8DD7F52A-453F-509D-3331-A4885B1531E0}"/>
                  </a:ext>
                </a:extLst>
              </p:cNvPr>
              <p:cNvSpPr/>
              <p:nvPr/>
            </p:nvSpPr>
            <p:spPr>
              <a:xfrm>
                <a:off x="6417807" y="2495610"/>
                <a:ext cx="391176" cy="473892"/>
              </a:xfrm>
              <a:custGeom>
                <a:avLst/>
                <a:gdLst>
                  <a:gd name="connsiteX0" fmla="*/ 324367 w 391176"/>
                  <a:gd name="connsiteY0" fmla="*/ 473847 h 473892"/>
                  <a:gd name="connsiteX1" fmla="*/ 285981 w 391176"/>
                  <a:gd name="connsiteY1" fmla="*/ 66421 h 473892"/>
                  <a:gd name="connsiteX2" fmla="*/ -340 w 391176"/>
                  <a:gd name="connsiteY2" fmla="*/ 18456 h 473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1176" h="473892">
                    <a:moveTo>
                      <a:pt x="324367" y="473847"/>
                    </a:moveTo>
                    <a:cubicBezTo>
                      <a:pt x="426275" y="350739"/>
                      <a:pt x="409083" y="168328"/>
                      <a:pt x="285981" y="66421"/>
                    </a:cubicBezTo>
                    <a:cubicBezTo>
                      <a:pt x="206038" y="251"/>
                      <a:pt x="96796" y="-18050"/>
                      <a:pt x="-340" y="18456"/>
                    </a:cubicBezTo>
                  </a:path>
                </a:pathLst>
              </a:custGeom>
              <a:noFill/>
              <a:ln w="47625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3" name="Forma libre: forma 42">
                <a:extLst>
                  <a:ext uri="{FF2B5EF4-FFF2-40B4-BE49-F238E27FC236}">
                    <a16:creationId xmlns:a16="http://schemas.microsoft.com/office/drawing/2014/main" id="{2A1F51DF-F509-D498-24E5-F84BB3CEF952}"/>
                  </a:ext>
                </a:extLst>
              </p:cNvPr>
              <p:cNvSpPr/>
              <p:nvPr/>
            </p:nvSpPr>
            <p:spPr>
              <a:xfrm>
                <a:off x="6179034" y="2674704"/>
                <a:ext cx="398412" cy="451014"/>
              </a:xfrm>
              <a:custGeom>
                <a:avLst/>
                <a:gdLst>
                  <a:gd name="connsiteX0" fmla="*/ 18215 w 398412"/>
                  <a:gd name="connsiteY0" fmla="*/ -46 h 451014"/>
                  <a:gd name="connsiteX1" fmla="*/ 229584 w 398412"/>
                  <a:gd name="connsiteY1" fmla="*/ 432504 h 451014"/>
                  <a:gd name="connsiteX2" fmla="*/ 398072 w 398412"/>
                  <a:gd name="connsiteY2" fmla="*/ 446010 h 451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8412" h="451014">
                    <a:moveTo>
                      <a:pt x="18215" y="-46"/>
                    </a:moveTo>
                    <a:cubicBezTo>
                      <a:pt x="-42859" y="177767"/>
                      <a:pt x="51772" y="371429"/>
                      <a:pt x="229584" y="432504"/>
                    </a:cubicBezTo>
                    <a:cubicBezTo>
                      <a:pt x="283715" y="451096"/>
                      <a:pt x="341665" y="455745"/>
                      <a:pt x="398072" y="446010"/>
                    </a:cubicBezTo>
                  </a:path>
                </a:pathLst>
              </a:custGeom>
              <a:noFill/>
              <a:ln w="47625" cap="flat">
                <a:solidFill>
                  <a:srgbClr val="525B5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  <p:sp>
          <p:nvSpPr>
            <p:cNvPr id="44" name="Título 1">
              <a:extLst>
                <a:ext uri="{FF2B5EF4-FFF2-40B4-BE49-F238E27FC236}">
                  <a16:creationId xmlns:a16="http://schemas.microsoft.com/office/drawing/2014/main" id="{CD9AD197-D03A-E05C-9A58-1B525D8CDE30}"/>
                </a:ext>
              </a:extLst>
            </p:cNvPr>
            <p:cNvSpPr txBox="1">
              <a:spLocks/>
            </p:cNvSpPr>
            <p:nvPr/>
          </p:nvSpPr>
          <p:spPr>
            <a:xfrm>
              <a:off x="6203290" y="2406134"/>
              <a:ext cx="1289714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s-MX" sz="32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  <a:endParaRPr lang="es-MX" sz="32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  <p:sp>
          <p:nvSpPr>
            <p:cNvPr id="45" name="Título 1">
              <a:extLst>
                <a:ext uri="{FF2B5EF4-FFF2-40B4-BE49-F238E27FC236}">
                  <a16:creationId xmlns:a16="http://schemas.microsoft.com/office/drawing/2014/main" id="{D3A2E97A-4F85-C0CB-6E80-6D5F7D411CAA}"/>
                </a:ext>
              </a:extLst>
            </p:cNvPr>
            <p:cNvSpPr txBox="1">
              <a:spLocks/>
            </p:cNvSpPr>
            <p:nvPr/>
          </p:nvSpPr>
          <p:spPr>
            <a:xfrm>
              <a:off x="7372841" y="2599500"/>
              <a:ext cx="2899519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sz="28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Nulidad para efectos</a:t>
              </a:r>
              <a:endParaRPr lang="es-MX" sz="28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9DCB8C6F-5547-D704-09DF-FC3D83BBB4A7}"/>
              </a:ext>
            </a:extLst>
          </p:cNvPr>
          <p:cNvGrpSpPr/>
          <p:nvPr/>
        </p:nvGrpSpPr>
        <p:grpSpPr>
          <a:xfrm>
            <a:off x="6224792" y="1338434"/>
            <a:ext cx="4069070" cy="1196419"/>
            <a:chOff x="6203290" y="3452907"/>
            <a:chExt cx="4069070" cy="1196419"/>
          </a:xfrm>
        </p:grpSpPr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FD625233-3EBE-1079-601B-79000CDE1156}"/>
                </a:ext>
              </a:extLst>
            </p:cNvPr>
            <p:cNvGrpSpPr/>
            <p:nvPr/>
          </p:nvGrpSpPr>
          <p:grpSpPr>
            <a:xfrm>
              <a:off x="6312012" y="3670886"/>
              <a:ext cx="3691988" cy="978440"/>
              <a:chOff x="6179035" y="2495610"/>
              <a:chExt cx="2377611" cy="630108"/>
            </a:xfrm>
          </p:grpSpPr>
          <p:sp>
            <p:nvSpPr>
              <p:cNvPr id="52" name="Forma libre: forma 51">
                <a:extLst>
                  <a:ext uri="{FF2B5EF4-FFF2-40B4-BE49-F238E27FC236}">
                    <a16:creationId xmlns:a16="http://schemas.microsoft.com/office/drawing/2014/main" id="{9A68E70C-2127-B27D-E6AC-663B9B5B0C23}"/>
                  </a:ext>
                </a:extLst>
              </p:cNvPr>
              <p:cNvSpPr/>
              <p:nvPr/>
            </p:nvSpPr>
            <p:spPr>
              <a:xfrm>
                <a:off x="6501723" y="2537925"/>
                <a:ext cx="2054923" cy="533399"/>
              </a:xfrm>
              <a:custGeom>
                <a:avLst/>
                <a:gdLst>
                  <a:gd name="connsiteX0" fmla="*/ 0 w 2054923"/>
                  <a:gd name="connsiteY0" fmla="*/ 0 h 533399"/>
                  <a:gd name="connsiteX1" fmla="*/ 1788224 w 2054923"/>
                  <a:gd name="connsiteY1" fmla="*/ 0 h 533399"/>
                  <a:gd name="connsiteX2" fmla="*/ 2054924 w 2054923"/>
                  <a:gd name="connsiteY2" fmla="*/ 266700 h 533399"/>
                  <a:gd name="connsiteX3" fmla="*/ 2054924 w 2054923"/>
                  <a:gd name="connsiteY3" fmla="*/ 266700 h 533399"/>
                  <a:gd name="connsiteX4" fmla="*/ 1788224 w 2054923"/>
                  <a:gd name="connsiteY4" fmla="*/ 533400 h 533399"/>
                  <a:gd name="connsiteX5" fmla="*/ 0 w 2054923"/>
                  <a:gd name="connsiteY5" fmla="*/ 533400 h 533399"/>
                  <a:gd name="connsiteX6" fmla="*/ 0 w 2054923"/>
                  <a:gd name="connsiteY6" fmla="*/ 533400 h 533399"/>
                  <a:gd name="connsiteX7" fmla="*/ 0 w 2054923"/>
                  <a:gd name="connsiteY7" fmla="*/ 0 h 533399"/>
                  <a:gd name="connsiteX8" fmla="*/ 0 w 2054923"/>
                  <a:gd name="connsiteY8" fmla="*/ 0 h 533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54923" h="533399">
                    <a:moveTo>
                      <a:pt x="0" y="0"/>
                    </a:moveTo>
                    <a:lnTo>
                      <a:pt x="1788224" y="0"/>
                    </a:lnTo>
                    <a:cubicBezTo>
                      <a:pt x="1935518" y="0"/>
                      <a:pt x="2054924" y="119405"/>
                      <a:pt x="2054924" y="266700"/>
                    </a:cubicBezTo>
                    <a:lnTo>
                      <a:pt x="2054924" y="266700"/>
                    </a:lnTo>
                    <a:cubicBezTo>
                      <a:pt x="2054924" y="413995"/>
                      <a:pt x="1935518" y="533400"/>
                      <a:pt x="1788224" y="533400"/>
                    </a:cubicBezTo>
                    <a:lnTo>
                      <a:pt x="0" y="533400"/>
                    </a:lnTo>
                    <a:lnTo>
                      <a:pt x="0" y="53340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CC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53" name="Forma libre: forma 52">
                <a:extLst>
                  <a:ext uri="{FF2B5EF4-FFF2-40B4-BE49-F238E27FC236}">
                    <a16:creationId xmlns:a16="http://schemas.microsoft.com/office/drawing/2014/main" id="{AC40D584-B383-F52B-491D-0195E58425E8}"/>
                  </a:ext>
                </a:extLst>
              </p:cNvPr>
              <p:cNvSpPr/>
              <p:nvPr/>
            </p:nvSpPr>
            <p:spPr>
              <a:xfrm rot="21049167">
                <a:off x="6239643" y="2503822"/>
                <a:ext cx="580003" cy="580003"/>
              </a:xfrm>
              <a:custGeom>
                <a:avLst/>
                <a:gdLst>
                  <a:gd name="connsiteX0" fmla="*/ 579665 w 580003"/>
                  <a:gd name="connsiteY0" fmla="*/ 289957 h 580003"/>
                  <a:gd name="connsiteX1" fmla="*/ 289663 w 580003"/>
                  <a:gd name="connsiteY1" fmla="*/ 579959 h 580003"/>
                  <a:gd name="connsiteX2" fmla="*/ -339 w 580003"/>
                  <a:gd name="connsiteY2" fmla="*/ 289957 h 580003"/>
                  <a:gd name="connsiteX3" fmla="*/ 289663 w 580003"/>
                  <a:gd name="connsiteY3" fmla="*/ -45 h 580003"/>
                  <a:gd name="connsiteX4" fmla="*/ 579665 w 580003"/>
                  <a:gd name="connsiteY4" fmla="*/ 289957 h 580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0003" h="580003">
                    <a:moveTo>
                      <a:pt x="579665" y="289957"/>
                    </a:moveTo>
                    <a:cubicBezTo>
                      <a:pt x="579665" y="450121"/>
                      <a:pt x="449827" y="579959"/>
                      <a:pt x="289663" y="579959"/>
                    </a:cubicBezTo>
                    <a:cubicBezTo>
                      <a:pt x="129499" y="579959"/>
                      <a:pt x="-339" y="450121"/>
                      <a:pt x="-339" y="289957"/>
                    </a:cubicBezTo>
                    <a:cubicBezTo>
                      <a:pt x="-339" y="129794"/>
                      <a:pt x="129499" y="-45"/>
                      <a:pt x="289663" y="-45"/>
                    </a:cubicBezTo>
                    <a:cubicBezTo>
                      <a:pt x="449827" y="-45"/>
                      <a:pt x="579665" y="129794"/>
                      <a:pt x="579665" y="28995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52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54" name="Forma libre: forma 53">
                <a:extLst>
                  <a:ext uri="{FF2B5EF4-FFF2-40B4-BE49-F238E27FC236}">
                    <a16:creationId xmlns:a16="http://schemas.microsoft.com/office/drawing/2014/main" id="{2D6BF223-4D09-5CFE-D639-2D562C8C252C}"/>
                  </a:ext>
                </a:extLst>
              </p:cNvPr>
              <p:cNvSpPr/>
              <p:nvPr/>
            </p:nvSpPr>
            <p:spPr>
              <a:xfrm>
                <a:off x="6417807" y="2495610"/>
                <a:ext cx="391176" cy="473892"/>
              </a:xfrm>
              <a:custGeom>
                <a:avLst/>
                <a:gdLst>
                  <a:gd name="connsiteX0" fmla="*/ 324367 w 391176"/>
                  <a:gd name="connsiteY0" fmla="*/ 473847 h 473892"/>
                  <a:gd name="connsiteX1" fmla="*/ 285981 w 391176"/>
                  <a:gd name="connsiteY1" fmla="*/ 66421 h 473892"/>
                  <a:gd name="connsiteX2" fmla="*/ -340 w 391176"/>
                  <a:gd name="connsiteY2" fmla="*/ 18456 h 473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1176" h="473892">
                    <a:moveTo>
                      <a:pt x="324367" y="473847"/>
                    </a:moveTo>
                    <a:cubicBezTo>
                      <a:pt x="426275" y="350739"/>
                      <a:pt x="409083" y="168328"/>
                      <a:pt x="285981" y="66421"/>
                    </a:cubicBezTo>
                    <a:cubicBezTo>
                      <a:pt x="206038" y="251"/>
                      <a:pt x="96796" y="-18050"/>
                      <a:pt x="-340" y="18456"/>
                    </a:cubicBezTo>
                  </a:path>
                </a:pathLst>
              </a:custGeom>
              <a:noFill/>
              <a:ln w="47625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55" name="Forma libre: forma 54">
                <a:extLst>
                  <a:ext uri="{FF2B5EF4-FFF2-40B4-BE49-F238E27FC236}">
                    <a16:creationId xmlns:a16="http://schemas.microsoft.com/office/drawing/2014/main" id="{A9369300-289D-EC71-17CE-2FD9344BC05C}"/>
                  </a:ext>
                </a:extLst>
              </p:cNvPr>
              <p:cNvSpPr/>
              <p:nvPr/>
            </p:nvSpPr>
            <p:spPr>
              <a:xfrm>
                <a:off x="6179035" y="2674704"/>
                <a:ext cx="398412" cy="451014"/>
              </a:xfrm>
              <a:custGeom>
                <a:avLst/>
                <a:gdLst>
                  <a:gd name="connsiteX0" fmla="*/ 18215 w 398412"/>
                  <a:gd name="connsiteY0" fmla="*/ -46 h 451014"/>
                  <a:gd name="connsiteX1" fmla="*/ 229584 w 398412"/>
                  <a:gd name="connsiteY1" fmla="*/ 432504 h 451014"/>
                  <a:gd name="connsiteX2" fmla="*/ 398072 w 398412"/>
                  <a:gd name="connsiteY2" fmla="*/ 446010 h 451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8412" h="451014">
                    <a:moveTo>
                      <a:pt x="18215" y="-46"/>
                    </a:moveTo>
                    <a:cubicBezTo>
                      <a:pt x="-42859" y="177767"/>
                      <a:pt x="51772" y="371429"/>
                      <a:pt x="229584" y="432504"/>
                    </a:cubicBezTo>
                    <a:cubicBezTo>
                      <a:pt x="283715" y="451096"/>
                      <a:pt x="341665" y="455745"/>
                      <a:pt x="398072" y="446010"/>
                    </a:cubicBezTo>
                  </a:path>
                </a:pathLst>
              </a:custGeom>
              <a:noFill/>
              <a:ln w="47625" cap="flat">
                <a:solidFill>
                  <a:srgbClr val="525B5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  <p:sp>
          <p:nvSpPr>
            <p:cNvPr id="56" name="Título 1">
              <a:extLst>
                <a:ext uri="{FF2B5EF4-FFF2-40B4-BE49-F238E27FC236}">
                  <a16:creationId xmlns:a16="http://schemas.microsoft.com/office/drawing/2014/main" id="{B033BBDB-7C99-842D-28E7-9634EDA6AE4C}"/>
                </a:ext>
              </a:extLst>
            </p:cNvPr>
            <p:cNvSpPr txBox="1">
              <a:spLocks/>
            </p:cNvSpPr>
            <p:nvPr/>
          </p:nvSpPr>
          <p:spPr>
            <a:xfrm>
              <a:off x="6203290" y="3537448"/>
              <a:ext cx="1289714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s-MX" sz="32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  <a:endParaRPr lang="es-MX" sz="32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  <p:sp>
          <p:nvSpPr>
            <p:cNvPr id="57" name="Título 1">
              <a:extLst>
                <a:ext uri="{FF2B5EF4-FFF2-40B4-BE49-F238E27FC236}">
                  <a16:creationId xmlns:a16="http://schemas.microsoft.com/office/drawing/2014/main" id="{C0765082-4A06-70CD-C200-8EE34D89EBB0}"/>
                </a:ext>
              </a:extLst>
            </p:cNvPr>
            <p:cNvSpPr txBox="1">
              <a:spLocks/>
            </p:cNvSpPr>
            <p:nvPr/>
          </p:nvSpPr>
          <p:spPr>
            <a:xfrm>
              <a:off x="7372841" y="3452907"/>
              <a:ext cx="2899519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sz="24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Sobreseimiento</a:t>
              </a:r>
              <a:endParaRPr lang="es-MX" sz="24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3CDBA24B-2CE7-CC17-7BF9-F6FCEC02FB7F}"/>
              </a:ext>
            </a:extLst>
          </p:cNvPr>
          <p:cNvGrpSpPr/>
          <p:nvPr/>
        </p:nvGrpSpPr>
        <p:grpSpPr>
          <a:xfrm>
            <a:off x="6224792" y="2822020"/>
            <a:ext cx="3800710" cy="1084986"/>
            <a:chOff x="6203290" y="4712372"/>
            <a:chExt cx="3800710" cy="1084986"/>
          </a:xfrm>
        </p:grpSpPr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id="{FCDB42BD-BB70-6C24-AE7C-B784021416D5}"/>
                </a:ext>
              </a:extLst>
            </p:cNvPr>
            <p:cNvGrpSpPr/>
            <p:nvPr/>
          </p:nvGrpSpPr>
          <p:grpSpPr>
            <a:xfrm>
              <a:off x="6312012" y="4818918"/>
              <a:ext cx="3691988" cy="978440"/>
              <a:chOff x="6179034" y="2495610"/>
              <a:chExt cx="2377612" cy="630108"/>
            </a:xfrm>
          </p:grpSpPr>
          <p:sp>
            <p:nvSpPr>
              <p:cNvPr id="65" name="Forma libre: forma 64">
                <a:extLst>
                  <a:ext uri="{FF2B5EF4-FFF2-40B4-BE49-F238E27FC236}">
                    <a16:creationId xmlns:a16="http://schemas.microsoft.com/office/drawing/2014/main" id="{E0C6A50A-39C5-2984-7958-6C0A4314BC93}"/>
                  </a:ext>
                </a:extLst>
              </p:cNvPr>
              <p:cNvSpPr/>
              <p:nvPr/>
            </p:nvSpPr>
            <p:spPr>
              <a:xfrm>
                <a:off x="6501723" y="2537925"/>
                <a:ext cx="2054923" cy="533399"/>
              </a:xfrm>
              <a:custGeom>
                <a:avLst/>
                <a:gdLst>
                  <a:gd name="connsiteX0" fmla="*/ 0 w 2054923"/>
                  <a:gd name="connsiteY0" fmla="*/ 0 h 533399"/>
                  <a:gd name="connsiteX1" fmla="*/ 1788224 w 2054923"/>
                  <a:gd name="connsiteY1" fmla="*/ 0 h 533399"/>
                  <a:gd name="connsiteX2" fmla="*/ 2054924 w 2054923"/>
                  <a:gd name="connsiteY2" fmla="*/ 266700 h 533399"/>
                  <a:gd name="connsiteX3" fmla="*/ 2054924 w 2054923"/>
                  <a:gd name="connsiteY3" fmla="*/ 266700 h 533399"/>
                  <a:gd name="connsiteX4" fmla="*/ 1788224 w 2054923"/>
                  <a:gd name="connsiteY4" fmla="*/ 533400 h 533399"/>
                  <a:gd name="connsiteX5" fmla="*/ 0 w 2054923"/>
                  <a:gd name="connsiteY5" fmla="*/ 533400 h 533399"/>
                  <a:gd name="connsiteX6" fmla="*/ 0 w 2054923"/>
                  <a:gd name="connsiteY6" fmla="*/ 533400 h 533399"/>
                  <a:gd name="connsiteX7" fmla="*/ 0 w 2054923"/>
                  <a:gd name="connsiteY7" fmla="*/ 0 h 533399"/>
                  <a:gd name="connsiteX8" fmla="*/ 0 w 2054923"/>
                  <a:gd name="connsiteY8" fmla="*/ 0 h 533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54923" h="533399">
                    <a:moveTo>
                      <a:pt x="0" y="0"/>
                    </a:moveTo>
                    <a:lnTo>
                      <a:pt x="1788224" y="0"/>
                    </a:lnTo>
                    <a:cubicBezTo>
                      <a:pt x="1935518" y="0"/>
                      <a:pt x="2054924" y="119405"/>
                      <a:pt x="2054924" y="266700"/>
                    </a:cubicBezTo>
                    <a:lnTo>
                      <a:pt x="2054924" y="266700"/>
                    </a:lnTo>
                    <a:cubicBezTo>
                      <a:pt x="2054924" y="413995"/>
                      <a:pt x="1935518" y="533400"/>
                      <a:pt x="1788224" y="533400"/>
                    </a:cubicBezTo>
                    <a:lnTo>
                      <a:pt x="0" y="533400"/>
                    </a:lnTo>
                    <a:lnTo>
                      <a:pt x="0" y="53340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CC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66" name="Forma libre: forma 65">
                <a:extLst>
                  <a:ext uri="{FF2B5EF4-FFF2-40B4-BE49-F238E27FC236}">
                    <a16:creationId xmlns:a16="http://schemas.microsoft.com/office/drawing/2014/main" id="{AA14AC10-04F0-5DEA-4D61-6AF212238BC5}"/>
                  </a:ext>
                </a:extLst>
              </p:cNvPr>
              <p:cNvSpPr/>
              <p:nvPr/>
            </p:nvSpPr>
            <p:spPr>
              <a:xfrm rot="21049167">
                <a:off x="6239643" y="2503822"/>
                <a:ext cx="580003" cy="580003"/>
              </a:xfrm>
              <a:custGeom>
                <a:avLst/>
                <a:gdLst>
                  <a:gd name="connsiteX0" fmla="*/ 579665 w 580003"/>
                  <a:gd name="connsiteY0" fmla="*/ 289957 h 580003"/>
                  <a:gd name="connsiteX1" fmla="*/ 289663 w 580003"/>
                  <a:gd name="connsiteY1" fmla="*/ 579959 h 580003"/>
                  <a:gd name="connsiteX2" fmla="*/ -339 w 580003"/>
                  <a:gd name="connsiteY2" fmla="*/ 289957 h 580003"/>
                  <a:gd name="connsiteX3" fmla="*/ 289663 w 580003"/>
                  <a:gd name="connsiteY3" fmla="*/ -45 h 580003"/>
                  <a:gd name="connsiteX4" fmla="*/ 579665 w 580003"/>
                  <a:gd name="connsiteY4" fmla="*/ 289957 h 580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0003" h="580003">
                    <a:moveTo>
                      <a:pt x="579665" y="289957"/>
                    </a:moveTo>
                    <a:cubicBezTo>
                      <a:pt x="579665" y="450121"/>
                      <a:pt x="449827" y="579959"/>
                      <a:pt x="289663" y="579959"/>
                    </a:cubicBezTo>
                    <a:cubicBezTo>
                      <a:pt x="129499" y="579959"/>
                      <a:pt x="-339" y="450121"/>
                      <a:pt x="-339" y="289957"/>
                    </a:cubicBezTo>
                    <a:cubicBezTo>
                      <a:pt x="-339" y="129794"/>
                      <a:pt x="129499" y="-45"/>
                      <a:pt x="289663" y="-45"/>
                    </a:cubicBezTo>
                    <a:cubicBezTo>
                      <a:pt x="449827" y="-45"/>
                      <a:pt x="579665" y="129794"/>
                      <a:pt x="579665" y="28995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52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67" name="Forma libre: forma 66">
                <a:extLst>
                  <a:ext uri="{FF2B5EF4-FFF2-40B4-BE49-F238E27FC236}">
                    <a16:creationId xmlns:a16="http://schemas.microsoft.com/office/drawing/2014/main" id="{2316C03B-B81C-1330-51CC-1145A5F80CC4}"/>
                  </a:ext>
                </a:extLst>
              </p:cNvPr>
              <p:cNvSpPr/>
              <p:nvPr/>
            </p:nvSpPr>
            <p:spPr>
              <a:xfrm>
                <a:off x="6417807" y="2495610"/>
                <a:ext cx="391176" cy="473892"/>
              </a:xfrm>
              <a:custGeom>
                <a:avLst/>
                <a:gdLst>
                  <a:gd name="connsiteX0" fmla="*/ 324367 w 391176"/>
                  <a:gd name="connsiteY0" fmla="*/ 473847 h 473892"/>
                  <a:gd name="connsiteX1" fmla="*/ 285981 w 391176"/>
                  <a:gd name="connsiteY1" fmla="*/ 66421 h 473892"/>
                  <a:gd name="connsiteX2" fmla="*/ -340 w 391176"/>
                  <a:gd name="connsiteY2" fmla="*/ 18456 h 473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1176" h="473892">
                    <a:moveTo>
                      <a:pt x="324367" y="473847"/>
                    </a:moveTo>
                    <a:cubicBezTo>
                      <a:pt x="426275" y="350739"/>
                      <a:pt x="409083" y="168328"/>
                      <a:pt x="285981" y="66421"/>
                    </a:cubicBezTo>
                    <a:cubicBezTo>
                      <a:pt x="206038" y="251"/>
                      <a:pt x="96796" y="-18050"/>
                      <a:pt x="-340" y="18456"/>
                    </a:cubicBezTo>
                  </a:path>
                </a:pathLst>
              </a:custGeom>
              <a:noFill/>
              <a:ln w="47625" cap="flat">
                <a:solidFill>
                  <a:srgbClr val="B2AF4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68" name="Forma libre: forma 67">
                <a:extLst>
                  <a:ext uri="{FF2B5EF4-FFF2-40B4-BE49-F238E27FC236}">
                    <a16:creationId xmlns:a16="http://schemas.microsoft.com/office/drawing/2014/main" id="{231BDA8D-5AE3-1B6C-B321-CA98B3DC966A}"/>
                  </a:ext>
                </a:extLst>
              </p:cNvPr>
              <p:cNvSpPr/>
              <p:nvPr/>
            </p:nvSpPr>
            <p:spPr>
              <a:xfrm>
                <a:off x="6179034" y="2674704"/>
                <a:ext cx="398412" cy="451014"/>
              </a:xfrm>
              <a:custGeom>
                <a:avLst/>
                <a:gdLst>
                  <a:gd name="connsiteX0" fmla="*/ 18215 w 398412"/>
                  <a:gd name="connsiteY0" fmla="*/ -46 h 451014"/>
                  <a:gd name="connsiteX1" fmla="*/ 229584 w 398412"/>
                  <a:gd name="connsiteY1" fmla="*/ 432504 h 451014"/>
                  <a:gd name="connsiteX2" fmla="*/ 398072 w 398412"/>
                  <a:gd name="connsiteY2" fmla="*/ 446010 h 451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8412" h="451014">
                    <a:moveTo>
                      <a:pt x="18215" y="-46"/>
                    </a:moveTo>
                    <a:cubicBezTo>
                      <a:pt x="-42859" y="177767"/>
                      <a:pt x="51772" y="371429"/>
                      <a:pt x="229584" y="432504"/>
                    </a:cubicBezTo>
                    <a:cubicBezTo>
                      <a:pt x="283715" y="451096"/>
                      <a:pt x="341665" y="455745"/>
                      <a:pt x="398072" y="446010"/>
                    </a:cubicBezTo>
                  </a:path>
                </a:pathLst>
              </a:custGeom>
              <a:noFill/>
              <a:ln w="47625" cap="flat">
                <a:solidFill>
                  <a:srgbClr val="525B5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  <p:sp>
          <p:nvSpPr>
            <p:cNvPr id="69" name="Título 1">
              <a:extLst>
                <a:ext uri="{FF2B5EF4-FFF2-40B4-BE49-F238E27FC236}">
                  <a16:creationId xmlns:a16="http://schemas.microsoft.com/office/drawing/2014/main" id="{16197DA3-45FD-6B1D-09BD-236024B11283}"/>
                </a:ext>
              </a:extLst>
            </p:cNvPr>
            <p:cNvSpPr txBox="1">
              <a:spLocks/>
            </p:cNvSpPr>
            <p:nvPr/>
          </p:nvSpPr>
          <p:spPr>
            <a:xfrm>
              <a:off x="6203290" y="4712372"/>
              <a:ext cx="1289714" cy="86284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800" kern="1200" spc="-5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s-MX" sz="3200" b="1" dirty="0">
                  <a:solidFill>
                    <a:srgbClr val="525B5F"/>
                  </a:solidFill>
                  <a:latin typeface="Gotham Medium" panose="0200060403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s-MX" sz="3200" b="1" dirty="0">
                <a:solidFill>
                  <a:srgbClr val="525B5F"/>
                </a:solidFill>
                <a:latin typeface="Gotham Medium" panose="02000604030000020004" pitchFamily="50" charset="0"/>
              </a:endParaRPr>
            </a:p>
          </p:txBody>
        </p:sp>
      </p:grpSp>
      <p:sp>
        <p:nvSpPr>
          <p:cNvPr id="70" name="Título 1">
            <a:extLst>
              <a:ext uri="{FF2B5EF4-FFF2-40B4-BE49-F238E27FC236}">
                <a16:creationId xmlns:a16="http://schemas.microsoft.com/office/drawing/2014/main" id="{369F390A-D24F-3EC8-9176-048D392AD90D}"/>
              </a:ext>
            </a:extLst>
          </p:cNvPr>
          <p:cNvSpPr txBox="1">
            <a:spLocks/>
          </p:cNvSpPr>
          <p:nvPr/>
        </p:nvSpPr>
        <p:spPr>
          <a:xfrm>
            <a:off x="7394343" y="2737479"/>
            <a:ext cx="2899519" cy="8628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>
                <a:solidFill>
                  <a:srgbClr val="525B5F"/>
                </a:solidFill>
                <a:latin typeface="Gotham Medium" panose="02000604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Desistimiento</a:t>
            </a:r>
            <a:endParaRPr lang="es-MX" sz="2400" b="1" dirty="0">
              <a:solidFill>
                <a:srgbClr val="525B5F"/>
              </a:solidFill>
              <a:latin typeface="Gotham Medium" panose="02000604030000020004" pitchFamily="50" charset="0"/>
            </a:endParaRPr>
          </a:p>
        </p:txBody>
      </p:sp>
      <p:sp>
        <p:nvSpPr>
          <p:cNvPr id="47" name="Título 1">
            <a:extLst>
              <a:ext uri="{FF2B5EF4-FFF2-40B4-BE49-F238E27FC236}">
                <a16:creationId xmlns:a16="http://schemas.microsoft.com/office/drawing/2014/main" id="{E7C9CFF8-96C0-6084-6C06-F47E4BCA5AAA}"/>
              </a:ext>
            </a:extLst>
          </p:cNvPr>
          <p:cNvSpPr txBox="1">
            <a:spLocks/>
          </p:cNvSpPr>
          <p:nvPr/>
        </p:nvSpPr>
        <p:spPr>
          <a:xfrm>
            <a:off x="7162800" y="479127"/>
            <a:ext cx="4585134" cy="9689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B2AF49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Sentido</a:t>
            </a:r>
          </a:p>
          <a:p>
            <a:pPr algn="r"/>
            <a:r>
              <a:rPr lang="es-MX" sz="3600" b="1" dirty="0">
                <a:solidFill>
                  <a:srgbClr val="B2AF49"/>
                </a:solidFill>
                <a:latin typeface="Gotham Black" panose="02000604040000020004" pitchFamily="50" charset="0"/>
                <a:cs typeface="Times New Roman" panose="02020603050405020304" pitchFamily="18" charset="0"/>
              </a:rPr>
              <a:t>Faltas No Graves</a:t>
            </a:r>
            <a:endParaRPr lang="es-MX" sz="3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359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A4FD340E-9CBA-0D06-9C8A-13AB7058A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455" y="6131861"/>
            <a:ext cx="7804673" cy="63281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sz="1800" dirty="0">
                <a:solidFill>
                  <a:srgbClr val="525B5F"/>
                </a:solidFill>
                <a:latin typeface="Gotham Book" panose="02000604040000020004" pitchFamily="50" charset="0"/>
              </a:rPr>
              <a:t>*En un solo expediente puede decretarse más de un sentido, dependiendo del número de conductas imputadas o del caso concreto.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9F921322-BAB2-E92F-3C85-CE2357A56A59}"/>
              </a:ext>
            </a:extLst>
          </p:cNvPr>
          <p:cNvSpPr txBox="1">
            <a:spLocks/>
          </p:cNvSpPr>
          <p:nvPr/>
        </p:nvSpPr>
        <p:spPr>
          <a:xfrm>
            <a:off x="113489" y="119955"/>
            <a:ext cx="4621369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525B5F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Sala Especializada</a:t>
            </a:r>
            <a:endParaRPr lang="es-MX" sz="3600" b="1" dirty="0">
              <a:solidFill>
                <a:srgbClr val="525B5F"/>
              </a:solidFill>
              <a:latin typeface="Gotham Black" panose="02000604040000020004" pitchFamily="50" charset="0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C2EF6A4C-650D-13B2-EEDB-889A9A5F9AE4}"/>
              </a:ext>
            </a:extLst>
          </p:cNvPr>
          <p:cNvSpPr txBox="1">
            <a:spLocks/>
          </p:cNvSpPr>
          <p:nvPr/>
        </p:nvSpPr>
        <p:spPr>
          <a:xfrm>
            <a:off x="2188001" y="491841"/>
            <a:ext cx="2546857" cy="78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525B5F"/>
                </a:solidFill>
                <a:latin typeface="Gotham Thin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TJA Guanajuato</a:t>
            </a:r>
            <a:endParaRPr lang="es-MX" sz="2400" b="1" dirty="0">
              <a:solidFill>
                <a:srgbClr val="525B5F"/>
              </a:solidFill>
              <a:latin typeface="Gotham Thin" pitchFamily="50" charset="0"/>
            </a:endParaRPr>
          </a:p>
        </p:txBody>
      </p:sp>
      <p:sp>
        <p:nvSpPr>
          <p:cNvPr id="47" name="Título 1">
            <a:extLst>
              <a:ext uri="{FF2B5EF4-FFF2-40B4-BE49-F238E27FC236}">
                <a16:creationId xmlns:a16="http://schemas.microsoft.com/office/drawing/2014/main" id="{E7C9CFF8-96C0-6084-6C06-F47E4BCA5AAA}"/>
              </a:ext>
            </a:extLst>
          </p:cNvPr>
          <p:cNvSpPr txBox="1">
            <a:spLocks/>
          </p:cNvSpPr>
          <p:nvPr/>
        </p:nvSpPr>
        <p:spPr>
          <a:xfrm>
            <a:off x="7162800" y="479127"/>
            <a:ext cx="4585134" cy="9689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3600" b="1" dirty="0">
                <a:solidFill>
                  <a:srgbClr val="B2AF49"/>
                </a:solidFill>
                <a:latin typeface="Gotham Black" panose="02000604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Sentido</a:t>
            </a:r>
          </a:p>
          <a:p>
            <a:pPr algn="r"/>
            <a:r>
              <a:rPr lang="es-MX" sz="3600" b="1" dirty="0">
                <a:solidFill>
                  <a:srgbClr val="B2AF49"/>
                </a:solidFill>
                <a:latin typeface="Gotham Black" panose="02000604040000020004" pitchFamily="50" charset="0"/>
                <a:cs typeface="Times New Roman" panose="02020603050405020304" pitchFamily="18" charset="0"/>
              </a:rPr>
              <a:t>Faltas No Graves</a:t>
            </a:r>
            <a:endParaRPr lang="es-MX" sz="3600" b="1" dirty="0">
              <a:solidFill>
                <a:srgbClr val="B2AF49"/>
              </a:solidFill>
              <a:latin typeface="Gotham Black" panose="02000604040000020004" pitchFamily="50" charset="0"/>
            </a:endParaRPr>
          </a:p>
        </p:txBody>
      </p:sp>
      <p:sp>
        <p:nvSpPr>
          <p:cNvPr id="58" name="Marcador de contenido 2">
            <a:extLst>
              <a:ext uri="{FF2B5EF4-FFF2-40B4-BE49-F238E27FC236}">
                <a16:creationId xmlns:a16="http://schemas.microsoft.com/office/drawing/2014/main" id="{2D7CB58C-4623-2681-E860-A3627C2EEC49}"/>
              </a:ext>
            </a:extLst>
          </p:cNvPr>
          <p:cNvSpPr txBox="1">
            <a:spLocks/>
          </p:cNvSpPr>
          <p:nvPr/>
        </p:nvSpPr>
        <p:spPr>
          <a:xfrm>
            <a:off x="7758548" y="4353248"/>
            <a:ext cx="4315417" cy="144319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s-MX" sz="1800" dirty="0">
                <a:latin typeface="Gotham Book" panose="02000604040000020004" pitchFamily="50" charset="0"/>
              </a:rPr>
              <a:t>De los </a:t>
            </a: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500</a:t>
            </a:r>
            <a:r>
              <a:rPr lang="es-MX" sz="1800" dirty="0">
                <a:latin typeface="Gotham Book" panose="02000604040000020004" pitchFamily="50" charset="0"/>
              </a:rPr>
              <a:t> procesos, sólo el </a:t>
            </a: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12.8%</a:t>
            </a:r>
            <a:r>
              <a:rPr lang="es-MX" sz="1800" dirty="0">
                <a:latin typeface="Gotham Book" panose="02000604040000020004" pitchFamily="50" charset="0"/>
              </a:rPr>
              <a:t> se reconoció la </a:t>
            </a: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validez</a:t>
            </a:r>
            <a:r>
              <a:rPr lang="es-MX" sz="1800" dirty="0">
                <a:latin typeface="Gotham Book" panose="02000604040000020004" pitchFamily="50" charset="0"/>
              </a:rPr>
              <a:t>; mientras que en el caso de </a:t>
            </a: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ambas nulidades</a:t>
            </a:r>
            <a:r>
              <a:rPr lang="es-MX" sz="1800" dirty="0">
                <a:latin typeface="Gotham Book" panose="02000604040000020004" pitchFamily="50" charset="0"/>
              </a:rPr>
              <a:t>, el porcentaje sería del  </a:t>
            </a:r>
            <a:r>
              <a:rPr lang="es-MX" sz="1800" dirty="0">
                <a:solidFill>
                  <a:srgbClr val="B2AF49"/>
                </a:solidFill>
                <a:latin typeface="Gotham Black" panose="02000604040000020004" pitchFamily="50" charset="0"/>
              </a:rPr>
              <a:t>86.4%</a:t>
            </a:r>
          </a:p>
        </p:txBody>
      </p:sp>
      <p:graphicFrame>
        <p:nvGraphicFramePr>
          <p:cNvPr id="2" name="1 Gráfico"/>
          <p:cNvGraphicFramePr/>
          <p:nvPr/>
        </p:nvGraphicFramePr>
        <p:xfrm>
          <a:off x="670858" y="7450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9336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alería">
  <a:themeElements>
    <a:clrScheme name="Personalizados 5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7980FF"/>
      </a:accent5>
      <a:accent6>
        <a:srgbClr val="7980FF"/>
      </a:accent6>
      <a:hlink>
        <a:srgbClr val="0563C1"/>
      </a:hlink>
      <a:folHlink>
        <a:srgbClr val="954F72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Panorámica</PresentationFormat>
  <Paragraphs>66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24" baseType="lpstr">
      <vt:lpstr>Arial</vt:lpstr>
      <vt:lpstr>Calibri</vt:lpstr>
      <vt:lpstr>Calibri Light</vt:lpstr>
      <vt:lpstr>Corbel</vt:lpstr>
      <vt:lpstr>Gill Sans MT</vt:lpstr>
      <vt:lpstr>Gotham Black</vt:lpstr>
      <vt:lpstr>Gotham Book</vt:lpstr>
      <vt:lpstr>Gotham Medium</vt:lpstr>
      <vt:lpstr>Gotham Thin</vt:lpstr>
      <vt:lpstr>Times New Roman</vt:lpstr>
      <vt:lpstr>Tema de Office</vt:lpstr>
      <vt:lpstr>Galería</vt:lpstr>
      <vt:lpstr>Base</vt:lpstr>
      <vt:lpstr>   PANORAMA ACTUAL DE LA SALA ESPECIALIZADA   TJA GUANAJUATO</vt:lpstr>
      <vt:lpstr>Faltas</vt:lpstr>
      <vt:lpstr>Presentación de PowerPoint</vt:lpstr>
      <vt:lpstr>       </vt:lpstr>
      <vt:lpstr>Sanciones impuestas</vt:lpstr>
      <vt:lpstr>Causas por las que no se impuso sanción</vt:lpstr>
      <vt:lpstr>Faltas</vt:lpstr>
      <vt:lpstr>Presentación de PowerPoint</vt:lpstr>
      <vt:lpstr>Presentación de PowerPoint</vt:lpstr>
      <vt:lpstr>Presentación de PowerPoint</vt:lpstr>
      <vt:lpstr>Causas que generan nulidad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Arturo Lara Martínez</dc:creator>
  <cp:lastModifiedBy>strc</cp:lastModifiedBy>
  <cp:revision>17</cp:revision>
  <dcterms:created xsi:type="dcterms:W3CDTF">2012-07-30T22:48:03Z</dcterms:created>
  <dcterms:modified xsi:type="dcterms:W3CDTF">2022-11-11T16:08:16Z</dcterms:modified>
</cp:coreProperties>
</file>