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59" r:id="rId4"/>
    <p:sldId id="257" r:id="rId5"/>
    <p:sldId id="262" r:id="rId6"/>
    <p:sldId id="260" r:id="rId7"/>
    <p:sldId id="263" r:id="rId8"/>
    <p:sldId id="265" r:id="rId9"/>
    <p:sldId id="264" r:id="rId10"/>
    <p:sldId id="258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32" autoAdjust="0"/>
    <p:restoredTop sz="94364" autoAdjust="0"/>
  </p:normalViewPr>
  <p:slideViewPr>
    <p:cSldViewPr snapToGrid="0" snapToObjects="1" showGuides="1">
      <p:cViewPr varScale="1">
        <p:scale>
          <a:sx n="72" d="100"/>
          <a:sy n="72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53872-DB87-4C9B-807B-B96A2540DE1B}" type="datetimeFigureOut">
              <a:rPr lang="es-MX" smtClean="0"/>
              <a:t>23/08/2022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243EE-3202-40CE-8D1E-4051BB1103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3689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243EE-3202-40CE-8D1E-4051BB11033D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3740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243EE-3202-40CE-8D1E-4051BB11033D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943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243EE-3202-40CE-8D1E-4051BB11033D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305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9E210-8E48-A04B-AE73-1D91ECD59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B64641-CD4D-3446-A8C2-7FF9366BC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023CD9-EDBE-5E47-BF41-753E8557C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25C0-3627-184A-9B4D-EC3D9C63A469}" type="datetimeFigureOut">
              <a:rPr lang="es-MX" smtClean="0"/>
              <a:t>23/08/2022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EA18C2-4CA8-8746-BAD6-86939A7CB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6B758B-D82F-D543-8A24-26088A9C4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4E0F-9471-1246-9F45-F3B671F292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14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DB2002-1A7C-194D-92DD-11930B6DD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C4F600-8959-9145-893A-08293A1D1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1F17BC-47E3-3640-9A88-CBD07332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25C0-3627-184A-9B4D-EC3D9C63A469}" type="datetimeFigureOut">
              <a:rPr lang="es-MX" smtClean="0"/>
              <a:t>23/08/2022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B1F07F-DEAD-2F4F-89CD-EF940F718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C9EE8B-02CE-7D45-A217-13BE6396D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4E0F-9471-1246-9F45-F3B671F292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95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9BB108-9938-3742-BC42-8D4ECF7AA7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9C1348-0098-E440-BEAC-94F19C5F3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8E94DF-361B-654F-92D0-FBE971BDD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25C0-3627-184A-9B4D-EC3D9C63A469}" type="datetimeFigureOut">
              <a:rPr lang="es-MX" smtClean="0"/>
              <a:t>23/08/2022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2C8FC3-82C8-A548-B2CF-6DFFF47F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DB42A4-EB37-CE49-A976-66B4B47AD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4E0F-9471-1246-9F45-F3B671F292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689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EEB29-C7A2-3542-850A-A46996FA8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B1E283-C9FA-7042-A14E-7560FC2D7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7426E2-DE04-A04C-96D0-358D0377D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25C0-3627-184A-9B4D-EC3D9C63A469}" type="datetimeFigureOut">
              <a:rPr lang="es-MX" smtClean="0"/>
              <a:t>23/08/2022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44C349-76AA-A14E-9AB3-1D91B8CF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ED824F-BD31-6747-9642-432AB4123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4E0F-9471-1246-9F45-F3B671F292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501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FF6D5-3CBD-1644-8BD9-35FE5E0B4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F4B5B4-4A84-7448-A47B-5E06099BE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DF8D89-6E4F-3A49-897F-DFE6B6103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25C0-3627-184A-9B4D-EC3D9C63A469}" type="datetimeFigureOut">
              <a:rPr lang="es-MX" smtClean="0"/>
              <a:t>23/08/2022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0818CA-56BE-7742-B868-1F2C9C13D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500474-C89D-4D44-8942-AFE58458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4E0F-9471-1246-9F45-F3B671F292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095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6DFC5A-8FD6-5F46-B31D-03A62DB47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D080FA-151C-4042-9B06-2DAD93CB9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3FD7EC-3FD9-014C-87DC-31D0D0230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E0527A-C206-8A4A-8A54-CB508B1F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25C0-3627-184A-9B4D-EC3D9C63A469}" type="datetimeFigureOut">
              <a:rPr lang="es-MX" smtClean="0"/>
              <a:t>23/08/2022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0B1F61-1E19-234A-86D8-A25099394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29389F-0898-1A44-91A5-FAF96D54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4E0F-9471-1246-9F45-F3B671F292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996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9EBFEA-EC3A-CF45-A84E-8C3F6A55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F14CE8-CBE8-7B4C-BCFD-96FBA77FF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D3375D-FCFE-214E-A88B-B60E7AD82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E2ECAD-26B0-1D4C-8B7A-84F0A58231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331CC4-778C-324D-B323-A48F842C41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4DE28EF-5F2D-4141-B454-08ED7E8C8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25C0-3627-184A-9B4D-EC3D9C63A469}" type="datetimeFigureOut">
              <a:rPr lang="es-MX" smtClean="0"/>
              <a:t>23/08/2022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69479D-D9E1-584B-A17A-8DF5CCA77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EB0F4FE-FEA3-F445-8E02-486EE1E8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4E0F-9471-1246-9F45-F3B671F292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739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3B844-7DBC-7049-BACC-1B3267C49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BCAFB3-8AC8-A64F-A68C-AEEE690A8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25C0-3627-184A-9B4D-EC3D9C63A469}" type="datetimeFigureOut">
              <a:rPr lang="es-MX" smtClean="0"/>
              <a:t>23/08/2022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C96606-4A46-4A4B-B188-C48F05270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7BBDE4-EA80-9244-A82C-E476EB031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4E0F-9471-1246-9F45-F3B671F292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121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3A0272C-B4FB-BD41-A24D-6D5F4E7A8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25C0-3627-184A-9B4D-EC3D9C63A469}" type="datetimeFigureOut">
              <a:rPr lang="es-MX" smtClean="0"/>
              <a:t>23/08/2022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CFF939-0B81-5349-91D5-60D705984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D47261-AE07-7941-8226-3C440D412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4E0F-9471-1246-9F45-F3B671F292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621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EABB8-2E16-4642-B841-B2A83F1D4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40FC92-9FF7-B94D-BDDB-BFEBCC12F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B6D24C-8D39-024E-954D-C44FF0727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C2543B-52DE-2146-9DC0-1AAAC3553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25C0-3627-184A-9B4D-EC3D9C63A469}" type="datetimeFigureOut">
              <a:rPr lang="es-MX" smtClean="0"/>
              <a:t>23/08/2022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694C5A-60E0-B444-A927-E70C5FDD2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0298E4-4EDF-7242-ABC8-88522418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4E0F-9471-1246-9F45-F3B671F292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989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FB079-1EE2-064A-A227-D5CC618FE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F7FD506-2C80-6A45-A666-B73716BA96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7CDBD2-CC8A-3740-A192-17585DA50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AAADDC-F23F-EA46-BE28-2D6AED419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25C0-3627-184A-9B4D-EC3D9C63A469}" type="datetimeFigureOut">
              <a:rPr lang="es-MX" smtClean="0"/>
              <a:t>23/08/2022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B23538-3ED8-3744-B5D3-D21FBB7F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56D0A2-F61B-CF4D-966D-1CDD538C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4E0F-9471-1246-9F45-F3B671F292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931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23C6374-7181-A04C-BD7F-1ECA4FE99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574EB1-6F0D-8C4C-A0C7-F2776AC9C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BD1F44-A572-2A41-8813-59A3F53DB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625C0-3627-184A-9B4D-EC3D9C63A469}" type="datetimeFigureOut">
              <a:rPr lang="es-MX" smtClean="0"/>
              <a:t>23/08/2022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9D157C-13D3-9144-A57A-939A698ED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5F6A40-0D53-0B41-933A-DC9AE5CC8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34E0F-9471-1246-9F45-F3B671F292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767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0A6FA50-51A9-4307-A146-79B730BA2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478" y="4390588"/>
            <a:ext cx="882912" cy="93292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CFB4A3E-2654-4127-921C-0420036F2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979" y="1353785"/>
            <a:ext cx="2181562" cy="103545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B4DCA5-D4B5-4A96-90F4-DD5798AEA106}"/>
              </a:ext>
            </a:extLst>
          </p:cNvPr>
          <p:cNvSpPr txBox="1"/>
          <p:nvPr/>
        </p:nvSpPr>
        <p:spPr>
          <a:xfrm>
            <a:off x="1267326" y="2644170"/>
            <a:ext cx="9897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IMPLEMENTACIÓN DEL SISTEMA INTEGRAL DE INFORMACIÓN MUNICIPAL “SIIM” EN EL MUNICIPIO DE CELAYA 2022.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75BCC1-E9BE-4613-BFE2-AFCF81218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459" y="1578258"/>
            <a:ext cx="1854170" cy="66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5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F5A759C-A8E5-4473-B71D-C47F3A779295}"/>
              </a:ext>
            </a:extLst>
          </p:cNvPr>
          <p:cNvSpPr txBox="1"/>
          <p:nvPr/>
        </p:nvSpPr>
        <p:spPr>
          <a:xfrm>
            <a:off x="2821858" y="3429000"/>
            <a:ext cx="65482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POR SU ATENCIÓN </a:t>
            </a:r>
          </a:p>
          <a:p>
            <a:pPr algn="ctr"/>
            <a:r>
              <a:rPr lang="es-MX" sz="4400" b="1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404745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72CC189-0F65-48B3-A838-7B2104576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84407E8-0BFF-4362-9BFD-E1746E80F717}"/>
              </a:ext>
            </a:extLst>
          </p:cNvPr>
          <p:cNvSpPr txBox="1"/>
          <p:nvPr/>
        </p:nvSpPr>
        <p:spPr>
          <a:xfrm>
            <a:off x="6422700" y="3154395"/>
            <a:ext cx="54413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Participación de: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Secretaría de Transparencia y Rendición de Cuentas: </a:t>
            </a:r>
          </a:p>
          <a:p>
            <a:pPr algn="just"/>
            <a:r>
              <a:rPr lang="es-MX" dirty="0"/>
              <a:t> C.P. Carlos Salvador Martínez Bravo,</a:t>
            </a:r>
          </a:p>
          <a:p>
            <a:pPr algn="just"/>
            <a:r>
              <a:rPr lang="es-MX" dirty="0"/>
              <a:t> C.P. Ma. Cristina Aguilar Valtierra. </a:t>
            </a:r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Municipio de Celaya, Guanajuato:</a:t>
            </a:r>
          </a:p>
          <a:p>
            <a:pPr algn="just"/>
            <a:r>
              <a:rPr lang="es-MX" dirty="0"/>
              <a:t>Ing. Francisco Javier Mendoza Márquez, </a:t>
            </a:r>
          </a:p>
          <a:p>
            <a:pPr algn="just"/>
            <a:r>
              <a:rPr lang="es-MX" dirty="0"/>
              <a:t>C.P. Laura Elena Lara Rodríguez.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CB4EEAE-1BAB-8746-5FAC-BB3214F9AF46}"/>
              </a:ext>
            </a:extLst>
          </p:cNvPr>
          <p:cNvSpPr txBox="1"/>
          <p:nvPr/>
        </p:nvSpPr>
        <p:spPr>
          <a:xfrm>
            <a:off x="2070309" y="1457169"/>
            <a:ext cx="47342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El 4 de marzo de  2022 se llevó a cabo la firma del convenio de “Condiciones de Uso del Sistema Integral de Información Municipal”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726A44C-5D87-46D2-AA5B-2F8F80D47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84" y="1113948"/>
            <a:ext cx="1595633" cy="205383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4854F4F-1A14-4655-8A3D-261F1835A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6481" y="1235212"/>
            <a:ext cx="1484841" cy="191918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54926B4-73A2-407C-B3A3-94DEF15858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7714" y="3770532"/>
            <a:ext cx="1776264" cy="206833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2BB3D41-EF23-4570-AC0A-4CD49039E6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3438" y="3770533"/>
            <a:ext cx="1951991" cy="213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0833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72CC189-0F65-48B3-A838-7B2104576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BE09D84-6B87-48BA-8002-8BF97D980F3B}"/>
              </a:ext>
            </a:extLst>
          </p:cNvPr>
          <p:cNvSpPr txBox="1"/>
          <p:nvPr/>
        </p:nvSpPr>
        <p:spPr>
          <a:xfrm>
            <a:off x="2038458" y="1243182"/>
            <a:ext cx="50340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Como parte del proceso de implementación del Sistema de Información Integral Municipal (SIIM), se solicitó usuario y contraseña con la finalidad de empezar a familiarizarse con el Sistema.</a:t>
            </a:r>
          </a:p>
          <a:p>
            <a:endParaRPr lang="es-MX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93" y="4408096"/>
            <a:ext cx="3634307" cy="1962646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759" y="1719617"/>
            <a:ext cx="3807725" cy="281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4693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5BE713C-628D-4C7E-B838-503AFECC555C}"/>
              </a:ext>
            </a:extLst>
          </p:cNvPr>
          <p:cNvSpPr/>
          <p:nvPr/>
        </p:nvSpPr>
        <p:spPr>
          <a:xfrm>
            <a:off x="4287543" y="4048444"/>
            <a:ext cx="1019189" cy="26469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2DA1358-377E-4C9B-AFED-ADA4F629107A}"/>
              </a:ext>
            </a:extLst>
          </p:cNvPr>
          <p:cNvSpPr/>
          <p:nvPr/>
        </p:nvSpPr>
        <p:spPr>
          <a:xfrm>
            <a:off x="7321559" y="5047062"/>
            <a:ext cx="1019189" cy="26469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7F02A3E-FB29-47EE-A5AC-E5B989EE5B01}"/>
              </a:ext>
            </a:extLst>
          </p:cNvPr>
          <p:cNvSpPr/>
          <p:nvPr/>
        </p:nvSpPr>
        <p:spPr>
          <a:xfrm>
            <a:off x="5294957" y="5047065"/>
            <a:ext cx="1019189" cy="26469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2475607E-029E-4C12-A42F-EE193E3322F1}"/>
              </a:ext>
            </a:extLst>
          </p:cNvPr>
          <p:cNvSpPr/>
          <p:nvPr/>
        </p:nvSpPr>
        <p:spPr>
          <a:xfrm>
            <a:off x="3362476" y="5047065"/>
            <a:ext cx="1019189" cy="26469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9" name="Conector: angular 8">
            <a:extLst>
              <a:ext uri="{FF2B5EF4-FFF2-40B4-BE49-F238E27FC236}">
                <a16:creationId xmlns:a16="http://schemas.microsoft.com/office/drawing/2014/main" id="{BED02784-65CD-47C3-980F-553346BBD11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rot="16200000" flipH="1">
            <a:off x="5947185" y="3163092"/>
            <a:ext cx="733923" cy="30340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angular 10">
            <a:extLst>
              <a:ext uri="{FF2B5EF4-FFF2-40B4-BE49-F238E27FC236}">
                <a16:creationId xmlns:a16="http://schemas.microsoft.com/office/drawing/2014/main" id="{C47328CC-CCF9-4C46-AF7D-EE90F2128248}"/>
              </a:ext>
            </a:extLst>
          </p:cNvPr>
          <p:cNvCxnSpPr>
            <a:stCxn id="4" idx="2"/>
            <a:endCxn id="7" idx="0"/>
          </p:cNvCxnSpPr>
          <p:nvPr/>
        </p:nvCxnSpPr>
        <p:spPr>
          <a:xfrm rot="5400000">
            <a:off x="3967642" y="4217569"/>
            <a:ext cx="733926" cy="92506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: angular 12">
            <a:extLst>
              <a:ext uri="{FF2B5EF4-FFF2-40B4-BE49-F238E27FC236}">
                <a16:creationId xmlns:a16="http://schemas.microsoft.com/office/drawing/2014/main" id="{C98FC1AF-9C2D-4E61-A2E9-9D5D06A6E1E2}"/>
              </a:ext>
            </a:extLst>
          </p:cNvPr>
          <p:cNvCxnSpPr>
            <a:stCxn id="4" idx="2"/>
            <a:endCxn id="6" idx="0"/>
          </p:cNvCxnSpPr>
          <p:nvPr/>
        </p:nvCxnSpPr>
        <p:spPr>
          <a:xfrm rot="16200000" flipH="1">
            <a:off x="4933882" y="4176395"/>
            <a:ext cx="733926" cy="100741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oogle Shape;1277;p39">
            <a:extLst>
              <a:ext uri="{FF2B5EF4-FFF2-40B4-BE49-F238E27FC236}">
                <a16:creationId xmlns:a16="http://schemas.microsoft.com/office/drawing/2014/main" id="{6E30531A-9DC0-4064-B9D6-399AA2F58684}"/>
              </a:ext>
            </a:extLst>
          </p:cNvPr>
          <p:cNvGrpSpPr/>
          <p:nvPr/>
        </p:nvGrpSpPr>
        <p:grpSpPr>
          <a:xfrm>
            <a:off x="4683531" y="3805546"/>
            <a:ext cx="251718" cy="366687"/>
            <a:chOff x="6155459" y="1969108"/>
            <a:chExt cx="249770" cy="363849"/>
          </a:xfrm>
        </p:grpSpPr>
        <p:sp>
          <p:nvSpPr>
            <p:cNvPr id="15" name="Google Shape;1278;p39">
              <a:extLst>
                <a:ext uri="{FF2B5EF4-FFF2-40B4-BE49-F238E27FC236}">
                  <a16:creationId xmlns:a16="http://schemas.microsoft.com/office/drawing/2014/main" id="{26540A8F-587D-4C39-B48D-23E8C48F1917}"/>
                </a:ext>
              </a:extLst>
            </p:cNvPr>
            <p:cNvSpPr/>
            <p:nvPr/>
          </p:nvSpPr>
          <p:spPr>
            <a:xfrm>
              <a:off x="6195628" y="1969108"/>
              <a:ext cx="169813" cy="227012"/>
            </a:xfrm>
            <a:custGeom>
              <a:avLst/>
              <a:gdLst/>
              <a:ahLst/>
              <a:cxnLst/>
              <a:rect l="l" t="t" r="r" b="b"/>
              <a:pathLst>
                <a:path w="5335" h="7132" extrusionOk="0">
                  <a:moveTo>
                    <a:pt x="4120" y="333"/>
                  </a:moveTo>
                  <a:lnTo>
                    <a:pt x="4120" y="1750"/>
                  </a:lnTo>
                  <a:cubicBezTo>
                    <a:pt x="4120" y="1869"/>
                    <a:pt x="4084" y="1965"/>
                    <a:pt x="4036" y="2072"/>
                  </a:cubicBezTo>
                  <a:lnTo>
                    <a:pt x="3953" y="2238"/>
                  </a:lnTo>
                  <a:cubicBezTo>
                    <a:pt x="3941" y="2262"/>
                    <a:pt x="3941" y="2286"/>
                    <a:pt x="3941" y="2310"/>
                  </a:cubicBezTo>
                  <a:lnTo>
                    <a:pt x="3941" y="2667"/>
                  </a:lnTo>
                  <a:cubicBezTo>
                    <a:pt x="3941" y="3024"/>
                    <a:pt x="3786" y="3358"/>
                    <a:pt x="3536" y="3584"/>
                  </a:cubicBezTo>
                  <a:cubicBezTo>
                    <a:pt x="3292" y="3807"/>
                    <a:pt x="3011" y="3935"/>
                    <a:pt x="2699" y="3935"/>
                  </a:cubicBezTo>
                  <a:cubicBezTo>
                    <a:pt x="2661" y="3935"/>
                    <a:pt x="2623" y="3933"/>
                    <a:pt x="2584" y="3929"/>
                  </a:cubicBezTo>
                  <a:cubicBezTo>
                    <a:pt x="1917" y="3893"/>
                    <a:pt x="1405" y="3310"/>
                    <a:pt x="1405" y="2619"/>
                  </a:cubicBezTo>
                  <a:lnTo>
                    <a:pt x="1405" y="2310"/>
                  </a:lnTo>
                  <a:cubicBezTo>
                    <a:pt x="1405" y="2286"/>
                    <a:pt x="1405" y="2262"/>
                    <a:pt x="1393" y="2238"/>
                  </a:cubicBezTo>
                  <a:lnTo>
                    <a:pt x="1298" y="2072"/>
                  </a:lnTo>
                  <a:cubicBezTo>
                    <a:pt x="1262" y="1965"/>
                    <a:pt x="1227" y="1869"/>
                    <a:pt x="1227" y="1750"/>
                  </a:cubicBezTo>
                  <a:lnTo>
                    <a:pt x="1227" y="1238"/>
                  </a:lnTo>
                  <a:cubicBezTo>
                    <a:pt x="1227" y="738"/>
                    <a:pt x="1631" y="333"/>
                    <a:pt x="2131" y="333"/>
                  </a:cubicBezTo>
                  <a:close/>
                  <a:moveTo>
                    <a:pt x="3227" y="4155"/>
                  </a:moveTo>
                  <a:lnTo>
                    <a:pt x="3227" y="4346"/>
                  </a:lnTo>
                  <a:cubicBezTo>
                    <a:pt x="3227" y="4405"/>
                    <a:pt x="3239" y="4465"/>
                    <a:pt x="3251" y="4513"/>
                  </a:cubicBezTo>
                  <a:lnTo>
                    <a:pt x="2667" y="4965"/>
                  </a:lnTo>
                  <a:lnTo>
                    <a:pt x="2096" y="4524"/>
                  </a:lnTo>
                  <a:cubicBezTo>
                    <a:pt x="2108" y="4489"/>
                    <a:pt x="2120" y="4429"/>
                    <a:pt x="2120" y="4370"/>
                  </a:cubicBezTo>
                  <a:lnTo>
                    <a:pt x="2120" y="4155"/>
                  </a:lnTo>
                  <a:cubicBezTo>
                    <a:pt x="2251" y="4215"/>
                    <a:pt x="2405" y="4251"/>
                    <a:pt x="2572" y="4251"/>
                  </a:cubicBezTo>
                  <a:lnTo>
                    <a:pt x="2667" y="4251"/>
                  </a:lnTo>
                  <a:cubicBezTo>
                    <a:pt x="2870" y="4251"/>
                    <a:pt x="3048" y="4215"/>
                    <a:pt x="3227" y="4155"/>
                  </a:cubicBezTo>
                  <a:close/>
                  <a:moveTo>
                    <a:pt x="2131" y="0"/>
                  </a:moveTo>
                  <a:cubicBezTo>
                    <a:pt x="1453" y="0"/>
                    <a:pt x="905" y="560"/>
                    <a:pt x="905" y="1238"/>
                  </a:cubicBezTo>
                  <a:lnTo>
                    <a:pt x="905" y="1750"/>
                  </a:lnTo>
                  <a:cubicBezTo>
                    <a:pt x="905" y="1905"/>
                    <a:pt x="941" y="2072"/>
                    <a:pt x="1024" y="2215"/>
                  </a:cubicBezTo>
                  <a:lnTo>
                    <a:pt x="1084" y="2358"/>
                  </a:lnTo>
                  <a:lnTo>
                    <a:pt x="1084" y="2619"/>
                  </a:lnTo>
                  <a:cubicBezTo>
                    <a:pt x="1084" y="3191"/>
                    <a:pt x="1358" y="3703"/>
                    <a:pt x="1798" y="3989"/>
                  </a:cubicBezTo>
                  <a:lnTo>
                    <a:pt x="1798" y="4358"/>
                  </a:lnTo>
                  <a:cubicBezTo>
                    <a:pt x="1798" y="4453"/>
                    <a:pt x="1739" y="4524"/>
                    <a:pt x="1655" y="4536"/>
                  </a:cubicBezTo>
                  <a:lnTo>
                    <a:pt x="631" y="4858"/>
                  </a:lnTo>
                  <a:cubicBezTo>
                    <a:pt x="262" y="4977"/>
                    <a:pt x="0" y="5298"/>
                    <a:pt x="0" y="5703"/>
                  </a:cubicBezTo>
                  <a:lnTo>
                    <a:pt x="0" y="6965"/>
                  </a:lnTo>
                  <a:cubicBezTo>
                    <a:pt x="0" y="7060"/>
                    <a:pt x="84" y="7132"/>
                    <a:pt x="167" y="7132"/>
                  </a:cubicBezTo>
                  <a:cubicBezTo>
                    <a:pt x="262" y="7132"/>
                    <a:pt x="334" y="7060"/>
                    <a:pt x="334" y="6965"/>
                  </a:cubicBezTo>
                  <a:lnTo>
                    <a:pt x="334" y="5703"/>
                  </a:lnTo>
                  <a:cubicBezTo>
                    <a:pt x="334" y="5465"/>
                    <a:pt x="500" y="5239"/>
                    <a:pt x="715" y="5179"/>
                  </a:cubicBezTo>
                  <a:lnTo>
                    <a:pt x="1750" y="4870"/>
                  </a:lnTo>
                  <a:cubicBezTo>
                    <a:pt x="1810" y="4858"/>
                    <a:pt x="1846" y="4822"/>
                    <a:pt x="1893" y="4798"/>
                  </a:cubicBezTo>
                  <a:lnTo>
                    <a:pt x="2465" y="5227"/>
                  </a:lnTo>
                  <a:cubicBezTo>
                    <a:pt x="2524" y="5275"/>
                    <a:pt x="2596" y="5298"/>
                    <a:pt x="2667" y="5298"/>
                  </a:cubicBezTo>
                  <a:cubicBezTo>
                    <a:pt x="2739" y="5298"/>
                    <a:pt x="2822" y="5275"/>
                    <a:pt x="2882" y="5227"/>
                  </a:cubicBezTo>
                  <a:lnTo>
                    <a:pt x="3441" y="4798"/>
                  </a:lnTo>
                  <a:cubicBezTo>
                    <a:pt x="3489" y="4822"/>
                    <a:pt x="3536" y="4858"/>
                    <a:pt x="3596" y="4870"/>
                  </a:cubicBezTo>
                  <a:lnTo>
                    <a:pt x="4620" y="5179"/>
                  </a:lnTo>
                  <a:cubicBezTo>
                    <a:pt x="4858" y="5251"/>
                    <a:pt x="5001" y="5465"/>
                    <a:pt x="5001" y="5703"/>
                  </a:cubicBezTo>
                  <a:lnTo>
                    <a:pt x="5001" y="6965"/>
                  </a:lnTo>
                  <a:cubicBezTo>
                    <a:pt x="5001" y="7060"/>
                    <a:pt x="5084" y="7132"/>
                    <a:pt x="5168" y="7132"/>
                  </a:cubicBezTo>
                  <a:cubicBezTo>
                    <a:pt x="5263" y="7132"/>
                    <a:pt x="5334" y="7060"/>
                    <a:pt x="5334" y="6965"/>
                  </a:cubicBezTo>
                  <a:lnTo>
                    <a:pt x="5334" y="5703"/>
                  </a:lnTo>
                  <a:cubicBezTo>
                    <a:pt x="5334" y="5322"/>
                    <a:pt x="5084" y="4977"/>
                    <a:pt x="4715" y="4870"/>
                  </a:cubicBezTo>
                  <a:lnTo>
                    <a:pt x="3679" y="4560"/>
                  </a:lnTo>
                  <a:cubicBezTo>
                    <a:pt x="3608" y="4524"/>
                    <a:pt x="3548" y="4453"/>
                    <a:pt x="3548" y="4382"/>
                  </a:cubicBezTo>
                  <a:lnTo>
                    <a:pt x="3548" y="4012"/>
                  </a:lnTo>
                  <a:cubicBezTo>
                    <a:pt x="3620" y="3965"/>
                    <a:pt x="3703" y="3905"/>
                    <a:pt x="3763" y="3846"/>
                  </a:cubicBezTo>
                  <a:cubicBezTo>
                    <a:pt x="4084" y="3548"/>
                    <a:pt x="4263" y="3120"/>
                    <a:pt x="4263" y="2679"/>
                  </a:cubicBezTo>
                  <a:lnTo>
                    <a:pt x="4263" y="2369"/>
                  </a:lnTo>
                  <a:lnTo>
                    <a:pt x="4322" y="2238"/>
                  </a:lnTo>
                  <a:cubicBezTo>
                    <a:pt x="4394" y="2084"/>
                    <a:pt x="4441" y="1917"/>
                    <a:pt x="4441" y="1762"/>
                  </a:cubicBezTo>
                  <a:lnTo>
                    <a:pt x="4441" y="167"/>
                  </a:lnTo>
                  <a:cubicBezTo>
                    <a:pt x="4441" y="83"/>
                    <a:pt x="4370" y="0"/>
                    <a:pt x="4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79;p39">
              <a:extLst>
                <a:ext uri="{FF2B5EF4-FFF2-40B4-BE49-F238E27FC236}">
                  <a16:creationId xmlns:a16="http://schemas.microsoft.com/office/drawing/2014/main" id="{4A515D13-C5F2-473B-B3F8-EC68E3E57576}"/>
                </a:ext>
              </a:extLst>
            </p:cNvPr>
            <p:cNvSpPr/>
            <p:nvPr/>
          </p:nvSpPr>
          <p:spPr>
            <a:xfrm>
              <a:off x="6275585" y="2146083"/>
              <a:ext cx="10249" cy="50037"/>
            </a:xfrm>
            <a:custGeom>
              <a:avLst/>
              <a:gdLst/>
              <a:ahLst/>
              <a:cxnLst/>
              <a:rect l="l" t="t" r="r" b="b"/>
              <a:pathLst>
                <a:path w="322" h="157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405"/>
                  </a:lnTo>
                  <a:cubicBezTo>
                    <a:pt x="0" y="1500"/>
                    <a:pt x="72" y="1572"/>
                    <a:pt x="155" y="1572"/>
                  </a:cubicBezTo>
                  <a:cubicBezTo>
                    <a:pt x="251" y="1572"/>
                    <a:pt x="322" y="1500"/>
                    <a:pt x="322" y="1405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80;p39">
              <a:extLst>
                <a:ext uri="{FF2B5EF4-FFF2-40B4-BE49-F238E27FC236}">
                  <a16:creationId xmlns:a16="http://schemas.microsoft.com/office/drawing/2014/main" id="{81491C09-B6C0-4FDF-990B-7A825B09D699}"/>
                </a:ext>
              </a:extLst>
            </p:cNvPr>
            <p:cNvSpPr/>
            <p:nvPr/>
          </p:nvSpPr>
          <p:spPr>
            <a:xfrm>
              <a:off x="6223671" y="2157446"/>
              <a:ext cx="10631" cy="38673"/>
            </a:xfrm>
            <a:custGeom>
              <a:avLst/>
              <a:gdLst/>
              <a:ahLst/>
              <a:cxnLst/>
              <a:rect l="l" t="t" r="r" b="b"/>
              <a:pathLst>
                <a:path w="334" h="1215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lnTo>
                    <a:pt x="0" y="1048"/>
                  </a:lnTo>
                  <a:cubicBezTo>
                    <a:pt x="0" y="1143"/>
                    <a:pt x="84" y="1215"/>
                    <a:pt x="167" y="1215"/>
                  </a:cubicBezTo>
                  <a:cubicBezTo>
                    <a:pt x="250" y="1215"/>
                    <a:pt x="334" y="1143"/>
                    <a:pt x="334" y="1048"/>
                  </a:cubicBezTo>
                  <a:lnTo>
                    <a:pt x="334" y="155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81;p39">
              <a:extLst>
                <a:ext uri="{FF2B5EF4-FFF2-40B4-BE49-F238E27FC236}">
                  <a16:creationId xmlns:a16="http://schemas.microsoft.com/office/drawing/2014/main" id="{38603E17-4440-4D7A-A0C4-5A4AE704CF7B}"/>
                </a:ext>
              </a:extLst>
            </p:cNvPr>
            <p:cNvSpPr/>
            <p:nvPr/>
          </p:nvSpPr>
          <p:spPr>
            <a:xfrm>
              <a:off x="6326736" y="2157446"/>
              <a:ext cx="10281" cy="38673"/>
            </a:xfrm>
            <a:custGeom>
              <a:avLst/>
              <a:gdLst/>
              <a:ahLst/>
              <a:cxnLst/>
              <a:rect l="l" t="t" r="r" b="b"/>
              <a:pathLst>
                <a:path w="323" h="1215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048"/>
                  </a:lnTo>
                  <a:cubicBezTo>
                    <a:pt x="1" y="1143"/>
                    <a:pt x="72" y="1215"/>
                    <a:pt x="156" y="1215"/>
                  </a:cubicBezTo>
                  <a:cubicBezTo>
                    <a:pt x="251" y="1215"/>
                    <a:pt x="322" y="1143"/>
                    <a:pt x="322" y="1048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82;p39">
              <a:extLst>
                <a:ext uri="{FF2B5EF4-FFF2-40B4-BE49-F238E27FC236}">
                  <a16:creationId xmlns:a16="http://schemas.microsoft.com/office/drawing/2014/main" id="{E40D3E7C-2D47-4F3D-832F-0DDE318631D5}"/>
                </a:ext>
              </a:extLst>
            </p:cNvPr>
            <p:cNvSpPr/>
            <p:nvPr/>
          </p:nvSpPr>
          <p:spPr>
            <a:xfrm>
              <a:off x="6264222" y="2299949"/>
              <a:ext cx="33008" cy="33008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2" y="322"/>
                  </a:moveTo>
                  <a:cubicBezTo>
                    <a:pt x="619" y="322"/>
                    <a:pt x="715" y="417"/>
                    <a:pt x="715" y="524"/>
                  </a:cubicBezTo>
                  <a:cubicBezTo>
                    <a:pt x="715" y="619"/>
                    <a:pt x="619" y="715"/>
                    <a:pt x="512" y="715"/>
                  </a:cubicBezTo>
                  <a:cubicBezTo>
                    <a:pt x="417" y="715"/>
                    <a:pt x="322" y="619"/>
                    <a:pt x="322" y="524"/>
                  </a:cubicBezTo>
                  <a:cubicBezTo>
                    <a:pt x="322" y="417"/>
                    <a:pt x="417" y="322"/>
                    <a:pt x="512" y="322"/>
                  </a:cubicBezTo>
                  <a:close/>
                  <a:moveTo>
                    <a:pt x="512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798"/>
                    <a:pt x="238" y="1036"/>
                    <a:pt x="512" y="1036"/>
                  </a:cubicBezTo>
                  <a:cubicBezTo>
                    <a:pt x="798" y="1036"/>
                    <a:pt x="1036" y="798"/>
                    <a:pt x="1036" y="524"/>
                  </a:cubicBezTo>
                  <a:cubicBezTo>
                    <a:pt x="1036" y="238"/>
                    <a:pt x="798" y="0"/>
                    <a:pt x="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83;p39">
              <a:extLst>
                <a:ext uri="{FF2B5EF4-FFF2-40B4-BE49-F238E27FC236}">
                  <a16:creationId xmlns:a16="http://schemas.microsoft.com/office/drawing/2014/main" id="{1981DBE7-7A75-43EA-899C-5C643A1E570B}"/>
                </a:ext>
              </a:extLst>
            </p:cNvPr>
            <p:cNvSpPr/>
            <p:nvPr/>
          </p:nvSpPr>
          <p:spPr>
            <a:xfrm>
              <a:off x="6155459" y="2299949"/>
              <a:ext cx="33358" cy="33008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524" y="322"/>
                  </a:moveTo>
                  <a:cubicBezTo>
                    <a:pt x="631" y="322"/>
                    <a:pt x="715" y="417"/>
                    <a:pt x="715" y="524"/>
                  </a:cubicBezTo>
                  <a:cubicBezTo>
                    <a:pt x="715" y="619"/>
                    <a:pt x="631" y="715"/>
                    <a:pt x="524" y="715"/>
                  </a:cubicBezTo>
                  <a:cubicBezTo>
                    <a:pt x="417" y="715"/>
                    <a:pt x="334" y="619"/>
                    <a:pt x="334" y="524"/>
                  </a:cubicBezTo>
                  <a:cubicBezTo>
                    <a:pt x="334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810" y="1036"/>
                    <a:pt x="1048" y="798"/>
                    <a:pt x="1048" y="524"/>
                  </a:cubicBezTo>
                  <a:cubicBezTo>
                    <a:pt x="1048" y="238"/>
                    <a:pt x="810" y="0"/>
                    <a:pt x="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84;p39">
              <a:extLst>
                <a:ext uri="{FF2B5EF4-FFF2-40B4-BE49-F238E27FC236}">
                  <a16:creationId xmlns:a16="http://schemas.microsoft.com/office/drawing/2014/main" id="{8F417DD5-65CF-48E9-ACAB-E40E8259F07B}"/>
                </a:ext>
              </a:extLst>
            </p:cNvPr>
            <p:cNvSpPr/>
            <p:nvPr/>
          </p:nvSpPr>
          <p:spPr>
            <a:xfrm>
              <a:off x="6372221" y="2299949"/>
              <a:ext cx="33008" cy="33008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3" y="322"/>
                  </a:moveTo>
                  <a:cubicBezTo>
                    <a:pt x="620" y="322"/>
                    <a:pt x="715" y="417"/>
                    <a:pt x="715" y="524"/>
                  </a:cubicBezTo>
                  <a:cubicBezTo>
                    <a:pt x="715" y="619"/>
                    <a:pt x="620" y="715"/>
                    <a:pt x="513" y="715"/>
                  </a:cubicBezTo>
                  <a:cubicBezTo>
                    <a:pt x="417" y="715"/>
                    <a:pt x="322" y="619"/>
                    <a:pt x="322" y="524"/>
                  </a:cubicBezTo>
                  <a:cubicBezTo>
                    <a:pt x="322" y="417"/>
                    <a:pt x="417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798"/>
                    <a:pt x="239" y="1036"/>
                    <a:pt x="513" y="1036"/>
                  </a:cubicBezTo>
                  <a:cubicBezTo>
                    <a:pt x="798" y="1036"/>
                    <a:pt x="1036" y="798"/>
                    <a:pt x="1036" y="524"/>
                  </a:cubicBezTo>
                  <a:cubicBezTo>
                    <a:pt x="1036" y="238"/>
                    <a:pt x="810" y="0"/>
                    <a:pt x="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85;p39">
              <a:extLst>
                <a:ext uri="{FF2B5EF4-FFF2-40B4-BE49-F238E27FC236}">
                  <a16:creationId xmlns:a16="http://schemas.microsoft.com/office/drawing/2014/main" id="{99854F59-ECA5-4233-B426-817617F8B1B0}"/>
                </a:ext>
              </a:extLst>
            </p:cNvPr>
            <p:cNvSpPr/>
            <p:nvPr/>
          </p:nvSpPr>
          <p:spPr>
            <a:xfrm>
              <a:off x="6185379" y="2208597"/>
              <a:ext cx="189134" cy="84763"/>
            </a:xfrm>
            <a:custGeom>
              <a:avLst/>
              <a:gdLst/>
              <a:ahLst/>
              <a:cxnLst/>
              <a:rect l="l" t="t" r="r" b="b"/>
              <a:pathLst>
                <a:path w="5942" h="2663" extrusionOk="0">
                  <a:moveTo>
                    <a:pt x="2977" y="1"/>
                  </a:moveTo>
                  <a:cubicBezTo>
                    <a:pt x="2894" y="1"/>
                    <a:pt x="2811" y="72"/>
                    <a:pt x="2811" y="156"/>
                  </a:cubicBezTo>
                  <a:lnTo>
                    <a:pt x="2811" y="715"/>
                  </a:lnTo>
                  <a:lnTo>
                    <a:pt x="1644" y="715"/>
                  </a:lnTo>
                  <a:cubicBezTo>
                    <a:pt x="1418" y="715"/>
                    <a:pt x="1191" y="810"/>
                    <a:pt x="1060" y="1013"/>
                  </a:cubicBezTo>
                  <a:lnTo>
                    <a:pt x="60" y="2394"/>
                  </a:lnTo>
                  <a:cubicBezTo>
                    <a:pt x="1" y="2465"/>
                    <a:pt x="25" y="2573"/>
                    <a:pt x="108" y="2632"/>
                  </a:cubicBezTo>
                  <a:cubicBezTo>
                    <a:pt x="133" y="2653"/>
                    <a:pt x="162" y="2662"/>
                    <a:pt x="193" y="2662"/>
                  </a:cubicBezTo>
                  <a:cubicBezTo>
                    <a:pt x="249" y="2662"/>
                    <a:pt x="307" y="2631"/>
                    <a:pt x="346" y="2584"/>
                  </a:cubicBezTo>
                  <a:lnTo>
                    <a:pt x="1334" y="1203"/>
                  </a:lnTo>
                  <a:cubicBezTo>
                    <a:pt x="1418" y="1096"/>
                    <a:pt x="1513" y="1049"/>
                    <a:pt x="1632" y="1049"/>
                  </a:cubicBezTo>
                  <a:lnTo>
                    <a:pt x="2811" y="1049"/>
                  </a:lnTo>
                  <a:lnTo>
                    <a:pt x="2811" y="2323"/>
                  </a:lnTo>
                  <a:cubicBezTo>
                    <a:pt x="2811" y="2406"/>
                    <a:pt x="2894" y="2477"/>
                    <a:pt x="2977" y="2477"/>
                  </a:cubicBezTo>
                  <a:cubicBezTo>
                    <a:pt x="3061" y="2477"/>
                    <a:pt x="3144" y="2406"/>
                    <a:pt x="3144" y="2323"/>
                  </a:cubicBezTo>
                  <a:lnTo>
                    <a:pt x="3144" y="1049"/>
                  </a:lnTo>
                  <a:lnTo>
                    <a:pt x="4323" y="1049"/>
                  </a:lnTo>
                  <a:cubicBezTo>
                    <a:pt x="4430" y="1049"/>
                    <a:pt x="4549" y="1108"/>
                    <a:pt x="4620" y="1203"/>
                  </a:cubicBezTo>
                  <a:lnTo>
                    <a:pt x="5609" y="2584"/>
                  </a:lnTo>
                  <a:cubicBezTo>
                    <a:pt x="5644" y="2632"/>
                    <a:pt x="5704" y="2656"/>
                    <a:pt x="5752" y="2656"/>
                  </a:cubicBezTo>
                  <a:cubicBezTo>
                    <a:pt x="5775" y="2656"/>
                    <a:pt x="5823" y="2644"/>
                    <a:pt x="5847" y="2632"/>
                  </a:cubicBezTo>
                  <a:cubicBezTo>
                    <a:pt x="5930" y="2573"/>
                    <a:pt x="5942" y="2465"/>
                    <a:pt x="5882" y="2394"/>
                  </a:cubicBezTo>
                  <a:lnTo>
                    <a:pt x="4882" y="1013"/>
                  </a:lnTo>
                  <a:cubicBezTo>
                    <a:pt x="4751" y="834"/>
                    <a:pt x="4537" y="715"/>
                    <a:pt x="4299" y="715"/>
                  </a:cubicBezTo>
                  <a:lnTo>
                    <a:pt x="3144" y="715"/>
                  </a:lnTo>
                  <a:lnTo>
                    <a:pt x="3144" y="156"/>
                  </a:lnTo>
                  <a:cubicBezTo>
                    <a:pt x="3144" y="72"/>
                    <a:pt x="3073" y="1"/>
                    <a:pt x="2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86;p39">
              <a:extLst>
                <a:ext uri="{FF2B5EF4-FFF2-40B4-BE49-F238E27FC236}">
                  <a16:creationId xmlns:a16="http://schemas.microsoft.com/office/drawing/2014/main" id="{144C5D2C-77D0-443E-8C40-F68811FB45D2}"/>
                </a:ext>
              </a:extLst>
            </p:cNvPr>
            <p:cNvSpPr/>
            <p:nvPr/>
          </p:nvSpPr>
          <p:spPr>
            <a:xfrm>
              <a:off x="6246397" y="2010773"/>
              <a:ext cx="69007" cy="25814"/>
            </a:xfrm>
            <a:custGeom>
              <a:avLst/>
              <a:gdLst/>
              <a:ahLst/>
              <a:cxnLst/>
              <a:rect l="l" t="t" r="r" b="b"/>
              <a:pathLst>
                <a:path w="2168" h="811" extrusionOk="0">
                  <a:moveTo>
                    <a:pt x="951" y="1"/>
                  </a:moveTo>
                  <a:cubicBezTo>
                    <a:pt x="505" y="1"/>
                    <a:pt x="146" y="113"/>
                    <a:pt x="120" y="120"/>
                  </a:cubicBezTo>
                  <a:cubicBezTo>
                    <a:pt x="48" y="156"/>
                    <a:pt x="1" y="215"/>
                    <a:pt x="1" y="287"/>
                  </a:cubicBezTo>
                  <a:lnTo>
                    <a:pt x="1" y="644"/>
                  </a:lnTo>
                  <a:cubicBezTo>
                    <a:pt x="1" y="739"/>
                    <a:pt x="84" y="810"/>
                    <a:pt x="167" y="810"/>
                  </a:cubicBezTo>
                  <a:cubicBezTo>
                    <a:pt x="263" y="810"/>
                    <a:pt x="334" y="739"/>
                    <a:pt x="334" y="644"/>
                  </a:cubicBezTo>
                  <a:lnTo>
                    <a:pt x="334" y="406"/>
                  </a:lnTo>
                  <a:cubicBezTo>
                    <a:pt x="467" y="372"/>
                    <a:pt x="695" y="329"/>
                    <a:pt x="951" y="329"/>
                  </a:cubicBezTo>
                  <a:cubicBezTo>
                    <a:pt x="1246" y="329"/>
                    <a:pt x="1578" y="387"/>
                    <a:pt x="1846" y="584"/>
                  </a:cubicBezTo>
                  <a:cubicBezTo>
                    <a:pt x="1882" y="610"/>
                    <a:pt x="1920" y="622"/>
                    <a:pt x="1957" y="622"/>
                  </a:cubicBezTo>
                  <a:cubicBezTo>
                    <a:pt x="2005" y="622"/>
                    <a:pt x="2050" y="601"/>
                    <a:pt x="2084" y="560"/>
                  </a:cubicBezTo>
                  <a:cubicBezTo>
                    <a:pt x="2168" y="501"/>
                    <a:pt x="2132" y="394"/>
                    <a:pt x="2072" y="334"/>
                  </a:cubicBezTo>
                  <a:cubicBezTo>
                    <a:pt x="1727" y="74"/>
                    <a:pt x="1311" y="1"/>
                    <a:pt x="9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Elipse 26">
            <a:extLst>
              <a:ext uri="{FF2B5EF4-FFF2-40B4-BE49-F238E27FC236}">
                <a16:creationId xmlns:a16="http://schemas.microsoft.com/office/drawing/2014/main" id="{4C5C1AEF-3D5F-4EAB-9D41-D7C364EFF487}"/>
              </a:ext>
            </a:extLst>
          </p:cNvPr>
          <p:cNvSpPr/>
          <p:nvPr/>
        </p:nvSpPr>
        <p:spPr>
          <a:xfrm>
            <a:off x="4053303" y="5634600"/>
            <a:ext cx="634784" cy="26469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5DE7204-C9ED-4267-835C-482E7B924D01}"/>
              </a:ext>
            </a:extLst>
          </p:cNvPr>
          <p:cNvSpPr/>
          <p:nvPr/>
        </p:nvSpPr>
        <p:spPr>
          <a:xfrm>
            <a:off x="3190251" y="5631584"/>
            <a:ext cx="634784" cy="26469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B3F7D53A-F45E-4B9D-A04A-79C3C2F59A28}"/>
              </a:ext>
            </a:extLst>
          </p:cNvPr>
          <p:cNvSpPr/>
          <p:nvPr/>
        </p:nvSpPr>
        <p:spPr>
          <a:xfrm>
            <a:off x="5487159" y="5635607"/>
            <a:ext cx="634784" cy="26469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8E76C6-E08F-4DFF-BFEA-B468ADDE5E30}"/>
              </a:ext>
            </a:extLst>
          </p:cNvPr>
          <p:cNvSpPr/>
          <p:nvPr/>
        </p:nvSpPr>
        <p:spPr>
          <a:xfrm>
            <a:off x="7513761" y="5635606"/>
            <a:ext cx="634784" cy="26469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32" name="Conector: angular 31">
            <a:extLst>
              <a:ext uri="{FF2B5EF4-FFF2-40B4-BE49-F238E27FC236}">
                <a16:creationId xmlns:a16="http://schemas.microsoft.com/office/drawing/2014/main" id="{A8864170-D015-4C37-9479-564FCF7CFEF3}"/>
              </a:ext>
            </a:extLst>
          </p:cNvPr>
          <p:cNvCxnSpPr>
            <a:stCxn id="7" idx="2"/>
            <a:endCxn id="28" idx="0"/>
          </p:cNvCxnSpPr>
          <p:nvPr/>
        </p:nvCxnSpPr>
        <p:spPr>
          <a:xfrm rot="5400000">
            <a:off x="3529945" y="5289458"/>
            <a:ext cx="319824" cy="36442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r 33">
            <a:extLst>
              <a:ext uri="{FF2B5EF4-FFF2-40B4-BE49-F238E27FC236}">
                <a16:creationId xmlns:a16="http://schemas.microsoft.com/office/drawing/2014/main" id="{E2B21CEB-DCB7-47C6-8800-489E634791B2}"/>
              </a:ext>
            </a:extLst>
          </p:cNvPr>
          <p:cNvCxnSpPr>
            <a:stCxn id="7" idx="2"/>
            <a:endCxn id="27" idx="0"/>
          </p:cNvCxnSpPr>
          <p:nvPr/>
        </p:nvCxnSpPr>
        <p:spPr>
          <a:xfrm rot="16200000" flipH="1">
            <a:off x="3959963" y="5223868"/>
            <a:ext cx="322840" cy="4986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r 35">
            <a:extLst>
              <a:ext uri="{FF2B5EF4-FFF2-40B4-BE49-F238E27FC236}">
                <a16:creationId xmlns:a16="http://schemas.microsoft.com/office/drawing/2014/main" id="{35115CA9-A5F6-420A-8FF8-011FCFADC420}"/>
              </a:ext>
            </a:extLst>
          </p:cNvPr>
          <p:cNvCxnSpPr>
            <a:stCxn id="6" idx="2"/>
            <a:endCxn id="29" idx="0"/>
          </p:cNvCxnSpPr>
          <p:nvPr/>
        </p:nvCxnSpPr>
        <p:spPr>
          <a:xfrm rot="5400000">
            <a:off x="5642629" y="5473683"/>
            <a:ext cx="323847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: angular 37">
            <a:extLst>
              <a:ext uri="{FF2B5EF4-FFF2-40B4-BE49-F238E27FC236}">
                <a16:creationId xmlns:a16="http://schemas.microsoft.com/office/drawing/2014/main" id="{B8EC4B49-60C1-45DC-A3B5-8ECB1FE46594}"/>
              </a:ext>
            </a:extLst>
          </p:cNvPr>
          <p:cNvCxnSpPr>
            <a:stCxn id="5" idx="2"/>
            <a:endCxn id="30" idx="0"/>
          </p:cNvCxnSpPr>
          <p:nvPr/>
        </p:nvCxnSpPr>
        <p:spPr>
          <a:xfrm rot="5400000">
            <a:off x="7669230" y="5473681"/>
            <a:ext cx="323849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oogle Shape;2160;p45">
            <a:extLst>
              <a:ext uri="{FF2B5EF4-FFF2-40B4-BE49-F238E27FC236}">
                <a16:creationId xmlns:a16="http://schemas.microsoft.com/office/drawing/2014/main" id="{D13C4337-B5A6-4022-A897-435E4E725031}"/>
              </a:ext>
            </a:extLst>
          </p:cNvPr>
          <p:cNvGrpSpPr/>
          <p:nvPr/>
        </p:nvGrpSpPr>
        <p:grpSpPr>
          <a:xfrm>
            <a:off x="3764925" y="5063955"/>
            <a:ext cx="198607" cy="220108"/>
            <a:chOff x="3316000" y="4399325"/>
            <a:chExt cx="392325" cy="483100"/>
          </a:xfrm>
        </p:grpSpPr>
        <p:sp>
          <p:nvSpPr>
            <p:cNvPr id="40" name="Google Shape;2161;p45">
              <a:extLst>
                <a:ext uri="{FF2B5EF4-FFF2-40B4-BE49-F238E27FC236}">
                  <a16:creationId xmlns:a16="http://schemas.microsoft.com/office/drawing/2014/main" id="{9FBE5741-F851-4E09-9756-414B5F547786}"/>
                </a:ext>
              </a:extLst>
            </p:cNvPr>
            <p:cNvSpPr/>
            <p:nvPr/>
          </p:nvSpPr>
          <p:spPr>
            <a:xfrm>
              <a:off x="3316000" y="4399325"/>
              <a:ext cx="392325" cy="483100"/>
            </a:xfrm>
            <a:custGeom>
              <a:avLst/>
              <a:gdLst/>
              <a:ahLst/>
              <a:cxnLst/>
              <a:rect l="l" t="t" r="r" b="b"/>
              <a:pathLst>
                <a:path w="15693" h="19324" extrusionOk="0">
                  <a:moveTo>
                    <a:pt x="7824" y="1132"/>
                  </a:moveTo>
                  <a:cubicBezTo>
                    <a:pt x="8714" y="1132"/>
                    <a:pt x="9554" y="1551"/>
                    <a:pt x="10088" y="2264"/>
                  </a:cubicBezTo>
                  <a:cubicBezTo>
                    <a:pt x="9551" y="2977"/>
                    <a:pt x="8711" y="3393"/>
                    <a:pt x="7824" y="3396"/>
                  </a:cubicBezTo>
                  <a:lnTo>
                    <a:pt x="5049" y="3396"/>
                  </a:lnTo>
                  <a:cubicBezTo>
                    <a:pt x="5321" y="2080"/>
                    <a:pt x="6477" y="1135"/>
                    <a:pt x="7824" y="1132"/>
                  </a:cubicBezTo>
                  <a:close/>
                  <a:moveTo>
                    <a:pt x="10595" y="3393"/>
                  </a:moveTo>
                  <a:cubicBezTo>
                    <a:pt x="10635" y="3580"/>
                    <a:pt x="10653" y="3771"/>
                    <a:pt x="10653" y="3964"/>
                  </a:cubicBezTo>
                  <a:lnTo>
                    <a:pt x="10653" y="6304"/>
                  </a:lnTo>
                  <a:cubicBezTo>
                    <a:pt x="10653" y="7865"/>
                    <a:pt x="9385" y="9133"/>
                    <a:pt x="7824" y="9133"/>
                  </a:cubicBezTo>
                  <a:cubicBezTo>
                    <a:pt x="6260" y="9133"/>
                    <a:pt x="4991" y="7865"/>
                    <a:pt x="4991" y="6304"/>
                  </a:cubicBezTo>
                  <a:lnTo>
                    <a:pt x="4991" y="4529"/>
                  </a:lnTo>
                  <a:lnTo>
                    <a:pt x="7824" y="4529"/>
                  </a:lnTo>
                  <a:cubicBezTo>
                    <a:pt x="8859" y="4525"/>
                    <a:pt x="9856" y="4121"/>
                    <a:pt x="10595" y="3393"/>
                  </a:cubicBezTo>
                  <a:close/>
                  <a:moveTo>
                    <a:pt x="6465" y="10027"/>
                  </a:moveTo>
                  <a:cubicBezTo>
                    <a:pt x="6903" y="10187"/>
                    <a:pt x="7362" y="10267"/>
                    <a:pt x="7823" y="10267"/>
                  </a:cubicBezTo>
                  <a:cubicBezTo>
                    <a:pt x="8283" y="10267"/>
                    <a:pt x="8743" y="10187"/>
                    <a:pt x="9182" y="10027"/>
                  </a:cubicBezTo>
                  <a:lnTo>
                    <a:pt x="9182" y="10027"/>
                  </a:lnTo>
                  <a:lnTo>
                    <a:pt x="7824" y="12071"/>
                  </a:lnTo>
                  <a:lnTo>
                    <a:pt x="6465" y="10027"/>
                  </a:lnTo>
                  <a:close/>
                  <a:moveTo>
                    <a:pt x="10152" y="10610"/>
                  </a:moveTo>
                  <a:lnTo>
                    <a:pt x="11051" y="11476"/>
                  </a:lnTo>
                  <a:lnTo>
                    <a:pt x="9433" y="13904"/>
                  </a:lnTo>
                  <a:lnTo>
                    <a:pt x="8551" y="13022"/>
                  </a:lnTo>
                  <a:lnTo>
                    <a:pt x="10152" y="10610"/>
                  </a:lnTo>
                  <a:close/>
                  <a:moveTo>
                    <a:pt x="5493" y="10610"/>
                  </a:moveTo>
                  <a:lnTo>
                    <a:pt x="7096" y="13022"/>
                  </a:lnTo>
                  <a:lnTo>
                    <a:pt x="6211" y="13907"/>
                  </a:lnTo>
                  <a:lnTo>
                    <a:pt x="4593" y="11476"/>
                  </a:lnTo>
                  <a:lnTo>
                    <a:pt x="5493" y="10610"/>
                  </a:lnTo>
                  <a:close/>
                  <a:moveTo>
                    <a:pt x="3630" y="12074"/>
                  </a:moveTo>
                  <a:lnTo>
                    <a:pt x="5653" y="15109"/>
                  </a:lnTo>
                  <a:cubicBezTo>
                    <a:pt x="5746" y="15251"/>
                    <a:pt x="5900" y="15341"/>
                    <a:pt x="6069" y="15356"/>
                  </a:cubicBezTo>
                  <a:cubicBezTo>
                    <a:pt x="6087" y="15359"/>
                    <a:pt x="6106" y="15359"/>
                    <a:pt x="6124" y="15359"/>
                  </a:cubicBezTo>
                  <a:cubicBezTo>
                    <a:pt x="6275" y="15359"/>
                    <a:pt x="6417" y="15302"/>
                    <a:pt x="6525" y="15193"/>
                  </a:cubicBezTo>
                  <a:lnTo>
                    <a:pt x="7256" y="14463"/>
                  </a:lnTo>
                  <a:lnTo>
                    <a:pt x="7256" y="18192"/>
                  </a:lnTo>
                  <a:lnTo>
                    <a:pt x="2247" y="18192"/>
                  </a:lnTo>
                  <a:lnTo>
                    <a:pt x="1332" y="13502"/>
                  </a:lnTo>
                  <a:cubicBezTo>
                    <a:pt x="1329" y="13493"/>
                    <a:pt x="1326" y="13484"/>
                    <a:pt x="1326" y="13475"/>
                  </a:cubicBezTo>
                  <a:cubicBezTo>
                    <a:pt x="1235" y="13110"/>
                    <a:pt x="1438" y="12735"/>
                    <a:pt x="1791" y="12612"/>
                  </a:cubicBezTo>
                  <a:lnTo>
                    <a:pt x="3630" y="12074"/>
                  </a:lnTo>
                  <a:close/>
                  <a:moveTo>
                    <a:pt x="12015" y="12074"/>
                  </a:moveTo>
                  <a:lnTo>
                    <a:pt x="13899" y="12612"/>
                  </a:lnTo>
                  <a:cubicBezTo>
                    <a:pt x="14252" y="12735"/>
                    <a:pt x="14454" y="13110"/>
                    <a:pt x="14367" y="13475"/>
                  </a:cubicBezTo>
                  <a:cubicBezTo>
                    <a:pt x="14364" y="13481"/>
                    <a:pt x="14361" y="13490"/>
                    <a:pt x="14361" y="13496"/>
                  </a:cubicBezTo>
                  <a:lnTo>
                    <a:pt x="13395" y="18192"/>
                  </a:lnTo>
                  <a:lnTo>
                    <a:pt x="8388" y="18192"/>
                  </a:lnTo>
                  <a:lnTo>
                    <a:pt x="8388" y="14463"/>
                  </a:lnTo>
                  <a:lnTo>
                    <a:pt x="9119" y="15196"/>
                  </a:lnTo>
                  <a:cubicBezTo>
                    <a:pt x="9228" y="15302"/>
                    <a:pt x="9370" y="15362"/>
                    <a:pt x="9521" y="15362"/>
                  </a:cubicBezTo>
                  <a:cubicBezTo>
                    <a:pt x="9539" y="15362"/>
                    <a:pt x="9557" y="15359"/>
                    <a:pt x="9578" y="15359"/>
                  </a:cubicBezTo>
                  <a:cubicBezTo>
                    <a:pt x="9744" y="15341"/>
                    <a:pt x="9898" y="15251"/>
                    <a:pt x="9992" y="15109"/>
                  </a:cubicBezTo>
                  <a:lnTo>
                    <a:pt x="12015" y="12074"/>
                  </a:lnTo>
                  <a:close/>
                  <a:moveTo>
                    <a:pt x="7823" y="1"/>
                  </a:moveTo>
                  <a:cubicBezTo>
                    <a:pt x="7476" y="1"/>
                    <a:pt x="7126" y="46"/>
                    <a:pt x="6779" y="141"/>
                  </a:cubicBezTo>
                  <a:cubicBezTo>
                    <a:pt x="5055" y="612"/>
                    <a:pt x="3859" y="2176"/>
                    <a:pt x="3859" y="3964"/>
                  </a:cubicBezTo>
                  <a:lnTo>
                    <a:pt x="3859" y="6304"/>
                  </a:lnTo>
                  <a:cubicBezTo>
                    <a:pt x="3859" y="7355"/>
                    <a:pt x="4279" y="8363"/>
                    <a:pt x="5022" y="9106"/>
                  </a:cubicBezTo>
                  <a:lnTo>
                    <a:pt x="5022" y="9489"/>
                  </a:lnTo>
                  <a:lnTo>
                    <a:pt x="3539" y="10921"/>
                  </a:lnTo>
                  <a:lnTo>
                    <a:pt x="1462" y="11528"/>
                  </a:lnTo>
                  <a:lnTo>
                    <a:pt x="1444" y="11534"/>
                  </a:lnTo>
                  <a:cubicBezTo>
                    <a:pt x="529" y="11842"/>
                    <a:pt x="0" y="12796"/>
                    <a:pt x="221" y="13735"/>
                  </a:cubicBezTo>
                  <a:lnTo>
                    <a:pt x="1223" y="18868"/>
                  </a:lnTo>
                  <a:cubicBezTo>
                    <a:pt x="1274" y="19131"/>
                    <a:pt x="1507" y="19324"/>
                    <a:pt x="1779" y="19324"/>
                  </a:cubicBezTo>
                  <a:cubicBezTo>
                    <a:pt x="1794" y="19324"/>
                    <a:pt x="1809" y="19324"/>
                    <a:pt x="1824" y="19321"/>
                  </a:cubicBezTo>
                  <a:cubicBezTo>
                    <a:pt x="1839" y="19321"/>
                    <a:pt x="1854" y="19324"/>
                    <a:pt x="1869" y="19324"/>
                  </a:cubicBezTo>
                  <a:lnTo>
                    <a:pt x="13856" y="19324"/>
                  </a:lnTo>
                  <a:cubicBezTo>
                    <a:pt x="14125" y="19324"/>
                    <a:pt x="14358" y="19134"/>
                    <a:pt x="14412" y="18871"/>
                  </a:cubicBezTo>
                  <a:lnTo>
                    <a:pt x="15469" y="13735"/>
                  </a:lnTo>
                  <a:cubicBezTo>
                    <a:pt x="15692" y="12796"/>
                    <a:pt x="15164" y="11842"/>
                    <a:pt x="14249" y="11534"/>
                  </a:cubicBezTo>
                  <a:lnTo>
                    <a:pt x="14225" y="11525"/>
                  </a:lnTo>
                  <a:lnTo>
                    <a:pt x="12108" y="10921"/>
                  </a:lnTo>
                  <a:lnTo>
                    <a:pt x="10623" y="9489"/>
                  </a:lnTo>
                  <a:lnTo>
                    <a:pt x="10623" y="9103"/>
                  </a:lnTo>
                  <a:cubicBezTo>
                    <a:pt x="11368" y="8363"/>
                    <a:pt x="11785" y="7355"/>
                    <a:pt x="11785" y="6304"/>
                  </a:cubicBezTo>
                  <a:lnTo>
                    <a:pt x="11785" y="3964"/>
                  </a:lnTo>
                  <a:cubicBezTo>
                    <a:pt x="11785" y="3281"/>
                    <a:pt x="11610" y="2611"/>
                    <a:pt x="11275" y="2019"/>
                  </a:cubicBezTo>
                  <a:cubicBezTo>
                    <a:pt x="11263" y="1995"/>
                    <a:pt x="11251" y="1971"/>
                    <a:pt x="11233" y="1950"/>
                  </a:cubicBezTo>
                  <a:cubicBezTo>
                    <a:pt x="10507" y="720"/>
                    <a:pt x="9197" y="1"/>
                    <a:pt x="7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41" name="Google Shape;2162;p45">
              <a:extLst>
                <a:ext uri="{FF2B5EF4-FFF2-40B4-BE49-F238E27FC236}">
                  <a16:creationId xmlns:a16="http://schemas.microsoft.com/office/drawing/2014/main" id="{B3ADF825-5B4E-4E70-A891-300CD1DAA0EB}"/>
                </a:ext>
              </a:extLst>
            </p:cNvPr>
            <p:cNvSpPr/>
            <p:nvPr/>
          </p:nvSpPr>
          <p:spPr>
            <a:xfrm>
              <a:off x="35823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9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</p:grpSp>
      <p:grpSp>
        <p:nvGrpSpPr>
          <p:cNvPr id="45" name="Google Shape;2157;p45">
            <a:extLst>
              <a:ext uri="{FF2B5EF4-FFF2-40B4-BE49-F238E27FC236}">
                <a16:creationId xmlns:a16="http://schemas.microsoft.com/office/drawing/2014/main" id="{47B52BFD-46CE-497A-9D8F-B2DD543AAE10}"/>
              </a:ext>
            </a:extLst>
          </p:cNvPr>
          <p:cNvGrpSpPr/>
          <p:nvPr/>
        </p:nvGrpSpPr>
        <p:grpSpPr>
          <a:xfrm>
            <a:off x="5720616" y="5080883"/>
            <a:ext cx="169905" cy="182595"/>
            <a:chOff x="5794025" y="2673575"/>
            <a:chExt cx="259925" cy="296175"/>
          </a:xfrm>
        </p:grpSpPr>
        <p:sp>
          <p:nvSpPr>
            <p:cNvPr id="46" name="Google Shape;2158;p45">
              <a:extLst>
                <a:ext uri="{FF2B5EF4-FFF2-40B4-BE49-F238E27FC236}">
                  <a16:creationId xmlns:a16="http://schemas.microsoft.com/office/drawing/2014/main" id="{6A05D98F-E46D-4FF9-AE01-0D032867C135}"/>
                </a:ext>
              </a:extLst>
            </p:cNvPr>
            <p:cNvSpPr/>
            <p:nvPr/>
          </p:nvSpPr>
          <p:spPr>
            <a:xfrm>
              <a:off x="5794025" y="2673575"/>
              <a:ext cx="259925" cy="296175"/>
            </a:xfrm>
            <a:custGeom>
              <a:avLst/>
              <a:gdLst/>
              <a:ahLst/>
              <a:cxnLst/>
              <a:rect l="l" t="t" r="r" b="b"/>
              <a:pathLst>
                <a:path w="10397" h="11847" extrusionOk="0">
                  <a:moveTo>
                    <a:pt x="5860" y="694"/>
                  </a:moveTo>
                  <a:cubicBezTo>
                    <a:pt x="7089" y="694"/>
                    <a:pt x="8097" y="1639"/>
                    <a:pt x="8254" y="2805"/>
                  </a:cubicBezTo>
                  <a:cubicBezTo>
                    <a:pt x="8160" y="2773"/>
                    <a:pt x="8065" y="2773"/>
                    <a:pt x="7939" y="2773"/>
                  </a:cubicBezTo>
                  <a:lnTo>
                    <a:pt x="7561" y="2773"/>
                  </a:lnTo>
                  <a:cubicBezTo>
                    <a:pt x="7404" y="1985"/>
                    <a:pt x="6679" y="1387"/>
                    <a:pt x="5860" y="1387"/>
                  </a:cubicBezTo>
                  <a:lnTo>
                    <a:pt x="4474" y="1387"/>
                  </a:lnTo>
                  <a:cubicBezTo>
                    <a:pt x="3655" y="1387"/>
                    <a:pt x="2930" y="1985"/>
                    <a:pt x="2804" y="2773"/>
                  </a:cubicBezTo>
                  <a:lnTo>
                    <a:pt x="2394" y="2773"/>
                  </a:lnTo>
                  <a:cubicBezTo>
                    <a:pt x="2268" y="2773"/>
                    <a:pt x="2142" y="2773"/>
                    <a:pt x="2079" y="2805"/>
                  </a:cubicBezTo>
                  <a:cubicBezTo>
                    <a:pt x="2237" y="1639"/>
                    <a:pt x="3277" y="694"/>
                    <a:pt x="4474" y="694"/>
                  </a:cubicBezTo>
                  <a:close/>
                  <a:moveTo>
                    <a:pt x="6206" y="2143"/>
                  </a:moveTo>
                  <a:cubicBezTo>
                    <a:pt x="6616" y="2300"/>
                    <a:pt x="6931" y="2647"/>
                    <a:pt x="6931" y="3120"/>
                  </a:cubicBezTo>
                  <a:lnTo>
                    <a:pt x="6931" y="3403"/>
                  </a:lnTo>
                  <a:cubicBezTo>
                    <a:pt x="6522" y="3246"/>
                    <a:pt x="6206" y="2899"/>
                    <a:pt x="6206" y="2427"/>
                  </a:cubicBezTo>
                  <a:lnTo>
                    <a:pt x="6206" y="2143"/>
                  </a:lnTo>
                  <a:close/>
                  <a:moveTo>
                    <a:pt x="5513" y="2080"/>
                  </a:moveTo>
                  <a:lnTo>
                    <a:pt x="5513" y="2427"/>
                  </a:lnTo>
                  <a:cubicBezTo>
                    <a:pt x="5513" y="3025"/>
                    <a:pt x="5041" y="3435"/>
                    <a:pt x="4474" y="3435"/>
                  </a:cubicBezTo>
                  <a:lnTo>
                    <a:pt x="3466" y="3435"/>
                  </a:lnTo>
                  <a:lnTo>
                    <a:pt x="3466" y="3088"/>
                  </a:lnTo>
                  <a:cubicBezTo>
                    <a:pt x="3466" y="2490"/>
                    <a:pt x="3938" y="2080"/>
                    <a:pt x="4474" y="2080"/>
                  </a:cubicBezTo>
                  <a:close/>
                  <a:moveTo>
                    <a:pt x="2741" y="3435"/>
                  </a:moveTo>
                  <a:lnTo>
                    <a:pt x="2741" y="5451"/>
                  </a:lnTo>
                  <a:cubicBezTo>
                    <a:pt x="2363" y="5293"/>
                    <a:pt x="2048" y="4947"/>
                    <a:pt x="2048" y="4474"/>
                  </a:cubicBezTo>
                  <a:lnTo>
                    <a:pt x="2048" y="3813"/>
                  </a:lnTo>
                  <a:cubicBezTo>
                    <a:pt x="2048" y="3592"/>
                    <a:pt x="2205" y="3435"/>
                    <a:pt x="2394" y="3435"/>
                  </a:cubicBezTo>
                  <a:close/>
                  <a:moveTo>
                    <a:pt x="7939" y="3498"/>
                  </a:moveTo>
                  <a:cubicBezTo>
                    <a:pt x="8160" y="3498"/>
                    <a:pt x="8317" y="3655"/>
                    <a:pt x="8317" y="3844"/>
                  </a:cubicBezTo>
                  <a:lnTo>
                    <a:pt x="8317" y="4506"/>
                  </a:lnTo>
                  <a:cubicBezTo>
                    <a:pt x="8317" y="4947"/>
                    <a:pt x="8034" y="5325"/>
                    <a:pt x="7593" y="5482"/>
                  </a:cubicBezTo>
                  <a:lnTo>
                    <a:pt x="7593" y="3498"/>
                  </a:lnTo>
                  <a:close/>
                  <a:moveTo>
                    <a:pt x="5891" y="3435"/>
                  </a:moveTo>
                  <a:cubicBezTo>
                    <a:pt x="6143" y="3750"/>
                    <a:pt x="6522" y="4033"/>
                    <a:pt x="6931" y="4128"/>
                  </a:cubicBezTo>
                  <a:lnTo>
                    <a:pt x="6931" y="5892"/>
                  </a:lnTo>
                  <a:cubicBezTo>
                    <a:pt x="6931" y="6491"/>
                    <a:pt x="6459" y="6900"/>
                    <a:pt x="5891" y="6900"/>
                  </a:cubicBezTo>
                  <a:lnTo>
                    <a:pt x="4505" y="6900"/>
                  </a:lnTo>
                  <a:cubicBezTo>
                    <a:pt x="3938" y="6900"/>
                    <a:pt x="3497" y="6428"/>
                    <a:pt x="3497" y="5892"/>
                  </a:cubicBezTo>
                  <a:lnTo>
                    <a:pt x="3497" y="4159"/>
                  </a:lnTo>
                  <a:lnTo>
                    <a:pt x="4505" y="4159"/>
                  </a:lnTo>
                  <a:cubicBezTo>
                    <a:pt x="5072" y="4159"/>
                    <a:pt x="5576" y="3876"/>
                    <a:pt x="5891" y="3435"/>
                  </a:cubicBezTo>
                  <a:close/>
                  <a:moveTo>
                    <a:pt x="6238" y="7593"/>
                  </a:moveTo>
                  <a:cubicBezTo>
                    <a:pt x="6333" y="7782"/>
                    <a:pt x="6459" y="7971"/>
                    <a:pt x="6616" y="8097"/>
                  </a:cubicBezTo>
                  <a:lnTo>
                    <a:pt x="5198" y="9547"/>
                  </a:lnTo>
                  <a:lnTo>
                    <a:pt x="3718" y="8097"/>
                  </a:lnTo>
                  <a:cubicBezTo>
                    <a:pt x="3875" y="7971"/>
                    <a:pt x="4033" y="7782"/>
                    <a:pt x="4096" y="7593"/>
                  </a:cubicBezTo>
                  <a:cubicBezTo>
                    <a:pt x="4190" y="7625"/>
                    <a:pt x="4379" y="7625"/>
                    <a:pt x="4474" y="7625"/>
                  </a:cubicBezTo>
                  <a:lnTo>
                    <a:pt x="5860" y="7625"/>
                  </a:lnTo>
                  <a:cubicBezTo>
                    <a:pt x="5986" y="7625"/>
                    <a:pt x="6143" y="7625"/>
                    <a:pt x="6238" y="7593"/>
                  </a:cubicBezTo>
                  <a:close/>
                  <a:moveTo>
                    <a:pt x="2961" y="8318"/>
                  </a:moveTo>
                  <a:lnTo>
                    <a:pt x="4852" y="10177"/>
                  </a:lnTo>
                  <a:lnTo>
                    <a:pt x="4852" y="11122"/>
                  </a:lnTo>
                  <a:lnTo>
                    <a:pt x="662" y="11122"/>
                  </a:lnTo>
                  <a:lnTo>
                    <a:pt x="662" y="9358"/>
                  </a:lnTo>
                  <a:cubicBezTo>
                    <a:pt x="662" y="8759"/>
                    <a:pt x="1134" y="8318"/>
                    <a:pt x="1701" y="8318"/>
                  </a:cubicBezTo>
                  <a:close/>
                  <a:moveTo>
                    <a:pt x="8664" y="8318"/>
                  </a:moveTo>
                  <a:cubicBezTo>
                    <a:pt x="9262" y="8318"/>
                    <a:pt x="9672" y="8790"/>
                    <a:pt x="9672" y="9358"/>
                  </a:cubicBezTo>
                  <a:lnTo>
                    <a:pt x="9672" y="11122"/>
                  </a:lnTo>
                  <a:lnTo>
                    <a:pt x="5513" y="11122"/>
                  </a:lnTo>
                  <a:lnTo>
                    <a:pt x="5513" y="10177"/>
                  </a:lnTo>
                  <a:lnTo>
                    <a:pt x="7404" y="8318"/>
                  </a:lnTo>
                  <a:close/>
                  <a:moveTo>
                    <a:pt x="4537" y="1"/>
                  </a:moveTo>
                  <a:cubicBezTo>
                    <a:pt x="2804" y="1"/>
                    <a:pt x="1418" y="1418"/>
                    <a:pt x="1418" y="3120"/>
                  </a:cubicBezTo>
                  <a:lnTo>
                    <a:pt x="1418" y="4506"/>
                  </a:lnTo>
                  <a:cubicBezTo>
                    <a:pt x="1418" y="5356"/>
                    <a:pt x="2048" y="6050"/>
                    <a:pt x="2835" y="6207"/>
                  </a:cubicBezTo>
                  <a:cubicBezTo>
                    <a:pt x="2898" y="6648"/>
                    <a:pt x="3151" y="7026"/>
                    <a:pt x="3497" y="7278"/>
                  </a:cubicBezTo>
                  <a:cubicBezTo>
                    <a:pt x="3466" y="7467"/>
                    <a:pt x="3308" y="7625"/>
                    <a:pt x="3119" y="7625"/>
                  </a:cubicBezTo>
                  <a:lnTo>
                    <a:pt x="1733" y="7625"/>
                  </a:lnTo>
                  <a:cubicBezTo>
                    <a:pt x="788" y="7625"/>
                    <a:pt x="0" y="8412"/>
                    <a:pt x="0" y="9358"/>
                  </a:cubicBezTo>
                  <a:lnTo>
                    <a:pt x="0" y="11468"/>
                  </a:lnTo>
                  <a:cubicBezTo>
                    <a:pt x="0" y="11689"/>
                    <a:pt x="158" y="11846"/>
                    <a:pt x="347" y="11846"/>
                  </a:cubicBezTo>
                  <a:lnTo>
                    <a:pt x="10050" y="11846"/>
                  </a:lnTo>
                  <a:cubicBezTo>
                    <a:pt x="10239" y="11846"/>
                    <a:pt x="10397" y="11689"/>
                    <a:pt x="10397" y="11468"/>
                  </a:cubicBezTo>
                  <a:lnTo>
                    <a:pt x="10397" y="9358"/>
                  </a:lnTo>
                  <a:cubicBezTo>
                    <a:pt x="10397" y="8412"/>
                    <a:pt x="9609" y="7625"/>
                    <a:pt x="8664" y="7625"/>
                  </a:cubicBezTo>
                  <a:lnTo>
                    <a:pt x="7278" y="7625"/>
                  </a:lnTo>
                  <a:cubicBezTo>
                    <a:pt x="7089" y="7625"/>
                    <a:pt x="6931" y="7467"/>
                    <a:pt x="6931" y="7278"/>
                  </a:cubicBezTo>
                  <a:cubicBezTo>
                    <a:pt x="7278" y="7026"/>
                    <a:pt x="7530" y="6648"/>
                    <a:pt x="7593" y="6207"/>
                  </a:cubicBezTo>
                  <a:cubicBezTo>
                    <a:pt x="8380" y="6050"/>
                    <a:pt x="9010" y="5325"/>
                    <a:pt x="9010" y="4506"/>
                  </a:cubicBezTo>
                  <a:lnTo>
                    <a:pt x="9010" y="3120"/>
                  </a:lnTo>
                  <a:cubicBezTo>
                    <a:pt x="9010" y="1387"/>
                    <a:pt x="7593" y="1"/>
                    <a:pt x="58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59;p45">
              <a:extLst>
                <a:ext uri="{FF2B5EF4-FFF2-40B4-BE49-F238E27FC236}">
                  <a16:creationId xmlns:a16="http://schemas.microsoft.com/office/drawing/2014/main" id="{3AC40C2C-0402-480F-93F3-D9DF0D8DDD39}"/>
                </a:ext>
              </a:extLst>
            </p:cNvPr>
            <p:cNvSpPr/>
            <p:nvPr/>
          </p:nvSpPr>
          <p:spPr>
            <a:xfrm>
              <a:off x="5967300" y="29153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40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2156;p45">
            <a:extLst>
              <a:ext uri="{FF2B5EF4-FFF2-40B4-BE49-F238E27FC236}">
                <a16:creationId xmlns:a16="http://schemas.microsoft.com/office/drawing/2014/main" id="{863541C9-321F-4133-80EC-99763D92CB82}"/>
              </a:ext>
            </a:extLst>
          </p:cNvPr>
          <p:cNvSpPr/>
          <p:nvPr/>
        </p:nvSpPr>
        <p:spPr>
          <a:xfrm>
            <a:off x="7735054" y="5072628"/>
            <a:ext cx="192202" cy="199103"/>
          </a:xfrm>
          <a:custGeom>
            <a:avLst/>
            <a:gdLst/>
            <a:ahLst/>
            <a:cxnLst/>
            <a:rect l="l" t="t" r="r" b="b"/>
            <a:pathLst>
              <a:path w="10397" h="11878" extrusionOk="0">
                <a:moveTo>
                  <a:pt x="5135" y="725"/>
                </a:moveTo>
                <a:cubicBezTo>
                  <a:pt x="6868" y="725"/>
                  <a:pt x="8254" y="2142"/>
                  <a:pt x="8254" y="3844"/>
                </a:cubicBezTo>
                <a:lnTo>
                  <a:pt x="8254" y="5923"/>
                </a:lnTo>
                <a:cubicBezTo>
                  <a:pt x="8254" y="6112"/>
                  <a:pt x="8097" y="6270"/>
                  <a:pt x="7908" y="6270"/>
                </a:cubicBezTo>
                <a:lnTo>
                  <a:pt x="7498" y="6270"/>
                </a:lnTo>
                <a:cubicBezTo>
                  <a:pt x="7561" y="6144"/>
                  <a:pt x="7561" y="6049"/>
                  <a:pt x="7561" y="5923"/>
                </a:cubicBezTo>
                <a:lnTo>
                  <a:pt x="7561" y="3844"/>
                </a:lnTo>
                <a:cubicBezTo>
                  <a:pt x="7561" y="3623"/>
                  <a:pt x="7404" y="3466"/>
                  <a:pt x="7183" y="3466"/>
                </a:cubicBezTo>
                <a:lnTo>
                  <a:pt x="6490" y="3466"/>
                </a:lnTo>
                <a:cubicBezTo>
                  <a:pt x="5892" y="3466"/>
                  <a:pt x="5450" y="2993"/>
                  <a:pt x="5450" y="2458"/>
                </a:cubicBezTo>
                <a:lnTo>
                  <a:pt x="5450" y="1733"/>
                </a:lnTo>
                <a:cubicBezTo>
                  <a:pt x="5450" y="1544"/>
                  <a:pt x="5293" y="1386"/>
                  <a:pt x="5104" y="1386"/>
                </a:cubicBezTo>
                <a:cubicBezTo>
                  <a:pt x="4915" y="1386"/>
                  <a:pt x="4757" y="1544"/>
                  <a:pt x="4757" y="1733"/>
                </a:cubicBezTo>
                <a:lnTo>
                  <a:pt x="4757" y="2458"/>
                </a:lnTo>
                <a:cubicBezTo>
                  <a:pt x="4757" y="3056"/>
                  <a:pt x="4285" y="3466"/>
                  <a:pt x="3718" y="3466"/>
                </a:cubicBezTo>
                <a:lnTo>
                  <a:pt x="3088" y="3466"/>
                </a:lnTo>
                <a:cubicBezTo>
                  <a:pt x="2899" y="3466"/>
                  <a:pt x="2741" y="3623"/>
                  <a:pt x="2741" y="3844"/>
                </a:cubicBezTo>
                <a:lnTo>
                  <a:pt x="2741" y="5923"/>
                </a:lnTo>
                <a:cubicBezTo>
                  <a:pt x="2741" y="6049"/>
                  <a:pt x="2741" y="6144"/>
                  <a:pt x="2773" y="6270"/>
                </a:cubicBezTo>
                <a:lnTo>
                  <a:pt x="2395" y="6270"/>
                </a:lnTo>
                <a:cubicBezTo>
                  <a:pt x="2205" y="6270"/>
                  <a:pt x="2048" y="6112"/>
                  <a:pt x="2048" y="5923"/>
                </a:cubicBezTo>
                <a:lnTo>
                  <a:pt x="2048" y="3844"/>
                </a:lnTo>
                <a:cubicBezTo>
                  <a:pt x="2048" y="2111"/>
                  <a:pt x="3466" y="725"/>
                  <a:pt x="5135" y="725"/>
                </a:cubicBezTo>
                <a:close/>
                <a:moveTo>
                  <a:pt x="5230" y="3466"/>
                </a:moveTo>
                <a:cubicBezTo>
                  <a:pt x="5545" y="3907"/>
                  <a:pt x="6049" y="4190"/>
                  <a:pt x="6585" y="4190"/>
                </a:cubicBezTo>
                <a:lnTo>
                  <a:pt x="6963" y="4190"/>
                </a:lnTo>
                <a:lnTo>
                  <a:pt x="6963" y="5955"/>
                </a:lnTo>
                <a:lnTo>
                  <a:pt x="6931" y="5955"/>
                </a:lnTo>
                <a:cubicBezTo>
                  <a:pt x="6931" y="6553"/>
                  <a:pt x="6459" y="6994"/>
                  <a:pt x="5892" y="6994"/>
                </a:cubicBezTo>
                <a:lnTo>
                  <a:pt x="4505" y="6994"/>
                </a:lnTo>
                <a:cubicBezTo>
                  <a:pt x="3938" y="6994"/>
                  <a:pt x="3497" y="6522"/>
                  <a:pt x="3497" y="5955"/>
                </a:cubicBezTo>
                <a:lnTo>
                  <a:pt x="3497" y="4190"/>
                </a:lnTo>
                <a:lnTo>
                  <a:pt x="3844" y="4190"/>
                </a:lnTo>
                <a:cubicBezTo>
                  <a:pt x="4379" y="4190"/>
                  <a:pt x="4915" y="3907"/>
                  <a:pt x="5230" y="3466"/>
                </a:cubicBezTo>
                <a:close/>
                <a:moveTo>
                  <a:pt x="6301" y="7624"/>
                </a:moveTo>
                <a:cubicBezTo>
                  <a:pt x="6396" y="8034"/>
                  <a:pt x="6805" y="8349"/>
                  <a:pt x="7278" y="8349"/>
                </a:cubicBezTo>
                <a:lnTo>
                  <a:pt x="7624" y="8349"/>
                </a:lnTo>
                <a:lnTo>
                  <a:pt x="7624" y="9200"/>
                </a:lnTo>
                <a:cubicBezTo>
                  <a:pt x="6852" y="9546"/>
                  <a:pt x="6025" y="9719"/>
                  <a:pt x="5198" y="9719"/>
                </a:cubicBezTo>
                <a:cubicBezTo>
                  <a:pt x="4371" y="9719"/>
                  <a:pt x="3544" y="9546"/>
                  <a:pt x="2773" y="9200"/>
                </a:cubicBezTo>
                <a:lnTo>
                  <a:pt x="2773" y="8349"/>
                </a:lnTo>
                <a:lnTo>
                  <a:pt x="3119" y="8349"/>
                </a:lnTo>
                <a:cubicBezTo>
                  <a:pt x="3560" y="8349"/>
                  <a:pt x="3970" y="8034"/>
                  <a:pt x="4127" y="7624"/>
                </a:cubicBezTo>
                <a:cubicBezTo>
                  <a:pt x="4253" y="7656"/>
                  <a:pt x="4411" y="7656"/>
                  <a:pt x="4505" y="7656"/>
                </a:cubicBezTo>
                <a:lnTo>
                  <a:pt x="5892" y="7656"/>
                </a:lnTo>
                <a:cubicBezTo>
                  <a:pt x="6018" y="7656"/>
                  <a:pt x="6175" y="7656"/>
                  <a:pt x="6301" y="7624"/>
                </a:cubicBezTo>
                <a:close/>
                <a:moveTo>
                  <a:pt x="2079" y="8349"/>
                </a:moveTo>
                <a:lnTo>
                  <a:pt x="2079" y="11153"/>
                </a:lnTo>
                <a:lnTo>
                  <a:pt x="693" y="11153"/>
                </a:lnTo>
                <a:lnTo>
                  <a:pt x="693" y="9389"/>
                </a:lnTo>
                <a:cubicBezTo>
                  <a:pt x="693" y="8790"/>
                  <a:pt x="1166" y="8349"/>
                  <a:pt x="1733" y="8349"/>
                </a:cubicBezTo>
                <a:close/>
                <a:moveTo>
                  <a:pt x="7656" y="9924"/>
                </a:moveTo>
                <a:lnTo>
                  <a:pt x="7656" y="11153"/>
                </a:lnTo>
                <a:lnTo>
                  <a:pt x="2773" y="11153"/>
                </a:lnTo>
                <a:lnTo>
                  <a:pt x="2773" y="9924"/>
                </a:lnTo>
                <a:cubicBezTo>
                  <a:pt x="3560" y="10239"/>
                  <a:pt x="4411" y="10397"/>
                  <a:pt x="5230" y="10397"/>
                </a:cubicBezTo>
                <a:cubicBezTo>
                  <a:pt x="6049" y="10397"/>
                  <a:pt x="6868" y="10239"/>
                  <a:pt x="7656" y="9924"/>
                </a:cubicBezTo>
                <a:close/>
                <a:moveTo>
                  <a:pt x="8664" y="8349"/>
                </a:moveTo>
                <a:cubicBezTo>
                  <a:pt x="9231" y="8349"/>
                  <a:pt x="9672" y="8821"/>
                  <a:pt x="9672" y="9389"/>
                </a:cubicBezTo>
                <a:lnTo>
                  <a:pt x="9672" y="11153"/>
                </a:lnTo>
                <a:lnTo>
                  <a:pt x="8286" y="11153"/>
                </a:lnTo>
                <a:lnTo>
                  <a:pt x="8286" y="8349"/>
                </a:lnTo>
                <a:close/>
                <a:moveTo>
                  <a:pt x="5198" y="0"/>
                </a:moveTo>
                <a:cubicBezTo>
                  <a:pt x="3088" y="0"/>
                  <a:pt x="1355" y="1701"/>
                  <a:pt x="1355" y="3844"/>
                </a:cubicBezTo>
                <a:lnTo>
                  <a:pt x="1355" y="5923"/>
                </a:lnTo>
                <a:cubicBezTo>
                  <a:pt x="1355" y="6522"/>
                  <a:pt x="1827" y="6931"/>
                  <a:pt x="2395" y="6931"/>
                </a:cubicBezTo>
                <a:lnTo>
                  <a:pt x="3088" y="6931"/>
                </a:lnTo>
                <a:cubicBezTo>
                  <a:pt x="3182" y="7057"/>
                  <a:pt x="3308" y="7183"/>
                  <a:pt x="3466" y="7309"/>
                </a:cubicBezTo>
                <a:cubicBezTo>
                  <a:pt x="3466" y="7530"/>
                  <a:pt x="3308" y="7687"/>
                  <a:pt x="3088" y="7687"/>
                </a:cubicBezTo>
                <a:lnTo>
                  <a:pt x="1733" y="7687"/>
                </a:lnTo>
                <a:cubicBezTo>
                  <a:pt x="788" y="7687"/>
                  <a:pt x="0" y="8475"/>
                  <a:pt x="0" y="9420"/>
                </a:cubicBezTo>
                <a:lnTo>
                  <a:pt x="0" y="11499"/>
                </a:lnTo>
                <a:cubicBezTo>
                  <a:pt x="0" y="11720"/>
                  <a:pt x="158" y="11877"/>
                  <a:pt x="347" y="11877"/>
                </a:cubicBezTo>
                <a:lnTo>
                  <a:pt x="10019" y="11877"/>
                </a:lnTo>
                <a:cubicBezTo>
                  <a:pt x="10239" y="11877"/>
                  <a:pt x="10397" y="11720"/>
                  <a:pt x="10397" y="11499"/>
                </a:cubicBezTo>
                <a:lnTo>
                  <a:pt x="10397" y="9420"/>
                </a:lnTo>
                <a:cubicBezTo>
                  <a:pt x="10397" y="8475"/>
                  <a:pt x="9609" y="7687"/>
                  <a:pt x="8664" y="7687"/>
                </a:cubicBezTo>
                <a:lnTo>
                  <a:pt x="7278" y="7687"/>
                </a:lnTo>
                <a:cubicBezTo>
                  <a:pt x="7089" y="7687"/>
                  <a:pt x="6931" y="7530"/>
                  <a:pt x="6931" y="7341"/>
                </a:cubicBezTo>
                <a:cubicBezTo>
                  <a:pt x="7026" y="7246"/>
                  <a:pt x="7152" y="7152"/>
                  <a:pt x="7278" y="6994"/>
                </a:cubicBezTo>
                <a:lnTo>
                  <a:pt x="7971" y="6994"/>
                </a:lnTo>
                <a:cubicBezTo>
                  <a:pt x="8569" y="6994"/>
                  <a:pt x="9011" y="6522"/>
                  <a:pt x="9011" y="5955"/>
                </a:cubicBezTo>
                <a:lnTo>
                  <a:pt x="9011" y="3844"/>
                </a:lnTo>
                <a:cubicBezTo>
                  <a:pt x="9011" y="1733"/>
                  <a:pt x="7309" y="0"/>
                  <a:pt x="51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3BE09D84-6B87-48BA-8002-8BF97D980F3B}"/>
              </a:ext>
            </a:extLst>
          </p:cNvPr>
          <p:cNvSpPr txBox="1"/>
          <p:nvPr/>
        </p:nvSpPr>
        <p:spPr>
          <a:xfrm>
            <a:off x="1948705" y="1038146"/>
            <a:ext cx="88565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HICIMOS?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Trabajo previo: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Acercamiento con las áreas de la Administración Municipal,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Acuerdos de cuales se van a establecer en el SIIM:</a:t>
            </a:r>
          </a:p>
          <a:p>
            <a:pPr algn="just"/>
            <a:r>
              <a:rPr lang="es-MX" dirty="0"/>
              <a:t>                          * Solicitud de enlace para el seguimiento,</a:t>
            </a:r>
          </a:p>
          <a:p>
            <a:pPr algn="just"/>
            <a:r>
              <a:rPr lang="es-MX" dirty="0"/>
              <a:t>                          * Solicitud de organigramas y validación del nivel que se estará considerando</a:t>
            </a:r>
          </a:p>
          <a:p>
            <a:pPr algn="just"/>
            <a:r>
              <a:rPr lang="es-MX" dirty="0"/>
              <a:t>                             en el sistema. </a:t>
            </a:r>
          </a:p>
        </p:txBody>
      </p:sp>
    </p:spTree>
    <p:extLst>
      <p:ext uri="{BB962C8B-B14F-4D97-AF65-F5344CB8AC3E}">
        <p14:creationId xmlns:p14="http://schemas.microsoft.com/office/powerpoint/2010/main" val="129172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50">
            <a:extLst>
              <a:ext uri="{FF2B5EF4-FFF2-40B4-BE49-F238E27FC236}">
                <a16:creationId xmlns:a16="http://schemas.microsoft.com/office/drawing/2014/main" id="{814C60CB-8ED9-441F-A417-B29DC8E55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944" y="993767"/>
            <a:ext cx="4270056" cy="1754326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A1CF249E-ADEF-4B89-A7CB-0790C4C16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554" y="3655311"/>
            <a:ext cx="3065483" cy="1957233"/>
          </a:xfrm>
          <a:prstGeom prst="rect">
            <a:avLst/>
          </a:prstGeom>
        </p:spPr>
      </p:pic>
      <p:sp>
        <p:nvSpPr>
          <p:cNvPr id="53" name="CuadroTexto 52">
            <a:extLst>
              <a:ext uri="{FF2B5EF4-FFF2-40B4-BE49-F238E27FC236}">
                <a16:creationId xmlns:a16="http://schemas.microsoft.com/office/drawing/2014/main" id="{784407E8-0BFF-4362-9BFD-E1746E80F717}"/>
              </a:ext>
            </a:extLst>
          </p:cNvPr>
          <p:cNvSpPr txBox="1"/>
          <p:nvPr/>
        </p:nvSpPr>
        <p:spPr>
          <a:xfrm>
            <a:off x="6443873" y="1624745"/>
            <a:ext cx="54413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/>
              <a:t>Conformación de los organigramas en la plataforma SIIM por dependencia,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/>
              <a:t>Validación de los niveles a ingresar,</a:t>
            </a:r>
          </a:p>
          <a:p>
            <a:pPr algn="just"/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/>
              <a:t>Llenado de usuarios de acuerdo a los organigramas,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/>
              <a:t>Elaboración de esquema para determinar anexos por usuario, </a:t>
            </a:r>
            <a:r>
              <a:rPr lang="es-MX"/>
              <a:t>con respecto a </a:t>
            </a:r>
            <a:r>
              <a:rPr lang="es-MX" dirty="0"/>
              <a:t>los recursos humanos, materiales y financieros a su cargo y en base a lo señalado en el artículo 45 de la LOM.</a:t>
            </a:r>
          </a:p>
        </p:txBody>
      </p:sp>
    </p:spTree>
    <p:extLst>
      <p:ext uri="{BB962C8B-B14F-4D97-AF65-F5344CB8AC3E}">
        <p14:creationId xmlns:p14="http://schemas.microsoft.com/office/powerpoint/2010/main" val="1049748677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BE09D84-6B87-48BA-8002-8BF97D980F3B}"/>
              </a:ext>
            </a:extLst>
          </p:cNvPr>
          <p:cNvSpPr txBox="1"/>
          <p:nvPr/>
        </p:nvSpPr>
        <p:spPr>
          <a:xfrm>
            <a:off x="2313710" y="1414833"/>
            <a:ext cx="91162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Con la implementación del Sistema Integral de Información Municipal nace la necesidad de crear el ordenamiento jurídico que regulará el proceso de entrega-recepción. 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Por lo que la Contraloría Municipal de Celaya elaboró el </a:t>
            </a:r>
            <a:r>
              <a:rPr lang="es-MX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“Reglamento para la Entrega-Recepción  de la Administración Pública Municipal de Celaya, Guanajuato a  través del Sistema Integral de Información Municipal”.</a:t>
            </a:r>
          </a:p>
          <a:p>
            <a:pPr algn="just"/>
            <a:endParaRPr lang="es-MX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MX" dirty="0"/>
              <a:t>Dicho ordenamiento contó con el apoyo de: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Secretaría de la Transparencia y Rendición de Cuentas,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Comisión de Gobierno y Reglamentos del Municipio de Celaya, Guanajuato.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A efecto de que las áreas técnicas y jurídicas apoyaran con sus aportaciones y/o recomendaciones para el enriquecimiento del mismo.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Actualmente se encuentra en el proceso de publicación.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504283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BE09D84-6B87-48BA-8002-8BF97D980F3B}"/>
              </a:ext>
            </a:extLst>
          </p:cNvPr>
          <p:cNvSpPr txBox="1"/>
          <p:nvPr/>
        </p:nvSpPr>
        <p:spPr>
          <a:xfrm>
            <a:off x="2120279" y="1141125"/>
            <a:ext cx="930972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MX" sz="2000" dirty="0"/>
              <a:t>Este reglamento surge de la necesidad de contar con una normativa que regule el proceso de entrega-recepción de manera metódica y ordenada, dando transparencia y sencillez a la continuidad de las obligaciones de la Administración Pública Municipal.</a:t>
            </a:r>
          </a:p>
          <a:p>
            <a:pPr algn="just"/>
            <a:endParaRPr lang="es-MX" sz="2000" dirty="0"/>
          </a:p>
          <a:p>
            <a:pPr algn="just"/>
            <a:r>
              <a:rPr lang="es-MX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Tiene como objetivo:</a:t>
            </a:r>
          </a:p>
          <a:p>
            <a:pPr algn="just"/>
            <a:r>
              <a:rPr lang="es-MX" dirty="0"/>
              <a:t>Otorgar al 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servidor público tanto al entrante como el saliente</a:t>
            </a:r>
            <a:r>
              <a:rPr lang="es-MX" dirty="0"/>
              <a:t>, la certeza de recibir/entregar los recursos inherentes a su respectivo cargo.</a:t>
            </a:r>
            <a:endParaRPr lang="es-MX" sz="2000" dirty="0"/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pPr algn="just"/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s-MX" sz="2000" dirty="0"/>
              <a:t> tipos de entrega-recepción que se dan dentro del Municipio: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000" dirty="0"/>
              <a:t> Por cambio de administración (Art. 45 de la LOM.).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000" dirty="0"/>
              <a:t> Por término del cargo del Servidor Público.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000" dirty="0"/>
              <a:t> Por licencia.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000" dirty="0"/>
              <a:t> Por incapacidad.</a:t>
            </a:r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endParaRPr lang="es-MX" sz="2000" dirty="0"/>
          </a:p>
        </p:txBody>
      </p:sp>
      <p:sp>
        <p:nvSpPr>
          <p:cNvPr id="4" name="Rectángulo 3"/>
          <p:cNvSpPr/>
          <p:nvPr/>
        </p:nvSpPr>
        <p:spPr>
          <a:xfrm>
            <a:off x="3048000" y="690182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EXPOSICIÓN DE MOTIVOS </a:t>
            </a: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317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adroTexto 49">
            <a:extLst>
              <a:ext uri="{FF2B5EF4-FFF2-40B4-BE49-F238E27FC236}">
                <a16:creationId xmlns:a16="http://schemas.microsoft.com/office/drawing/2014/main" id="{3BE09D84-6B87-48BA-8002-8BF97D980F3B}"/>
              </a:ext>
            </a:extLst>
          </p:cNvPr>
          <p:cNvSpPr txBox="1"/>
          <p:nvPr/>
        </p:nvSpPr>
        <p:spPr>
          <a:xfrm>
            <a:off x="1921409" y="928964"/>
            <a:ext cx="88565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SE RESUELVE?</a:t>
            </a:r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Contar con un marco normativo que dé certeza de haber cumplido satisfactoriamente hasta la conclusión de su función.</a:t>
            </a:r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Aseguramiento de la información,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Continuidad de las acciones programadas,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Recibir un cargo con la confianza de los recursos inherentes,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Entregas en forma transparente y completa de los recursos asignados,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Coadyuvar en la prevención de irregularidades.</a:t>
            </a:r>
          </a:p>
          <a:p>
            <a:pPr algn="just"/>
            <a:endParaRPr lang="es-MX" dirty="0"/>
          </a:p>
          <a:p>
            <a:pPr algn="just"/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194" y="2565779"/>
            <a:ext cx="2649335" cy="304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0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2498438" y="-18513"/>
            <a:ext cx="3499492" cy="3268822"/>
            <a:chOff x="8448136" y="3220486"/>
            <a:chExt cx="3422653" cy="3353725"/>
          </a:xfrm>
        </p:grpSpPr>
        <p:sp>
          <p:nvSpPr>
            <p:cNvPr id="4" name="Elipse 3"/>
            <p:cNvSpPr/>
            <p:nvPr/>
          </p:nvSpPr>
          <p:spPr>
            <a:xfrm>
              <a:off x="8448136" y="3220486"/>
              <a:ext cx="3422653" cy="335372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8473219" y="3772095"/>
              <a:ext cx="3372487" cy="2277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Capitulo I.- Disposiciones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s-MX" sz="1400" b="1" i="1" dirty="0"/>
                <a:t>Objeto y principios, 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s-MX" sz="1400" b="1" i="1" dirty="0"/>
                <a:t>Sujetos obligados,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s-MX" sz="1400" b="1" i="1" dirty="0"/>
                <a:t>Responsabilidad del manejo de información,</a:t>
              </a:r>
              <a:endParaRPr lang="es-MX" sz="1400" dirty="0"/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s-MX" sz="1400" b="1" dirty="0"/>
                <a:t>Los deberes de los servidores públicos titulares,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s-MX" sz="1400" b="1" i="1" dirty="0"/>
                <a:t>Tiempos: Actualización del sistema SIIM,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s-MX" sz="1400" b="1" i="1" dirty="0"/>
                <a:t>Autoridad</a:t>
              </a:r>
              <a:endParaRPr lang="es-MX" sz="1400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8576585" y="1653434"/>
            <a:ext cx="3143571" cy="2755727"/>
            <a:chOff x="8601832" y="3347591"/>
            <a:chExt cx="3372487" cy="2889566"/>
          </a:xfrm>
        </p:grpSpPr>
        <p:sp>
          <p:nvSpPr>
            <p:cNvPr id="12" name="Elipse 11"/>
            <p:cNvSpPr/>
            <p:nvPr/>
          </p:nvSpPr>
          <p:spPr>
            <a:xfrm>
              <a:off x="8669294" y="3347591"/>
              <a:ext cx="3237567" cy="288956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8601832" y="3971641"/>
              <a:ext cx="3372487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Capitulo II.- Entrega recepción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s-MX" sz="1400" b="1" i="1" dirty="0"/>
                <a:t>Procedimiento, 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s-MX" sz="1400" b="1" i="1" dirty="0"/>
                <a:t>Causas,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s-MX" sz="1400" b="1" i="1" dirty="0"/>
                <a:t>Modificaciones de puesto,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s-MX" sz="1400" b="1" i="1" dirty="0"/>
                <a:t>Inventario,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s-MX" sz="1400" b="1" i="1" dirty="0"/>
                <a:t>Sujetos del procedimiento,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s-MX" sz="1400" b="1" i="1" dirty="0"/>
                <a:t>Requisitos del acta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s-MX" sz="1400" b="1" i="1" dirty="0"/>
                <a:t>Aclaraciones</a:t>
              </a:r>
            </a:p>
            <a:p>
              <a:pPr algn="ctr"/>
              <a:endParaRPr lang="es-MX" sz="1400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6020284" y="1694670"/>
            <a:ext cx="2250839" cy="2179529"/>
            <a:chOff x="8448135" y="3114135"/>
            <a:chExt cx="3743865" cy="3588589"/>
          </a:xfrm>
          <a:gradFill flip="none" rotWithShape="1">
            <a:gsLst>
              <a:gs pos="0">
                <a:srgbClr val="660066">
                  <a:tint val="66000"/>
                  <a:satMod val="160000"/>
                </a:srgbClr>
              </a:gs>
              <a:gs pos="50000">
                <a:srgbClr val="660066">
                  <a:tint val="44500"/>
                  <a:satMod val="160000"/>
                </a:srgbClr>
              </a:gs>
              <a:gs pos="100000">
                <a:srgbClr val="6600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6" name="Elipse 15"/>
            <p:cNvSpPr/>
            <p:nvPr/>
          </p:nvSpPr>
          <p:spPr>
            <a:xfrm>
              <a:off x="8448135" y="3114135"/>
              <a:ext cx="3743865" cy="35885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8633823" y="4206884"/>
              <a:ext cx="3372487" cy="76944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Capitulo III.- Responsabilidades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s-MX" sz="1400" b="1" i="1" dirty="0"/>
                <a:t>Responsabilidades</a:t>
              </a:r>
            </a:p>
            <a:p>
              <a:pPr algn="ctr"/>
              <a:endParaRPr lang="es-MX" sz="1400" dirty="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1536174" y="3231875"/>
            <a:ext cx="2572364" cy="2479993"/>
            <a:chOff x="8448135" y="3114135"/>
            <a:chExt cx="3743865" cy="3588589"/>
          </a:xfrm>
        </p:grpSpPr>
        <p:sp>
          <p:nvSpPr>
            <p:cNvPr id="19" name="Elipse 18"/>
            <p:cNvSpPr/>
            <p:nvPr/>
          </p:nvSpPr>
          <p:spPr>
            <a:xfrm>
              <a:off x="8448135" y="3114135"/>
              <a:ext cx="3743865" cy="358858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8681344" y="4135483"/>
              <a:ext cx="337248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Capitulo IV.- Del sistema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s-MX" sz="1400" b="1" i="1" dirty="0"/>
                <a:t>Anexos del sistema,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s-MX" sz="1400" b="1" i="1" dirty="0"/>
                <a:t>Niveles de capturistas,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s-MX" sz="1400" b="1" i="1" dirty="0"/>
                <a:t>Atribuciones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s-MX" sz="1400" dirty="0"/>
            </a:p>
          </p:txBody>
        </p:sp>
      </p:grpSp>
      <p:sp>
        <p:nvSpPr>
          <p:cNvPr id="22" name="Rectángulo 21"/>
          <p:cNvSpPr/>
          <p:nvPr/>
        </p:nvSpPr>
        <p:spPr>
          <a:xfrm>
            <a:off x="4713962" y="457114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“Reglamento para la Entrega-Recepción  de la Administración Pública Municipal de Celaya, Guanajuato a  través del Sistema Integral de Información Municipal”.</a:t>
            </a:r>
          </a:p>
        </p:txBody>
      </p:sp>
    </p:spTree>
    <p:extLst>
      <p:ext uri="{BB962C8B-B14F-4D97-AF65-F5344CB8AC3E}">
        <p14:creationId xmlns:p14="http://schemas.microsoft.com/office/powerpoint/2010/main" val="28950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634</Words>
  <Application>Microsoft Office PowerPoint</Application>
  <PresentationFormat>Panorámica</PresentationFormat>
  <Paragraphs>91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strc</cp:lastModifiedBy>
  <cp:revision>62</cp:revision>
  <dcterms:created xsi:type="dcterms:W3CDTF">2022-08-05T15:48:25Z</dcterms:created>
  <dcterms:modified xsi:type="dcterms:W3CDTF">2022-08-23T19:18:29Z</dcterms:modified>
</cp:coreProperties>
</file>