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4" r:id="rId5"/>
    <p:sldId id="273" r:id="rId6"/>
    <p:sldId id="274" r:id="rId7"/>
    <p:sldId id="290" r:id="rId8"/>
    <p:sldId id="289" r:id="rId9"/>
    <p:sldId id="286" r:id="rId10"/>
    <p:sldId id="259" r:id="rId11"/>
    <p:sldId id="288" r:id="rId12"/>
    <p:sldId id="260" r:id="rId13"/>
    <p:sldId id="257" r:id="rId14"/>
    <p:sldId id="256" r:id="rId15"/>
    <p:sldId id="270" r:id="rId16"/>
    <p:sldId id="281" r:id="rId17"/>
    <p:sldId id="282" r:id="rId18"/>
    <p:sldId id="262" r:id="rId19"/>
    <p:sldId id="263" r:id="rId20"/>
    <p:sldId id="285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856"/>
    <a:srgbClr val="480CB9"/>
    <a:srgbClr val="764A99"/>
    <a:srgbClr val="112B43"/>
    <a:srgbClr val="183C5C"/>
    <a:srgbClr val="5C2A08"/>
    <a:srgbClr val="DBA08D"/>
    <a:srgbClr val="C15811"/>
    <a:srgbClr val="843C0C"/>
    <a:srgbClr val="C5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80559-8173-499A-855B-BFE3956D919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</dgm:pt>
    <dgm:pt modelId="{D720A8E7-D9EF-4D6F-9818-1D564E6BC357}">
      <dgm:prSet phldrT="[Texto]"/>
      <dgm:spPr/>
      <dgm:t>
        <a:bodyPr/>
        <a:lstStyle/>
        <a:p>
          <a:r>
            <a:rPr lang="es-MX" noProof="0" dirty="0"/>
            <a:t>Diagnóstico del Programa Presupuestario</a:t>
          </a:r>
        </a:p>
      </dgm:t>
    </dgm:pt>
    <dgm:pt modelId="{3AB3EAFA-0969-4DFF-A201-B43538FE0014}" type="parTrans" cxnId="{0A84CEAA-D34E-46F9-8AC2-F7FFD05B4188}">
      <dgm:prSet/>
      <dgm:spPr/>
      <dgm:t>
        <a:bodyPr/>
        <a:lstStyle/>
        <a:p>
          <a:endParaRPr lang="es-MX" noProof="0" dirty="0"/>
        </a:p>
      </dgm:t>
    </dgm:pt>
    <dgm:pt modelId="{6242C37F-360B-4E91-BAD4-62CEBDF62BD1}" type="sibTrans" cxnId="{0A84CEAA-D34E-46F9-8AC2-F7FFD05B4188}">
      <dgm:prSet/>
      <dgm:spPr/>
      <dgm:t>
        <a:bodyPr/>
        <a:lstStyle/>
        <a:p>
          <a:endParaRPr lang="es-MX" noProof="0" dirty="0"/>
        </a:p>
      </dgm:t>
    </dgm:pt>
    <dgm:pt modelId="{D737B1C9-F352-4B88-95B4-120F10687C42}">
      <dgm:prSet phldrT="[Texto]"/>
      <dgm:spPr/>
      <dgm:t>
        <a:bodyPr/>
        <a:lstStyle/>
        <a:p>
          <a:r>
            <a:rPr lang="es-MX" noProof="0" dirty="0"/>
            <a:t>Matriz e Indicadores 	               para Resultados (MIR)</a:t>
          </a:r>
        </a:p>
      </dgm:t>
    </dgm:pt>
    <dgm:pt modelId="{0349B379-5585-4E2E-B248-EAF610141B4B}" type="parTrans" cxnId="{F37A553A-D883-44BC-A36D-8D98DDB8BDFC}">
      <dgm:prSet/>
      <dgm:spPr/>
      <dgm:t>
        <a:bodyPr/>
        <a:lstStyle/>
        <a:p>
          <a:endParaRPr lang="es-MX" noProof="0" dirty="0"/>
        </a:p>
      </dgm:t>
    </dgm:pt>
    <dgm:pt modelId="{5839037D-3A09-4B34-BAC2-B0E5E67289EB}" type="sibTrans" cxnId="{F37A553A-D883-44BC-A36D-8D98DDB8BDFC}">
      <dgm:prSet/>
      <dgm:spPr/>
      <dgm:t>
        <a:bodyPr/>
        <a:lstStyle/>
        <a:p>
          <a:endParaRPr lang="es-MX" noProof="0" dirty="0"/>
        </a:p>
      </dgm:t>
    </dgm:pt>
    <dgm:pt modelId="{FC32793B-78D3-48CD-9175-74F2944A1994}">
      <dgm:prSet phldrT="[Texto]"/>
      <dgm:spPr/>
      <dgm:t>
        <a:bodyPr/>
        <a:lstStyle/>
        <a:p>
          <a:r>
            <a:rPr lang="es-MX" noProof="0" dirty="0"/>
            <a:t>Documentación de Componentes y Actividades Presupuestarias</a:t>
          </a:r>
        </a:p>
      </dgm:t>
    </dgm:pt>
    <dgm:pt modelId="{7D55B23A-2694-42D4-A421-DF8DFCD4D4FA}" type="parTrans" cxnId="{EDE43352-6BC0-4167-A071-5419E9D6E76B}">
      <dgm:prSet/>
      <dgm:spPr/>
      <dgm:t>
        <a:bodyPr/>
        <a:lstStyle/>
        <a:p>
          <a:endParaRPr lang="es-MX" noProof="0" dirty="0"/>
        </a:p>
      </dgm:t>
    </dgm:pt>
    <dgm:pt modelId="{E1F41CCD-73AF-424F-BF37-461BCECF7006}" type="sibTrans" cxnId="{EDE43352-6BC0-4167-A071-5419E9D6E76B}">
      <dgm:prSet/>
      <dgm:spPr/>
      <dgm:t>
        <a:bodyPr/>
        <a:lstStyle/>
        <a:p>
          <a:endParaRPr lang="es-MX" noProof="0" dirty="0"/>
        </a:p>
      </dgm:t>
    </dgm:pt>
    <dgm:pt modelId="{AAE6EF09-8E41-4E53-A49C-AEEFC4F7A63C}" type="pres">
      <dgm:prSet presAssocID="{94380559-8173-499A-855B-BFE3956D919E}" presName="vert0" presStyleCnt="0">
        <dgm:presLayoutVars>
          <dgm:dir/>
          <dgm:animOne val="branch"/>
          <dgm:animLvl val="lvl"/>
        </dgm:presLayoutVars>
      </dgm:prSet>
      <dgm:spPr/>
    </dgm:pt>
    <dgm:pt modelId="{5880F324-585B-444F-A007-0FF736F4709B}" type="pres">
      <dgm:prSet presAssocID="{D720A8E7-D9EF-4D6F-9818-1D564E6BC357}" presName="thickLine" presStyleLbl="alignNode1" presStyleIdx="0" presStyleCnt="3"/>
      <dgm:spPr/>
    </dgm:pt>
    <dgm:pt modelId="{1639B720-6AD6-4AED-90B4-414CC5118B7E}" type="pres">
      <dgm:prSet presAssocID="{D720A8E7-D9EF-4D6F-9818-1D564E6BC357}" presName="horz1" presStyleCnt="0"/>
      <dgm:spPr/>
    </dgm:pt>
    <dgm:pt modelId="{B4D1A82F-87F5-4981-B6BA-A1134B820725}" type="pres">
      <dgm:prSet presAssocID="{D720A8E7-D9EF-4D6F-9818-1D564E6BC357}" presName="tx1" presStyleLbl="revTx" presStyleIdx="0" presStyleCnt="3"/>
      <dgm:spPr/>
      <dgm:t>
        <a:bodyPr/>
        <a:lstStyle/>
        <a:p>
          <a:endParaRPr lang="es-ES"/>
        </a:p>
      </dgm:t>
    </dgm:pt>
    <dgm:pt modelId="{F3C2FF50-4F0D-42DB-BBCA-CE7019C249B8}" type="pres">
      <dgm:prSet presAssocID="{D720A8E7-D9EF-4D6F-9818-1D564E6BC357}" presName="vert1" presStyleCnt="0"/>
      <dgm:spPr/>
    </dgm:pt>
    <dgm:pt modelId="{2259CE2C-8E79-4835-B038-5886A5E005A2}" type="pres">
      <dgm:prSet presAssocID="{D737B1C9-F352-4B88-95B4-120F10687C42}" presName="thickLine" presStyleLbl="alignNode1" presStyleIdx="1" presStyleCnt="3"/>
      <dgm:spPr/>
    </dgm:pt>
    <dgm:pt modelId="{B092D41B-1AAE-4276-876B-6B74FF929E09}" type="pres">
      <dgm:prSet presAssocID="{D737B1C9-F352-4B88-95B4-120F10687C42}" presName="horz1" presStyleCnt="0"/>
      <dgm:spPr/>
    </dgm:pt>
    <dgm:pt modelId="{051884AF-3888-4D07-8AB6-8892E7C3C66A}" type="pres">
      <dgm:prSet presAssocID="{D737B1C9-F352-4B88-95B4-120F10687C42}" presName="tx1" presStyleLbl="revTx" presStyleIdx="1" presStyleCnt="3"/>
      <dgm:spPr/>
      <dgm:t>
        <a:bodyPr/>
        <a:lstStyle/>
        <a:p>
          <a:endParaRPr lang="es-ES"/>
        </a:p>
      </dgm:t>
    </dgm:pt>
    <dgm:pt modelId="{66A74831-6E0D-420C-9FED-1A7AA8AE71CD}" type="pres">
      <dgm:prSet presAssocID="{D737B1C9-F352-4B88-95B4-120F10687C42}" presName="vert1" presStyleCnt="0"/>
      <dgm:spPr/>
    </dgm:pt>
    <dgm:pt modelId="{D2BDC447-AB5D-4197-9029-C8281E91A3A1}" type="pres">
      <dgm:prSet presAssocID="{FC32793B-78D3-48CD-9175-74F2944A1994}" presName="thickLine" presStyleLbl="alignNode1" presStyleIdx="2" presStyleCnt="3"/>
      <dgm:spPr/>
    </dgm:pt>
    <dgm:pt modelId="{AEB1B886-7958-4647-B0E8-26AF60AE1A8C}" type="pres">
      <dgm:prSet presAssocID="{FC32793B-78D3-48CD-9175-74F2944A1994}" presName="horz1" presStyleCnt="0"/>
      <dgm:spPr/>
    </dgm:pt>
    <dgm:pt modelId="{3610914E-528C-49BA-A899-7A2D860C53B8}" type="pres">
      <dgm:prSet presAssocID="{FC32793B-78D3-48CD-9175-74F2944A1994}" presName="tx1" presStyleLbl="revTx" presStyleIdx="2" presStyleCnt="3"/>
      <dgm:spPr/>
      <dgm:t>
        <a:bodyPr/>
        <a:lstStyle/>
        <a:p>
          <a:endParaRPr lang="es-ES"/>
        </a:p>
      </dgm:t>
    </dgm:pt>
    <dgm:pt modelId="{E95C7AD0-AD82-4EA0-8DB6-0A7CC02A7E28}" type="pres">
      <dgm:prSet presAssocID="{FC32793B-78D3-48CD-9175-74F2944A1994}" presName="vert1" presStyleCnt="0"/>
      <dgm:spPr/>
    </dgm:pt>
  </dgm:ptLst>
  <dgm:cxnLst>
    <dgm:cxn modelId="{0A84CEAA-D34E-46F9-8AC2-F7FFD05B4188}" srcId="{94380559-8173-499A-855B-BFE3956D919E}" destId="{D720A8E7-D9EF-4D6F-9818-1D564E6BC357}" srcOrd="0" destOrd="0" parTransId="{3AB3EAFA-0969-4DFF-A201-B43538FE0014}" sibTransId="{6242C37F-360B-4E91-BAD4-62CEBDF62BD1}"/>
    <dgm:cxn modelId="{EDE43352-6BC0-4167-A071-5419E9D6E76B}" srcId="{94380559-8173-499A-855B-BFE3956D919E}" destId="{FC32793B-78D3-48CD-9175-74F2944A1994}" srcOrd="2" destOrd="0" parTransId="{7D55B23A-2694-42D4-A421-DF8DFCD4D4FA}" sibTransId="{E1F41CCD-73AF-424F-BF37-461BCECF7006}"/>
    <dgm:cxn modelId="{17B65C5B-583E-4B08-8DA9-02BF6D3187DF}" type="presOf" srcId="{D720A8E7-D9EF-4D6F-9818-1D564E6BC357}" destId="{B4D1A82F-87F5-4981-B6BA-A1134B820725}" srcOrd="0" destOrd="0" presId="urn:microsoft.com/office/officeart/2008/layout/LinedList"/>
    <dgm:cxn modelId="{F37A553A-D883-44BC-A36D-8D98DDB8BDFC}" srcId="{94380559-8173-499A-855B-BFE3956D919E}" destId="{D737B1C9-F352-4B88-95B4-120F10687C42}" srcOrd="1" destOrd="0" parTransId="{0349B379-5585-4E2E-B248-EAF610141B4B}" sibTransId="{5839037D-3A09-4B34-BAC2-B0E5E67289EB}"/>
    <dgm:cxn modelId="{3C65358B-4F06-41C2-9B37-1B44373BAA51}" type="presOf" srcId="{94380559-8173-499A-855B-BFE3956D919E}" destId="{AAE6EF09-8E41-4E53-A49C-AEEFC4F7A63C}" srcOrd="0" destOrd="0" presId="urn:microsoft.com/office/officeart/2008/layout/LinedList"/>
    <dgm:cxn modelId="{2C7C8311-CC13-4ED1-802B-115D3A5AF07C}" type="presOf" srcId="{FC32793B-78D3-48CD-9175-74F2944A1994}" destId="{3610914E-528C-49BA-A899-7A2D860C53B8}" srcOrd="0" destOrd="0" presId="urn:microsoft.com/office/officeart/2008/layout/LinedList"/>
    <dgm:cxn modelId="{F87CA1D0-E1BF-446E-90E7-E2358D9E7900}" type="presOf" srcId="{D737B1C9-F352-4B88-95B4-120F10687C42}" destId="{051884AF-3888-4D07-8AB6-8892E7C3C66A}" srcOrd="0" destOrd="0" presId="urn:microsoft.com/office/officeart/2008/layout/LinedList"/>
    <dgm:cxn modelId="{E4FEA73F-ABAF-49F1-95CB-4E5FE99331F3}" type="presParOf" srcId="{AAE6EF09-8E41-4E53-A49C-AEEFC4F7A63C}" destId="{5880F324-585B-444F-A007-0FF736F4709B}" srcOrd="0" destOrd="0" presId="urn:microsoft.com/office/officeart/2008/layout/LinedList"/>
    <dgm:cxn modelId="{882C520D-F069-4FCD-B38F-1C2495E91693}" type="presParOf" srcId="{AAE6EF09-8E41-4E53-A49C-AEEFC4F7A63C}" destId="{1639B720-6AD6-4AED-90B4-414CC5118B7E}" srcOrd="1" destOrd="0" presId="urn:microsoft.com/office/officeart/2008/layout/LinedList"/>
    <dgm:cxn modelId="{161836A3-968D-4402-93FC-C7FA26544745}" type="presParOf" srcId="{1639B720-6AD6-4AED-90B4-414CC5118B7E}" destId="{B4D1A82F-87F5-4981-B6BA-A1134B820725}" srcOrd="0" destOrd="0" presId="urn:microsoft.com/office/officeart/2008/layout/LinedList"/>
    <dgm:cxn modelId="{123CC880-5020-4C46-A135-5C624AC641F9}" type="presParOf" srcId="{1639B720-6AD6-4AED-90B4-414CC5118B7E}" destId="{F3C2FF50-4F0D-42DB-BBCA-CE7019C249B8}" srcOrd="1" destOrd="0" presId="urn:microsoft.com/office/officeart/2008/layout/LinedList"/>
    <dgm:cxn modelId="{73E2EC58-BD3D-44C0-A0FD-C83EB05571F7}" type="presParOf" srcId="{AAE6EF09-8E41-4E53-A49C-AEEFC4F7A63C}" destId="{2259CE2C-8E79-4835-B038-5886A5E005A2}" srcOrd="2" destOrd="0" presId="urn:microsoft.com/office/officeart/2008/layout/LinedList"/>
    <dgm:cxn modelId="{A866D724-2172-4C16-8830-9F324CE14A1A}" type="presParOf" srcId="{AAE6EF09-8E41-4E53-A49C-AEEFC4F7A63C}" destId="{B092D41B-1AAE-4276-876B-6B74FF929E09}" srcOrd="3" destOrd="0" presId="urn:microsoft.com/office/officeart/2008/layout/LinedList"/>
    <dgm:cxn modelId="{0F89BF6B-B5E1-4446-AD7F-D1050A484838}" type="presParOf" srcId="{B092D41B-1AAE-4276-876B-6B74FF929E09}" destId="{051884AF-3888-4D07-8AB6-8892E7C3C66A}" srcOrd="0" destOrd="0" presId="urn:microsoft.com/office/officeart/2008/layout/LinedList"/>
    <dgm:cxn modelId="{5A48F2BB-FA0E-4207-AAFE-EE2536DCD088}" type="presParOf" srcId="{B092D41B-1AAE-4276-876B-6B74FF929E09}" destId="{66A74831-6E0D-420C-9FED-1A7AA8AE71CD}" srcOrd="1" destOrd="0" presId="urn:microsoft.com/office/officeart/2008/layout/LinedList"/>
    <dgm:cxn modelId="{8FCDBA27-BA7F-414B-A6BF-1F4EF840EABD}" type="presParOf" srcId="{AAE6EF09-8E41-4E53-A49C-AEEFC4F7A63C}" destId="{D2BDC447-AB5D-4197-9029-C8281E91A3A1}" srcOrd="4" destOrd="0" presId="urn:microsoft.com/office/officeart/2008/layout/LinedList"/>
    <dgm:cxn modelId="{98DA7CA4-C0D0-4A5E-9A96-54F2F8C86A60}" type="presParOf" srcId="{AAE6EF09-8E41-4E53-A49C-AEEFC4F7A63C}" destId="{AEB1B886-7958-4647-B0E8-26AF60AE1A8C}" srcOrd="5" destOrd="0" presId="urn:microsoft.com/office/officeart/2008/layout/LinedList"/>
    <dgm:cxn modelId="{872CFDDE-AED7-4876-ACFA-DFA8C0CB1E9D}" type="presParOf" srcId="{AEB1B886-7958-4647-B0E8-26AF60AE1A8C}" destId="{3610914E-528C-49BA-A899-7A2D860C53B8}" srcOrd="0" destOrd="0" presId="urn:microsoft.com/office/officeart/2008/layout/LinedList"/>
    <dgm:cxn modelId="{EA0F3B66-5CCE-4429-8B4A-7A9DCA8BEDE0}" type="presParOf" srcId="{AEB1B886-7958-4647-B0E8-26AF60AE1A8C}" destId="{E95C7AD0-AD82-4EA0-8DB6-0A7CC02A7E28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9EA88-57FB-4ECC-A8F4-D124D62CCD5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05FFEE-F4AB-4961-A3BD-1B1390864EF3}">
      <dgm:prSet/>
      <dgm:spPr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¿Cuáles son los </a:t>
          </a:r>
          <a:r>
            <a: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retos</a:t>
          </a:r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actuales de las contralorías municipales?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C3F239-D3E7-4830-AAC1-AB95C7DB5FA1}" type="parTrans" cxnId="{0F3E48F4-E610-4214-B71D-8C1453C8841E}">
      <dgm:prSet/>
      <dgm:spPr/>
      <dgm:t>
        <a:bodyPr/>
        <a:lstStyle/>
        <a:p>
          <a:endParaRPr lang="en-US"/>
        </a:p>
      </dgm:t>
    </dgm:pt>
    <dgm:pt modelId="{AF72A523-F4AB-42E8-B6DA-F4765C5527A9}" type="sibTrans" cxnId="{0F3E48F4-E610-4214-B71D-8C1453C8841E}">
      <dgm:prSet/>
      <dgm:spPr/>
      <dgm:t>
        <a:bodyPr/>
        <a:lstStyle/>
        <a:p>
          <a:endParaRPr lang="en-US"/>
        </a:p>
      </dgm:t>
    </dgm:pt>
    <dgm:pt modelId="{577420D8-23EA-45D1-B885-F2E6CC9FDFE0}">
      <dgm:prSet/>
      <dgm:spPr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¿Cuál es la </a:t>
          </a:r>
          <a:r>
            <a: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razón de ser </a:t>
          </a:r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las contralorías?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B7261D-6B5C-4AB9-A179-3492DD45DBA2}" type="parTrans" cxnId="{D8B109AD-5760-4A10-A714-56AA09459CF2}">
      <dgm:prSet/>
      <dgm:spPr/>
      <dgm:t>
        <a:bodyPr/>
        <a:lstStyle/>
        <a:p>
          <a:endParaRPr lang="en-US"/>
        </a:p>
      </dgm:t>
    </dgm:pt>
    <dgm:pt modelId="{C780C78D-AD35-48FD-BEBB-25C853FC2F3A}" type="sibTrans" cxnId="{D8B109AD-5760-4A10-A714-56AA09459CF2}">
      <dgm:prSet/>
      <dgm:spPr/>
      <dgm:t>
        <a:bodyPr/>
        <a:lstStyle/>
        <a:p>
          <a:endParaRPr lang="en-US"/>
        </a:p>
      </dgm:t>
    </dgm:pt>
    <dgm:pt modelId="{D465EB6A-E008-42FA-A5A8-AB48A9421942}">
      <dgm:prSet/>
      <dgm:spPr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¿Qué pasaría si las contralorías municipales </a:t>
          </a:r>
          <a:r>
            <a: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</a:t>
          </a:r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existieran</a:t>
          </a:r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4A661D-17F3-43D5-A778-4876E1FF96D0}" type="parTrans" cxnId="{60B3699A-2C11-4BBE-AFD0-27DE66A071DF}">
      <dgm:prSet/>
      <dgm:spPr/>
      <dgm:t>
        <a:bodyPr/>
        <a:lstStyle/>
        <a:p>
          <a:endParaRPr lang="en-US"/>
        </a:p>
      </dgm:t>
    </dgm:pt>
    <dgm:pt modelId="{B050CB00-E304-4A56-854B-ABAC78DA4EF3}" type="sibTrans" cxnId="{60B3699A-2C11-4BBE-AFD0-27DE66A071DF}">
      <dgm:prSet/>
      <dgm:spPr/>
      <dgm:t>
        <a:bodyPr/>
        <a:lstStyle/>
        <a:p>
          <a:endParaRPr lang="en-US"/>
        </a:p>
      </dgm:t>
    </dgm:pt>
    <dgm:pt modelId="{528A1581-8DC6-429B-92B9-ECDE5234237C}">
      <dgm:prSet/>
      <dgm:spPr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¿Cuáles son las principales aportaciones / </a:t>
          </a:r>
          <a:r>
            <a: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productos</a:t>
          </a:r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las contralorías municipales?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A7B057-C709-4ED3-96D0-DECD64704A00}" type="parTrans" cxnId="{88ACA430-B70E-4B4D-99E5-9163F5BCF20E}">
      <dgm:prSet/>
      <dgm:spPr/>
      <dgm:t>
        <a:bodyPr/>
        <a:lstStyle/>
        <a:p>
          <a:endParaRPr lang="en-US"/>
        </a:p>
      </dgm:t>
    </dgm:pt>
    <dgm:pt modelId="{C2EBD644-A7B7-4C85-9028-60CE88D307D0}" type="sibTrans" cxnId="{88ACA430-B70E-4B4D-99E5-9163F5BCF20E}">
      <dgm:prSet/>
      <dgm:spPr/>
      <dgm:t>
        <a:bodyPr/>
        <a:lstStyle/>
        <a:p>
          <a:endParaRPr lang="en-US"/>
        </a:p>
      </dgm:t>
    </dgm:pt>
    <dgm:pt modelId="{8C31B090-A6D6-4D20-973D-704A7C500AAE}">
      <dgm:prSet/>
      <dgm:spPr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¿Quiénes son los </a:t>
          </a:r>
          <a:r>
            <a: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beneficiarios</a:t>
          </a:r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directos e indirectos de los servicios / productos de la contraloría?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B8C6E2-80F7-405F-B823-12B8ABBBB97C}" type="parTrans" cxnId="{3D74158D-17C1-4004-A47C-6F9B3D61B724}">
      <dgm:prSet/>
      <dgm:spPr/>
      <dgm:t>
        <a:bodyPr/>
        <a:lstStyle/>
        <a:p>
          <a:endParaRPr lang="en-US"/>
        </a:p>
      </dgm:t>
    </dgm:pt>
    <dgm:pt modelId="{F70AD8A3-213A-41DA-B7ED-2EA96AF1A996}" type="sibTrans" cxnId="{3D74158D-17C1-4004-A47C-6F9B3D61B724}">
      <dgm:prSet/>
      <dgm:spPr/>
      <dgm:t>
        <a:bodyPr/>
        <a:lstStyle/>
        <a:p>
          <a:endParaRPr lang="en-US"/>
        </a:p>
      </dgm:t>
    </dgm:pt>
    <dgm:pt modelId="{E5589F2C-3457-4023-8911-2E6428CB2427}">
      <dgm:prSet/>
      <dgm:spPr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¿Qué </a:t>
          </a:r>
          <a:r>
            <a: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disposiciones</a:t>
          </a:r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federales, estatales y municipales sustentan el trabajo de las contralorías municipales?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270E19-D499-4726-B608-8557C8F14966}" type="parTrans" cxnId="{2D353C43-F0D0-4AD2-94C1-BC909F29E997}">
      <dgm:prSet/>
      <dgm:spPr/>
      <dgm:t>
        <a:bodyPr/>
        <a:lstStyle/>
        <a:p>
          <a:endParaRPr lang="en-US"/>
        </a:p>
      </dgm:t>
    </dgm:pt>
    <dgm:pt modelId="{FABB3B4E-E0F3-4DC6-9939-005259F827BB}" type="sibTrans" cxnId="{2D353C43-F0D0-4AD2-94C1-BC909F29E997}">
      <dgm:prSet/>
      <dgm:spPr/>
      <dgm:t>
        <a:bodyPr/>
        <a:lstStyle/>
        <a:p>
          <a:endParaRPr lang="en-US"/>
        </a:p>
      </dgm:t>
    </dgm:pt>
    <dgm:pt modelId="{349DF3A6-82E8-4669-A83D-5E63AB00DE1A}" type="pres">
      <dgm:prSet presAssocID="{D269EA88-57FB-4ECC-A8F4-D124D62CCD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D409993-6B2E-486E-8EEB-A73580F2464E}" type="pres">
      <dgm:prSet presAssocID="{D805FFEE-F4AB-4961-A3BD-1B1390864EF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265D1D-5DAB-4030-83C1-746DA207A293}" type="pres">
      <dgm:prSet presAssocID="{AF72A523-F4AB-42E8-B6DA-F4765C5527A9}" presName="sibTrans" presStyleCnt="0"/>
      <dgm:spPr/>
    </dgm:pt>
    <dgm:pt modelId="{7ACA94A7-7300-406B-93D7-D14BEB8F9156}" type="pres">
      <dgm:prSet presAssocID="{577420D8-23EA-45D1-B885-F2E6CC9FDFE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9C08B-EDDB-49BB-B3D1-5242AF9B17DA}" type="pres">
      <dgm:prSet presAssocID="{C780C78D-AD35-48FD-BEBB-25C853FC2F3A}" presName="sibTrans" presStyleCnt="0"/>
      <dgm:spPr/>
    </dgm:pt>
    <dgm:pt modelId="{624A9FFD-2AD4-4462-BE16-05ABFAF85BBE}" type="pres">
      <dgm:prSet presAssocID="{D465EB6A-E008-42FA-A5A8-AB48A942194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43433F-C793-49EE-8FCD-1765DC0DE928}" type="pres">
      <dgm:prSet presAssocID="{B050CB00-E304-4A56-854B-ABAC78DA4EF3}" presName="sibTrans" presStyleCnt="0"/>
      <dgm:spPr/>
    </dgm:pt>
    <dgm:pt modelId="{F7F6B432-7AA1-472A-A7D7-264D3ABA53CA}" type="pres">
      <dgm:prSet presAssocID="{528A1581-8DC6-429B-92B9-ECDE5234237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63C387-682C-45FE-83A9-E4ED784F282B}" type="pres">
      <dgm:prSet presAssocID="{C2EBD644-A7B7-4C85-9028-60CE88D307D0}" presName="sibTrans" presStyleCnt="0"/>
      <dgm:spPr/>
    </dgm:pt>
    <dgm:pt modelId="{397EBBAF-FEA6-472B-85F6-53B10407E90C}" type="pres">
      <dgm:prSet presAssocID="{8C31B090-A6D6-4D20-973D-704A7C500AA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A16022-41BB-4AF0-8919-173B460FA7AE}" type="pres">
      <dgm:prSet presAssocID="{F70AD8A3-213A-41DA-B7ED-2EA96AF1A996}" presName="sibTrans" presStyleCnt="0"/>
      <dgm:spPr/>
    </dgm:pt>
    <dgm:pt modelId="{EB4A3846-0D1B-4065-A734-2F74A6589831}" type="pres">
      <dgm:prSet presAssocID="{E5589F2C-3457-4023-8911-2E6428CB242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A8741B-C106-456E-A7BC-DE2DE86DB0A7}" type="presOf" srcId="{E5589F2C-3457-4023-8911-2E6428CB2427}" destId="{EB4A3846-0D1B-4065-A734-2F74A6589831}" srcOrd="0" destOrd="0" presId="urn:microsoft.com/office/officeart/2005/8/layout/default"/>
    <dgm:cxn modelId="{3D74158D-17C1-4004-A47C-6F9B3D61B724}" srcId="{D269EA88-57FB-4ECC-A8F4-D124D62CCD5D}" destId="{8C31B090-A6D6-4D20-973D-704A7C500AAE}" srcOrd="4" destOrd="0" parTransId="{ABB8C6E2-80F7-405F-B823-12B8ABBBB97C}" sibTransId="{F70AD8A3-213A-41DA-B7ED-2EA96AF1A996}"/>
    <dgm:cxn modelId="{D26AD3A1-C24E-429E-A9D1-1A0B3A152A28}" type="presOf" srcId="{D465EB6A-E008-42FA-A5A8-AB48A9421942}" destId="{624A9FFD-2AD4-4462-BE16-05ABFAF85BBE}" srcOrd="0" destOrd="0" presId="urn:microsoft.com/office/officeart/2005/8/layout/default"/>
    <dgm:cxn modelId="{88ACA430-B70E-4B4D-99E5-9163F5BCF20E}" srcId="{D269EA88-57FB-4ECC-A8F4-D124D62CCD5D}" destId="{528A1581-8DC6-429B-92B9-ECDE5234237C}" srcOrd="3" destOrd="0" parTransId="{46A7B057-C709-4ED3-96D0-DECD64704A00}" sibTransId="{C2EBD644-A7B7-4C85-9028-60CE88D307D0}"/>
    <dgm:cxn modelId="{F8BB733C-30F6-472C-8F0C-B8AC01E1F612}" type="presOf" srcId="{8C31B090-A6D6-4D20-973D-704A7C500AAE}" destId="{397EBBAF-FEA6-472B-85F6-53B10407E90C}" srcOrd="0" destOrd="0" presId="urn:microsoft.com/office/officeart/2005/8/layout/default"/>
    <dgm:cxn modelId="{C97CF8C3-3425-4FC4-9471-004B55B41277}" type="presOf" srcId="{528A1581-8DC6-429B-92B9-ECDE5234237C}" destId="{F7F6B432-7AA1-472A-A7D7-264D3ABA53CA}" srcOrd="0" destOrd="0" presId="urn:microsoft.com/office/officeart/2005/8/layout/default"/>
    <dgm:cxn modelId="{C1D45A99-71B1-46BA-8A09-4F88DC7A02B1}" type="presOf" srcId="{D269EA88-57FB-4ECC-A8F4-D124D62CCD5D}" destId="{349DF3A6-82E8-4669-A83D-5E63AB00DE1A}" srcOrd="0" destOrd="0" presId="urn:microsoft.com/office/officeart/2005/8/layout/default"/>
    <dgm:cxn modelId="{2D353C43-F0D0-4AD2-94C1-BC909F29E997}" srcId="{D269EA88-57FB-4ECC-A8F4-D124D62CCD5D}" destId="{E5589F2C-3457-4023-8911-2E6428CB2427}" srcOrd="5" destOrd="0" parTransId="{AB270E19-D499-4726-B608-8557C8F14966}" sibTransId="{FABB3B4E-E0F3-4DC6-9939-005259F827BB}"/>
    <dgm:cxn modelId="{841FD896-77B3-4CEC-AB86-5289EF41909A}" type="presOf" srcId="{577420D8-23EA-45D1-B885-F2E6CC9FDFE0}" destId="{7ACA94A7-7300-406B-93D7-D14BEB8F9156}" srcOrd="0" destOrd="0" presId="urn:microsoft.com/office/officeart/2005/8/layout/default"/>
    <dgm:cxn modelId="{60B3699A-2C11-4BBE-AFD0-27DE66A071DF}" srcId="{D269EA88-57FB-4ECC-A8F4-D124D62CCD5D}" destId="{D465EB6A-E008-42FA-A5A8-AB48A9421942}" srcOrd="2" destOrd="0" parTransId="{D24A661D-17F3-43D5-A778-4876E1FF96D0}" sibTransId="{B050CB00-E304-4A56-854B-ABAC78DA4EF3}"/>
    <dgm:cxn modelId="{0F3E48F4-E610-4214-B71D-8C1453C8841E}" srcId="{D269EA88-57FB-4ECC-A8F4-D124D62CCD5D}" destId="{D805FFEE-F4AB-4961-A3BD-1B1390864EF3}" srcOrd="0" destOrd="0" parTransId="{52C3F239-D3E7-4830-AAC1-AB95C7DB5FA1}" sibTransId="{AF72A523-F4AB-42E8-B6DA-F4765C5527A9}"/>
    <dgm:cxn modelId="{D93FBCD7-BFBC-4842-9F3D-FC07E0CB0E26}" type="presOf" srcId="{D805FFEE-F4AB-4961-A3BD-1B1390864EF3}" destId="{3D409993-6B2E-486E-8EEB-A73580F2464E}" srcOrd="0" destOrd="0" presId="urn:microsoft.com/office/officeart/2005/8/layout/default"/>
    <dgm:cxn modelId="{D8B109AD-5760-4A10-A714-56AA09459CF2}" srcId="{D269EA88-57FB-4ECC-A8F4-D124D62CCD5D}" destId="{577420D8-23EA-45D1-B885-F2E6CC9FDFE0}" srcOrd="1" destOrd="0" parTransId="{3EB7261D-6B5C-4AB9-A179-3492DD45DBA2}" sibTransId="{C780C78D-AD35-48FD-BEBB-25C853FC2F3A}"/>
    <dgm:cxn modelId="{EF369EA3-5C3F-4131-BA7C-4FFF52CD56BB}" type="presParOf" srcId="{349DF3A6-82E8-4669-A83D-5E63AB00DE1A}" destId="{3D409993-6B2E-486E-8EEB-A73580F2464E}" srcOrd="0" destOrd="0" presId="urn:microsoft.com/office/officeart/2005/8/layout/default"/>
    <dgm:cxn modelId="{1CC684BF-C4FF-485E-BE7B-44C31DB366B6}" type="presParOf" srcId="{349DF3A6-82E8-4669-A83D-5E63AB00DE1A}" destId="{A0265D1D-5DAB-4030-83C1-746DA207A293}" srcOrd="1" destOrd="0" presId="urn:microsoft.com/office/officeart/2005/8/layout/default"/>
    <dgm:cxn modelId="{0EA943B5-74AB-4582-A6EB-77AFA95DC19C}" type="presParOf" srcId="{349DF3A6-82E8-4669-A83D-5E63AB00DE1A}" destId="{7ACA94A7-7300-406B-93D7-D14BEB8F9156}" srcOrd="2" destOrd="0" presId="urn:microsoft.com/office/officeart/2005/8/layout/default"/>
    <dgm:cxn modelId="{F898080B-F21A-4D0D-877B-C89FDF621C63}" type="presParOf" srcId="{349DF3A6-82E8-4669-A83D-5E63AB00DE1A}" destId="{7E79C08B-EDDB-49BB-B3D1-5242AF9B17DA}" srcOrd="3" destOrd="0" presId="urn:microsoft.com/office/officeart/2005/8/layout/default"/>
    <dgm:cxn modelId="{6C5509B7-5BD6-4E69-9E58-A67C05A1EF07}" type="presParOf" srcId="{349DF3A6-82E8-4669-A83D-5E63AB00DE1A}" destId="{624A9FFD-2AD4-4462-BE16-05ABFAF85BBE}" srcOrd="4" destOrd="0" presId="urn:microsoft.com/office/officeart/2005/8/layout/default"/>
    <dgm:cxn modelId="{FFBA80A9-D340-439F-B258-EEB66BBE6024}" type="presParOf" srcId="{349DF3A6-82E8-4669-A83D-5E63AB00DE1A}" destId="{EF43433F-C793-49EE-8FCD-1765DC0DE928}" srcOrd="5" destOrd="0" presId="urn:microsoft.com/office/officeart/2005/8/layout/default"/>
    <dgm:cxn modelId="{F18F6E86-3AC9-48F0-A707-B8BB90496BF9}" type="presParOf" srcId="{349DF3A6-82E8-4669-A83D-5E63AB00DE1A}" destId="{F7F6B432-7AA1-472A-A7D7-264D3ABA53CA}" srcOrd="6" destOrd="0" presId="urn:microsoft.com/office/officeart/2005/8/layout/default"/>
    <dgm:cxn modelId="{44880781-CFDE-4E92-904E-B8F6EA482978}" type="presParOf" srcId="{349DF3A6-82E8-4669-A83D-5E63AB00DE1A}" destId="{8263C387-682C-45FE-83A9-E4ED784F282B}" srcOrd="7" destOrd="0" presId="urn:microsoft.com/office/officeart/2005/8/layout/default"/>
    <dgm:cxn modelId="{79277097-2B9E-4FE0-A3A8-78EFA0CA2355}" type="presParOf" srcId="{349DF3A6-82E8-4669-A83D-5E63AB00DE1A}" destId="{397EBBAF-FEA6-472B-85F6-53B10407E90C}" srcOrd="8" destOrd="0" presId="urn:microsoft.com/office/officeart/2005/8/layout/default"/>
    <dgm:cxn modelId="{B289F7C6-902F-4596-8EC3-2A20C4B4E680}" type="presParOf" srcId="{349DF3A6-82E8-4669-A83D-5E63AB00DE1A}" destId="{7CA16022-41BB-4AF0-8919-173B460FA7AE}" srcOrd="9" destOrd="0" presId="urn:microsoft.com/office/officeart/2005/8/layout/default"/>
    <dgm:cxn modelId="{C63B4EC9-33FE-42DB-BD6E-8C0B2E3E05A4}" type="presParOf" srcId="{349DF3A6-82E8-4669-A83D-5E63AB00DE1A}" destId="{EB4A3846-0D1B-4065-A734-2F74A658983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F0CABE-EA76-40A0-9DCA-8791E3C45B61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34722C-FFAE-417C-914A-0DDEAA73384D}">
      <dgm:prSet custT="1"/>
      <dgm:spPr/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Articulación con la Planeación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EDDEA0-5A3A-43FE-AA36-551F1A1292DA}" type="parTrans" cxnId="{85ADC2DF-D275-449B-97BE-41F0F8252CDD}">
      <dgm:prSet/>
      <dgm:spPr/>
      <dgm:t>
        <a:bodyPr/>
        <a:lstStyle/>
        <a:p>
          <a:endParaRPr lang="en-US" sz="2400"/>
        </a:p>
      </dgm:t>
    </dgm:pt>
    <dgm:pt modelId="{00DC883F-6724-4A5E-AD7D-BA9D80BDCD98}" type="sibTrans" cxnId="{85ADC2DF-D275-449B-97BE-41F0F8252CDD}">
      <dgm:prSet/>
      <dgm:spPr/>
      <dgm:t>
        <a:bodyPr/>
        <a:lstStyle/>
        <a:p>
          <a:endParaRPr lang="en-US" sz="2400"/>
        </a:p>
      </dgm:t>
    </dgm:pt>
    <dgm:pt modelId="{6CF99C84-C9EA-4350-A2AC-47B2BB93BA73}">
      <dgm:prSet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MX" sz="1600" dirty="0">
              <a:solidFill>
                <a:schemeClr val="bg1">
                  <a:lumMod val="65000"/>
                </a:schemeClr>
              </a:solidFill>
            </a:rPr>
            <a:t>¿Cuál es el </a:t>
          </a:r>
          <a:r>
            <a:rPr lang="es-MX" sz="1600" b="1" dirty="0"/>
            <a:t>alcance esperado </a:t>
          </a:r>
          <a:r>
            <a:rPr lang="es-MX" sz="1600" dirty="0">
              <a:solidFill>
                <a:schemeClr val="bg1">
                  <a:lumMod val="65000"/>
                </a:schemeClr>
              </a:solidFill>
            </a:rPr>
            <a:t>de la fiscalización municipal?</a:t>
          </a:r>
          <a:endParaRPr lang="en-US" sz="1600" dirty="0">
            <a:solidFill>
              <a:schemeClr val="bg1">
                <a:lumMod val="65000"/>
              </a:schemeClr>
            </a:solidFill>
          </a:endParaRPr>
        </a:p>
      </dgm:t>
    </dgm:pt>
    <dgm:pt modelId="{C0AFC75B-62FB-49EC-A998-778154ECE8DC}" type="parTrans" cxnId="{576098EA-1023-4312-8ED6-7914DD532309}">
      <dgm:prSet/>
      <dgm:spPr/>
      <dgm:t>
        <a:bodyPr/>
        <a:lstStyle/>
        <a:p>
          <a:endParaRPr lang="en-US" sz="2400"/>
        </a:p>
      </dgm:t>
    </dgm:pt>
    <dgm:pt modelId="{A05FF942-84BA-4F13-8AC6-2F7DED10DE66}" type="sibTrans" cxnId="{576098EA-1023-4312-8ED6-7914DD532309}">
      <dgm:prSet/>
      <dgm:spPr/>
      <dgm:t>
        <a:bodyPr/>
        <a:lstStyle/>
        <a:p>
          <a:endParaRPr lang="en-US" sz="2400"/>
        </a:p>
      </dgm:t>
    </dgm:pt>
    <dgm:pt modelId="{E0D11CC4-6E44-4614-8683-6C1F33C5B6FA}">
      <dgm:prSet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MX" sz="1600" dirty="0">
              <a:solidFill>
                <a:schemeClr val="bg1">
                  <a:lumMod val="65000"/>
                </a:schemeClr>
              </a:solidFill>
            </a:rPr>
            <a:t>¿Cuáles son las </a:t>
          </a:r>
          <a:r>
            <a:rPr lang="es-MX" sz="1600" b="1" dirty="0"/>
            <a:t>principales acciones </a:t>
          </a:r>
          <a:r>
            <a:rPr lang="es-MX" sz="1600" dirty="0">
              <a:solidFill>
                <a:schemeClr val="bg1">
                  <a:lumMod val="65000"/>
                </a:schemeClr>
              </a:solidFill>
            </a:rPr>
            <a:t>de una contraloría municipal?</a:t>
          </a:r>
          <a:endParaRPr lang="en-US" sz="1600" dirty="0">
            <a:solidFill>
              <a:schemeClr val="bg1">
                <a:lumMod val="65000"/>
              </a:schemeClr>
            </a:solidFill>
          </a:endParaRPr>
        </a:p>
      </dgm:t>
    </dgm:pt>
    <dgm:pt modelId="{4F08A731-02E1-43FC-9F78-3562CB47D75A}" type="parTrans" cxnId="{596B5D28-DFA1-4340-A852-4AEF14D0D7AB}">
      <dgm:prSet/>
      <dgm:spPr/>
      <dgm:t>
        <a:bodyPr/>
        <a:lstStyle/>
        <a:p>
          <a:endParaRPr lang="en-US" sz="2400"/>
        </a:p>
      </dgm:t>
    </dgm:pt>
    <dgm:pt modelId="{0C161280-1469-4040-BA78-24EB4F76EF0C}" type="sibTrans" cxnId="{596B5D28-DFA1-4340-A852-4AEF14D0D7AB}">
      <dgm:prSet/>
      <dgm:spPr/>
      <dgm:t>
        <a:bodyPr/>
        <a:lstStyle/>
        <a:p>
          <a:endParaRPr lang="en-US" sz="2400"/>
        </a:p>
      </dgm:t>
    </dgm:pt>
    <dgm:pt modelId="{1ECE38A4-1132-4B5A-B2FF-D99B5D450174}">
      <dgm:prSet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MX" sz="1600" dirty="0"/>
            <a:t>¿</a:t>
          </a:r>
          <a:r>
            <a:rPr lang="es-MX" sz="1600" b="1" dirty="0"/>
            <a:t>Auditoría y/o evaluación</a:t>
          </a:r>
          <a:r>
            <a:rPr lang="es-MX" sz="1600" dirty="0"/>
            <a:t>?</a:t>
          </a:r>
          <a:endParaRPr lang="en-US" sz="1600" dirty="0"/>
        </a:p>
      </dgm:t>
    </dgm:pt>
    <dgm:pt modelId="{99273D17-FE45-4958-AD83-2E9E0483545A}" type="parTrans" cxnId="{27C8F974-DC07-4CB0-8A0D-91D7F9404B7B}">
      <dgm:prSet/>
      <dgm:spPr/>
      <dgm:t>
        <a:bodyPr/>
        <a:lstStyle/>
        <a:p>
          <a:endParaRPr lang="en-US" sz="2400"/>
        </a:p>
      </dgm:t>
    </dgm:pt>
    <dgm:pt modelId="{D61F4CE8-0D95-43C7-AD70-A3601C4DFF28}" type="sibTrans" cxnId="{27C8F974-DC07-4CB0-8A0D-91D7F9404B7B}">
      <dgm:prSet/>
      <dgm:spPr/>
      <dgm:t>
        <a:bodyPr/>
        <a:lstStyle/>
        <a:p>
          <a:endParaRPr lang="en-US" sz="2400"/>
        </a:p>
      </dgm:t>
    </dgm:pt>
    <dgm:pt modelId="{6EE2E0DE-6EDA-4546-9155-3A8309B7253F}">
      <dgm:prSet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81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/>
            </a:gs>
          </a:gsLst>
        </a:gradFill>
      </dgm:spPr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Entorno y situación actual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01C7B8-D356-44AE-A47B-BEB090301363}" type="parTrans" cxnId="{DC3F04F5-D5A1-4538-BCB1-D78C140988E7}">
      <dgm:prSet/>
      <dgm:spPr/>
      <dgm:t>
        <a:bodyPr/>
        <a:lstStyle/>
        <a:p>
          <a:endParaRPr lang="en-US" sz="2400"/>
        </a:p>
      </dgm:t>
    </dgm:pt>
    <dgm:pt modelId="{3CD59E45-B92D-47FB-BF21-BE20788982F6}" type="sibTrans" cxnId="{DC3F04F5-D5A1-4538-BCB1-D78C140988E7}">
      <dgm:prSet/>
      <dgm:spPr/>
      <dgm:t>
        <a:bodyPr/>
        <a:lstStyle/>
        <a:p>
          <a:endParaRPr lang="en-US" sz="2400"/>
        </a:p>
      </dgm:t>
    </dgm:pt>
    <dgm:pt modelId="{CF9B9281-FAD2-4D2C-B222-DE72F5FF4E41}">
      <dgm:prSet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MX" sz="1600" dirty="0">
              <a:solidFill>
                <a:schemeClr val="bg1">
                  <a:lumMod val="65000"/>
                </a:schemeClr>
              </a:solidFill>
            </a:rPr>
            <a:t>¿Cuántos </a:t>
          </a:r>
          <a:r>
            <a:rPr lang="es-MX" sz="1600" b="1" dirty="0"/>
            <a:t>recursos</a:t>
          </a:r>
          <a:r>
            <a:rPr lang="es-MX" sz="1600" dirty="0"/>
            <a:t> </a:t>
          </a:r>
          <a:r>
            <a:rPr lang="es-MX" sz="1600" dirty="0">
              <a:solidFill>
                <a:schemeClr val="bg1">
                  <a:lumMod val="65000"/>
                </a:schemeClr>
              </a:solidFill>
            </a:rPr>
            <a:t>destinan actualmente los municipios a la </a:t>
          </a:r>
          <a:r>
            <a:rPr lang="es-MX" sz="1600" b="1" dirty="0"/>
            <a:t>evaluación</a:t>
          </a:r>
          <a:r>
            <a:rPr lang="es-MX" sz="1600" dirty="0"/>
            <a:t>?</a:t>
          </a:r>
          <a:endParaRPr lang="en-US" sz="1600" dirty="0"/>
        </a:p>
      </dgm:t>
    </dgm:pt>
    <dgm:pt modelId="{558662DA-7D17-4D59-9138-BA055DFB2DCF}" type="parTrans" cxnId="{1C9FC8BF-CD2A-4084-B93E-FBE9679E7288}">
      <dgm:prSet/>
      <dgm:spPr/>
      <dgm:t>
        <a:bodyPr/>
        <a:lstStyle/>
        <a:p>
          <a:endParaRPr lang="en-US" sz="2400"/>
        </a:p>
      </dgm:t>
    </dgm:pt>
    <dgm:pt modelId="{02D3943D-C8AD-46CC-BCAB-1F8F0B8E05B5}" type="sibTrans" cxnId="{1C9FC8BF-CD2A-4084-B93E-FBE9679E7288}">
      <dgm:prSet/>
      <dgm:spPr/>
      <dgm:t>
        <a:bodyPr/>
        <a:lstStyle/>
        <a:p>
          <a:endParaRPr lang="en-US" sz="2400"/>
        </a:p>
      </dgm:t>
    </dgm:pt>
    <dgm:pt modelId="{C32EB3F1-8EFC-415B-980F-86489D9656A2}">
      <dgm:prSet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MX" sz="1600" dirty="0">
              <a:solidFill>
                <a:schemeClr val="bg1">
                  <a:lumMod val="65000"/>
                </a:schemeClr>
              </a:solidFill>
            </a:rPr>
            <a:t>¿Cuántos </a:t>
          </a:r>
          <a:r>
            <a:rPr lang="es-MX" sz="1600" b="1" dirty="0"/>
            <a:t>programas</a:t>
          </a:r>
          <a:r>
            <a:rPr lang="es-MX" sz="1600" dirty="0"/>
            <a:t> </a:t>
          </a:r>
          <a:r>
            <a:rPr lang="es-MX" sz="1600" dirty="0">
              <a:solidFill>
                <a:schemeClr val="bg1">
                  <a:lumMod val="65000"/>
                </a:schemeClr>
              </a:solidFill>
            </a:rPr>
            <a:t>/ acciones se </a:t>
          </a:r>
          <a:r>
            <a:rPr lang="es-MX" sz="1600" b="1" dirty="0"/>
            <a:t>evalúan</a:t>
          </a:r>
          <a:r>
            <a:rPr lang="es-MX" sz="1600" dirty="0"/>
            <a:t> </a:t>
          </a:r>
          <a:r>
            <a:rPr lang="es-MX" sz="1600" dirty="0">
              <a:solidFill>
                <a:schemeClr val="bg1">
                  <a:lumMod val="65000"/>
                </a:schemeClr>
              </a:solidFill>
            </a:rPr>
            <a:t>actualmente?</a:t>
          </a:r>
          <a:endParaRPr lang="en-US" sz="1600" dirty="0">
            <a:solidFill>
              <a:schemeClr val="bg1">
                <a:lumMod val="65000"/>
              </a:schemeClr>
            </a:solidFill>
          </a:endParaRPr>
        </a:p>
      </dgm:t>
    </dgm:pt>
    <dgm:pt modelId="{F0049AB0-6004-47E1-8A87-308E3F851323}" type="parTrans" cxnId="{482582B4-A5F8-488E-B6B9-46BE9164A01B}">
      <dgm:prSet/>
      <dgm:spPr/>
      <dgm:t>
        <a:bodyPr/>
        <a:lstStyle/>
        <a:p>
          <a:endParaRPr lang="en-US" sz="2400"/>
        </a:p>
      </dgm:t>
    </dgm:pt>
    <dgm:pt modelId="{2A97CAF0-5AC1-4F3E-BA24-63D7B2B5C029}" type="sibTrans" cxnId="{482582B4-A5F8-488E-B6B9-46BE9164A01B}">
      <dgm:prSet/>
      <dgm:spPr/>
      <dgm:t>
        <a:bodyPr/>
        <a:lstStyle/>
        <a:p>
          <a:endParaRPr lang="en-US" sz="2400"/>
        </a:p>
      </dgm:t>
    </dgm:pt>
    <dgm:pt modelId="{CEC1AF69-46BC-43BA-9C33-857242C16AED}">
      <dgm:prSet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MX" sz="1600" dirty="0"/>
            <a:t>¿</a:t>
          </a:r>
          <a:r>
            <a:rPr lang="es-MX" sz="1600" b="1" dirty="0"/>
            <a:t>Quién</a:t>
          </a:r>
          <a:r>
            <a:rPr lang="es-MX" sz="1600" dirty="0"/>
            <a:t> </a:t>
          </a:r>
          <a:r>
            <a:rPr lang="es-MX" sz="1600" dirty="0">
              <a:solidFill>
                <a:schemeClr val="bg1">
                  <a:lumMod val="65000"/>
                </a:schemeClr>
              </a:solidFill>
            </a:rPr>
            <a:t>realiza las evaluaciones?</a:t>
          </a:r>
          <a:endParaRPr lang="en-US" sz="1600" dirty="0">
            <a:solidFill>
              <a:schemeClr val="bg1">
                <a:lumMod val="65000"/>
              </a:schemeClr>
            </a:solidFill>
          </a:endParaRPr>
        </a:p>
      </dgm:t>
    </dgm:pt>
    <dgm:pt modelId="{0AEA0FB4-DC12-41ED-B099-2D0F70D6C940}" type="parTrans" cxnId="{AC3516C8-5A94-406F-8C66-EC62E887DB83}">
      <dgm:prSet/>
      <dgm:spPr/>
      <dgm:t>
        <a:bodyPr/>
        <a:lstStyle/>
        <a:p>
          <a:endParaRPr lang="en-US" sz="2400"/>
        </a:p>
      </dgm:t>
    </dgm:pt>
    <dgm:pt modelId="{FCBF73A4-C6ED-4B7C-9A9E-833A617CED79}" type="sibTrans" cxnId="{AC3516C8-5A94-406F-8C66-EC62E887DB83}">
      <dgm:prSet/>
      <dgm:spPr/>
      <dgm:t>
        <a:bodyPr/>
        <a:lstStyle/>
        <a:p>
          <a:endParaRPr lang="en-US" sz="2400"/>
        </a:p>
      </dgm:t>
    </dgm:pt>
    <dgm:pt modelId="{4176CC15-20E7-485A-9642-FA95EA31D42D}">
      <dgm:prSet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MX" sz="1600" dirty="0">
              <a:solidFill>
                <a:schemeClr val="bg1">
                  <a:lumMod val="65000"/>
                </a:schemeClr>
              </a:solidFill>
            </a:rPr>
            <a:t>¿Existen </a:t>
          </a:r>
          <a:r>
            <a:rPr lang="es-MX" sz="1600" b="1" dirty="0"/>
            <a:t>Programas Anuales </a:t>
          </a:r>
          <a:r>
            <a:rPr lang="es-MX" sz="1600" dirty="0">
              <a:solidFill>
                <a:schemeClr val="bg1">
                  <a:lumMod val="65000"/>
                </a:schemeClr>
              </a:solidFill>
            </a:rPr>
            <a:t>de Auditoría o de Evaluación?</a:t>
          </a:r>
          <a:endParaRPr lang="en-US" sz="1600" dirty="0">
            <a:solidFill>
              <a:schemeClr val="bg1">
                <a:lumMod val="65000"/>
              </a:schemeClr>
            </a:solidFill>
          </a:endParaRPr>
        </a:p>
      </dgm:t>
    </dgm:pt>
    <dgm:pt modelId="{41AB9251-7D5A-451E-9BB1-D4E178DB48AC}" type="parTrans" cxnId="{B317E0A5-A2B4-4C9B-88FF-9B042A4FA790}">
      <dgm:prSet/>
      <dgm:spPr/>
      <dgm:t>
        <a:bodyPr/>
        <a:lstStyle/>
        <a:p>
          <a:endParaRPr lang="en-US" sz="2400"/>
        </a:p>
      </dgm:t>
    </dgm:pt>
    <dgm:pt modelId="{704565F3-A1AD-4923-9B98-CF9E72949580}" type="sibTrans" cxnId="{B317E0A5-A2B4-4C9B-88FF-9B042A4FA790}">
      <dgm:prSet/>
      <dgm:spPr/>
      <dgm:t>
        <a:bodyPr/>
        <a:lstStyle/>
        <a:p>
          <a:endParaRPr lang="en-US" sz="2400"/>
        </a:p>
      </dgm:t>
    </dgm:pt>
    <dgm:pt modelId="{A8FF73F6-AB06-41AE-B30F-594B9F0B9C80}">
      <dgm:prSet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MX" sz="1600" dirty="0">
              <a:solidFill>
                <a:schemeClr val="bg1">
                  <a:lumMod val="65000"/>
                </a:schemeClr>
              </a:solidFill>
            </a:rPr>
            <a:t>¿Mecanismos de </a:t>
          </a:r>
          <a:r>
            <a:rPr lang="es-MX" sz="1600" b="1" dirty="0"/>
            <a:t>participación ciudadana </a:t>
          </a:r>
          <a:r>
            <a:rPr lang="es-MX" sz="1600" dirty="0">
              <a:solidFill>
                <a:schemeClr val="bg1">
                  <a:lumMod val="65000"/>
                </a:schemeClr>
              </a:solidFill>
            </a:rPr>
            <a:t>en la contraloría?</a:t>
          </a:r>
          <a:endParaRPr lang="en-US" sz="1600" dirty="0">
            <a:solidFill>
              <a:schemeClr val="bg1">
                <a:lumMod val="65000"/>
              </a:schemeClr>
            </a:solidFill>
          </a:endParaRPr>
        </a:p>
      </dgm:t>
    </dgm:pt>
    <dgm:pt modelId="{E8C3C8E4-756C-4FFE-9F59-361F5DD73D40}" type="parTrans" cxnId="{E05706FE-1E3C-422D-91E9-F289DE8E72A9}">
      <dgm:prSet/>
      <dgm:spPr/>
      <dgm:t>
        <a:bodyPr/>
        <a:lstStyle/>
        <a:p>
          <a:endParaRPr lang="en-US" sz="2400"/>
        </a:p>
      </dgm:t>
    </dgm:pt>
    <dgm:pt modelId="{72A3833F-B2FB-44A3-B71D-3195B27CD866}" type="sibTrans" cxnId="{E05706FE-1E3C-422D-91E9-F289DE8E72A9}">
      <dgm:prSet/>
      <dgm:spPr/>
      <dgm:t>
        <a:bodyPr/>
        <a:lstStyle/>
        <a:p>
          <a:endParaRPr lang="en-US" sz="2400"/>
        </a:p>
      </dgm:t>
    </dgm:pt>
    <dgm:pt modelId="{7B76140B-3152-4291-A38E-E42ECB50BF24}">
      <dgm:prSet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MX" sz="1600" dirty="0">
              <a:solidFill>
                <a:schemeClr val="bg1">
                  <a:lumMod val="65000"/>
                </a:schemeClr>
              </a:solidFill>
            </a:rPr>
            <a:t>¿Existe un mecanismo que permita dar </a:t>
          </a:r>
          <a:r>
            <a:rPr lang="es-MX" sz="1600" b="1" dirty="0"/>
            <a:t>seguimiento a las acciones de mejora</a:t>
          </a:r>
          <a:r>
            <a:rPr lang="es-MX" sz="1600" dirty="0"/>
            <a:t> </a:t>
          </a:r>
          <a:r>
            <a:rPr lang="es-MX" sz="1600" dirty="0">
              <a:solidFill>
                <a:schemeClr val="bg1">
                  <a:lumMod val="65000"/>
                </a:schemeClr>
              </a:solidFill>
            </a:rPr>
            <a:t>de los programas presupuestarios, derivadas de las evaluaciones / auditorías?</a:t>
          </a:r>
          <a:endParaRPr lang="en-US" sz="1600" dirty="0">
            <a:solidFill>
              <a:schemeClr val="bg1">
                <a:lumMod val="65000"/>
              </a:schemeClr>
            </a:solidFill>
          </a:endParaRPr>
        </a:p>
      </dgm:t>
    </dgm:pt>
    <dgm:pt modelId="{784960C7-3B8E-408C-B235-467899F0D0CF}" type="parTrans" cxnId="{BA23A259-5317-4568-8C8A-BD93820B6921}">
      <dgm:prSet/>
      <dgm:spPr/>
      <dgm:t>
        <a:bodyPr/>
        <a:lstStyle/>
        <a:p>
          <a:endParaRPr lang="en-US" sz="2400"/>
        </a:p>
      </dgm:t>
    </dgm:pt>
    <dgm:pt modelId="{2804253F-628D-45DA-99CA-718B9531F7D4}" type="sibTrans" cxnId="{BA23A259-5317-4568-8C8A-BD93820B6921}">
      <dgm:prSet/>
      <dgm:spPr/>
      <dgm:t>
        <a:bodyPr/>
        <a:lstStyle/>
        <a:p>
          <a:endParaRPr lang="en-US" sz="2400"/>
        </a:p>
      </dgm:t>
    </dgm:pt>
    <dgm:pt modelId="{39B67495-39C9-4B2E-AEE8-105F990BF4E9}">
      <dgm:prSet custT="1"/>
      <dgm:spPr/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Área de enfoque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A4F793-B341-4748-B861-4F2C569D1A6D}" type="parTrans" cxnId="{3D2BED08-CCF7-44A0-94AB-E4D9588069EC}">
      <dgm:prSet/>
      <dgm:spPr/>
      <dgm:t>
        <a:bodyPr/>
        <a:lstStyle/>
        <a:p>
          <a:endParaRPr lang="es-MX"/>
        </a:p>
      </dgm:t>
    </dgm:pt>
    <dgm:pt modelId="{18B50729-F433-4A84-A0E1-D5BA8A7A236A}" type="sibTrans" cxnId="{3D2BED08-CCF7-44A0-94AB-E4D9588069EC}">
      <dgm:prSet/>
      <dgm:spPr/>
      <dgm:t>
        <a:bodyPr/>
        <a:lstStyle/>
        <a:p>
          <a:endParaRPr lang="es-MX"/>
        </a:p>
      </dgm:t>
    </dgm:pt>
    <dgm:pt modelId="{DFDCC8AA-8F56-40A1-B879-516F266A3A8D}">
      <dgm:prSet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MX" sz="1600" b="1" noProof="0" dirty="0"/>
            <a:t>Compromisos</a:t>
          </a:r>
          <a:r>
            <a:rPr lang="en-US" sz="1600" b="1" dirty="0"/>
            <a:t> y </a:t>
          </a:r>
          <a:r>
            <a:rPr lang="es-MX" sz="1600" b="1" noProof="0" dirty="0"/>
            <a:t>metas </a:t>
          </a:r>
          <a:r>
            <a:rPr lang="es-MX" sz="1600" noProof="0" dirty="0">
              <a:solidFill>
                <a:schemeClr val="bg1">
                  <a:lumMod val="65000"/>
                </a:schemeClr>
              </a:solidFill>
            </a:rPr>
            <a:t>de gobierno municipal</a:t>
          </a:r>
        </a:p>
      </dgm:t>
    </dgm:pt>
    <dgm:pt modelId="{5FA481FD-C3A5-44D8-9241-F6FB5A245848}" type="parTrans" cxnId="{D8E563CF-AAD5-4B4D-AD7D-BD5A4EFC4817}">
      <dgm:prSet/>
      <dgm:spPr/>
      <dgm:t>
        <a:bodyPr/>
        <a:lstStyle/>
        <a:p>
          <a:endParaRPr lang="es-MX"/>
        </a:p>
      </dgm:t>
    </dgm:pt>
    <dgm:pt modelId="{DAB41047-187D-494C-8620-863805BFB5EC}" type="sibTrans" cxnId="{D8E563CF-AAD5-4B4D-AD7D-BD5A4EFC4817}">
      <dgm:prSet/>
      <dgm:spPr/>
      <dgm:t>
        <a:bodyPr/>
        <a:lstStyle/>
        <a:p>
          <a:endParaRPr lang="es-MX"/>
        </a:p>
      </dgm:t>
    </dgm:pt>
    <dgm:pt modelId="{07621E49-81EA-4FE1-AFA3-B4A02EAF2F3D}">
      <dgm:prSet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MX" sz="1600" b="1" noProof="0" dirty="0"/>
            <a:t>Alineación</a:t>
          </a:r>
          <a:r>
            <a:rPr lang="es-MX" sz="1600" noProof="0" dirty="0"/>
            <a:t> </a:t>
          </a:r>
          <a:r>
            <a:rPr lang="es-MX" sz="1600" noProof="0" dirty="0">
              <a:solidFill>
                <a:schemeClr val="bg1">
                  <a:lumMod val="65000"/>
                </a:schemeClr>
              </a:solidFill>
            </a:rPr>
            <a:t>con la planeación estatal, nacional e Internacional (ODS)</a:t>
          </a:r>
        </a:p>
      </dgm:t>
    </dgm:pt>
    <dgm:pt modelId="{B43EA2CD-420E-4095-B11C-90BA2BAF1617}" type="parTrans" cxnId="{75590E9C-5000-4FE0-8B48-0F77547984BE}">
      <dgm:prSet/>
      <dgm:spPr/>
      <dgm:t>
        <a:bodyPr/>
        <a:lstStyle/>
        <a:p>
          <a:endParaRPr lang="es-MX"/>
        </a:p>
      </dgm:t>
    </dgm:pt>
    <dgm:pt modelId="{FF068074-147C-4893-A18E-9479FE4E66CB}" type="sibTrans" cxnId="{75590E9C-5000-4FE0-8B48-0F77547984BE}">
      <dgm:prSet/>
      <dgm:spPr/>
      <dgm:t>
        <a:bodyPr/>
        <a:lstStyle/>
        <a:p>
          <a:endParaRPr lang="es-MX"/>
        </a:p>
      </dgm:t>
    </dgm:pt>
    <dgm:pt modelId="{E89F3F1D-53E1-44DA-8E40-05F6A85ED155}" type="pres">
      <dgm:prSet presAssocID="{A5F0CABE-EA76-40A0-9DCA-8791E3C45B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BB26AF5-2958-47F5-A8F4-C90343080559}" type="pres">
      <dgm:prSet presAssocID="{AF34722C-FFAE-417C-914A-0DDEAA73384D}" presName="parentLin" presStyleCnt="0"/>
      <dgm:spPr/>
    </dgm:pt>
    <dgm:pt modelId="{6380B2EE-E128-4CAD-B20A-9160A5F607FD}" type="pres">
      <dgm:prSet presAssocID="{AF34722C-FFAE-417C-914A-0DDEAA73384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00BB0C83-4675-404F-80CE-90D25978973A}" type="pres">
      <dgm:prSet presAssocID="{AF34722C-FFAE-417C-914A-0DDEAA73384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4F3610-93AC-4CB3-A2E8-B8EF7049E08A}" type="pres">
      <dgm:prSet presAssocID="{AF34722C-FFAE-417C-914A-0DDEAA73384D}" presName="negativeSpace" presStyleCnt="0"/>
      <dgm:spPr/>
    </dgm:pt>
    <dgm:pt modelId="{0A0C145F-4355-44B9-9E66-391ECC6F3B9D}" type="pres">
      <dgm:prSet presAssocID="{AF34722C-FFAE-417C-914A-0DDEAA73384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135862-6B79-41EB-9A3A-99F104BAA555}" type="pres">
      <dgm:prSet presAssocID="{00DC883F-6724-4A5E-AD7D-BA9D80BDCD98}" presName="spaceBetweenRectangles" presStyleCnt="0"/>
      <dgm:spPr/>
    </dgm:pt>
    <dgm:pt modelId="{6804B340-5E75-4D69-A1BD-61D95C5F61C1}" type="pres">
      <dgm:prSet presAssocID="{39B67495-39C9-4B2E-AEE8-105F990BF4E9}" presName="parentLin" presStyleCnt="0"/>
      <dgm:spPr/>
    </dgm:pt>
    <dgm:pt modelId="{DC5813DF-CEBA-4C39-816D-0611CEA3047F}" type="pres">
      <dgm:prSet presAssocID="{39B67495-39C9-4B2E-AEE8-105F990BF4E9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639DCDB6-3D9A-4C6E-8423-83DE2954C4CF}" type="pres">
      <dgm:prSet presAssocID="{39B67495-39C9-4B2E-AEE8-105F990BF4E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A03A2-F2CA-4C22-8811-BA7BE01E10B5}" type="pres">
      <dgm:prSet presAssocID="{39B67495-39C9-4B2E-AEE8-105F990BF4E9}" presName="negativeSpace" presStyleCnt="0"/>
      <dgm:spPr/>
    </dgm:pt>
    <dgm:pt modelId="{3396E0C8-FD9D-4060-9468-9991F251778A}" type="pres">
      <dgm:prSet presAssocID="{39B67495-39C9-4B2E-AEE8-105F990BF4E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F102AB-0ACF-4C8B-88CE-39172DC78EFE}" type="pres">
      <dgm:prSet presAssocID="{18B50729-F433-4A84-A0E1-D5BA8A7A236A}" presName="spaceBetweenRectangles" presStyleCnt="0"/>
      <dgm:spPr/>
    </dgm:pt>
    <dgm:pt modelId="{F354C7A2-2538-4B08-9B13-9990A69299FA}" type="pres">
      <dgm:prSet presAssocID="{6EE2E0DE-6EDA-4546-9155-3A8309B7253F}" presName="parentLin" presStyleCnt="0"/>
      <dgm:spPr/>
    </dgm:pt>
    <dgm:pt modelId="{82381979-11AA-49FB-B7DB-53D2480859B3}" type="pres">
      <dgm:prSet presAssocID="{6EE2E0DE-6EDA-4546-9155-3A8309B7253F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63631A19-0DB9-42D9-B9C1-22F92F662030}" type="pres">
      <dgm:prSet presAssocID="{6EE2E0DE-6EDA-4546-9155-3A8309B725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252FB4-87BF-4A3C-AE89-42CB39AF6119}" type="pres">
      <dgm:prSet presAssocID="{6EE2E0DE-6EDA-4546-9155-3A8309B7253F}" presName="negativeSpace" presStyleCnt="0"/>
      <dgm:spPr/>
    </dgm:pt>
    <dgm:pt modelId="{BF3E50F8-9966-42B7-8607-7A55B1ED8C01}" type="pres">
      <dgm:prSet presAssocID="{6EE2E0DE-6EDA-4546-9155-3A8309B7253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E563CF-AAD5-4B4D-AD7D-BD5A4EFC4817}" srcId="{AF34722C-FFAE-417C-914A-0DDEAA73384D}" destId="{DFDCC8AA-8F56-40A1-B879-516F266A3A8D}" srcOrd="0" destOrd="0" parTransId="{5FA481FD-C3A5-44D8-9241-F6FB5A245848}" sibTransId="{DAB41047-187D-494C-8620-863805BFB5EC}"/>
    <dgm:cxn modelId="{75590E9C-5000-4FE0-8B48-0F77547984BE}" srcId="{AF34722C-FFAE-417C-914A-0DDEAA73384D}" destId="{07621E49-81EA-4FE1-AFA3-B4A02EAF2F3D}" srcOrd="1" destOrd="0" parTransId="{B43EA2CD-420E-4095-B11C-90BA2BAF1617}" sibTransId="{FF068074-147C-4893-A18E-9479FE4E66CB}"/>
    <dgm:cxn modelId="{99EC6732-5BC0-4CFD-B733-B6CE0D5CB545}" type="presOf" srcId="{6EE2E0DE-6EDA-4546-9155-3A8309B7253F}" destId="{63631A19-0DB9-42D9-B9C1-22F92F662030}" srcOrd="1" destOrd="0" presId="urn:microsoft.com/office/officeart/2005/8/layout/list1"/>
    <dgm:cxn modelId="{3A4350F2-EA90-4A6A-BA6C-249458164066}" type="presOf" srcId="{1ECE38A4-1132-4B5A-B2FF-D99B5D450174}" destId="{3396E0C8-FD9D-4060-9468-9991F251778A}" srcOrd="0" destOrd="2" presId="urn:microsoft.com/office/officeart/2005/8/layout/list1"/>
    <dgm:cxn modelId="{596B5D28-DFA1-4340-A852-4AEF14D0D7AB}" srcId="{39B67495-39C9-4B2E-AEE8-105F990BF4E9}" destId="{E0D11CC4-6E44-4614-8683-6C1F33C5B6FA}" srcOrd="1" destOrd="0" parTransId="{4F08A731-02E1-43FC-9F78-3562CB47D75A}" sibTransId="{0C161280-1469-4040-BA78-24EB4F76EF0C}"/>
    <dgm:cxn modelId="{72CB834F-A214-4685-B603-E0B3D3ADA452}" type="presOf" srcId="{7B76140B-3152-4291-A38E-E42ECB50BF24}" destId="{BF3E50F8-9966-42B7-8607-7A55B1ED8C01}" srcOrd="0" destOrd="5" presId="urn:microsoft.com/office/officeart/2005/8/layout/list1"/>
    <dgm:cxn modelId="{B317E0A5-A2B4-4C9B-88FF-9B042A4FA790}" srcId="{6EE2E0DE-6EDA-4546-9155-3A8309B7253F}" destId="{4176CC15-20E7-485A-9642-FA95EA31D42D}" srcOrd="3" destOrd="0" parTransId="{41AB9251-7D5A-451E-9BB1-D4E178DB48AC}" sibTransId="{704565F3-A1AD-4923-9B98-CF9E72949580}"/>
    <dgm:cxn modelId="{8E6AA774-971C-4BDE-8C96-16D3FABE6D5F}" type="presOf" srcId="{A5F0CABE-EA76-40A0-9DCA-8791E3C45B61}" destId="{E89F3F1D-53E1-44DA-8E40-05F6A85ED155}" srcOrd="0" destOrd="0" presId="urn:microsoft.com/office/officeart/2005/8/layout/list1"/>
    <dgm:cxn modelId="{DC3F04F5-D5A1-4538-BCB1-D78C140988E7}" srcId="{A5F0CABE-EA76-40A0-9DCA-8791E3C45B61}" destId="{6EE2E0DE-6EDA-4546-9155-3A8309B7253F}" srcOrd="2" destOrd="0" parTransId="{F701C7B8-D356-44AE-A47B-BEB090301363}" sibTransId="{3CD59E45-B92D-47FB-BF21-BE20788982F6}"/>
    <dgm:cxn modelId="{5A1A9873-185E-4F98-A73C-AE42AA4252CE}" type="presOf" srcId="{CF9B9281-FAD2-4D2C-B222-DE72F5FF4E41}" destId="{BF3E50F8-9966-42B7-8607-7A55B1ED8C01}" srcOrd="0" destOrd="0" presId="urn:microsoft.com/office/officeart/2005/8/layout/list1"/>
    <dgm:cxn modelId="{3D2BED08-CCF7-44A0-94AB-E4D9588069EC}" srcId="{A5F0CABE-EA76-40A0-9DCA-8791E3C45B61}" destId="{39B67495-39C9-4B2E-AEE8-105F990BF4E9}" srcOrd="1" destOrd="0" parTransId="{B5A4F793-B341-4748-B861-4F2C569D1A6D}" sibTransId="{18B50729-F433-4A84-A0E1-D5BA8A7A236A}"/>
    <dgm:cxn modelId="{F539D8D1-7975-41D6-A8CB-CE38BBB47536}" type="presOf" srcId="{CEC1AF69-46BC-43BA-9C33-857242C16AED}" destId="{BF3E50F8-9966-42B7-8607-7A55B1ED8C01}" srcOrd="0" destOrd="2" presId="urn:microsoft.com/office/officeart/2005/8/layout/list1"/>
    <dgm:cxn modelId="{69D21EB1-DD7A-44AE-AD81-2CA1566FAC49}" type="presOf" srcId="{C32EB3F1-8EFC-415B-980F-86489D9656A2}" destId="{BF3E50F8-9966-42B7-8607-7A55B1ED8C01}" srcOrd="0" destOrd="1" presId="urn:microsoft.com/office/officeart/2005/8/layout/list1"/>
    <dgm:cxn modelId="{2C7B15F9-7EE1-4AE9-8121-A77FDABA6B7C}" type="presOf" srcId="{E0D11CC4-6E44-4614-8683-6C1F33C5B6FA}" destId="{3396E0C8-FD9D-4060-9468-9991F251778A}" srcOrd="0" destOrd="1" presId="urn:microsoft.com/office/officeart/2005/8/layout/list1"/>
    <dgm:cxn modelId="{9ED33C4C-1039-4CE2-A0A3-55F721E72C07}" type="presOf" srcId="{07621E49-81EA-4FE1-AFA3-B4A02EAF2F3D}" destId="{0A0C145F-4355-44B9-9E66-391ECC6F3B9D}" srcOrd="0" destOrd="1" presId="urn:microsoft.com/office/officeart/2005/8/layout/list1"/>
    <dgm:cxn modelId="{1C9FC8BF-CD2A-4084-B93E-FBE9679E7288}" srcId="{6EE2E0DE-6EDA-4546-9155-3A8309B7253F}" destId="{CF9B9281-FAD2-4D2C-B222-DE72F5FF4E41}" srcOrd="0" destOrd="0" parTransId="{558662DA-7D17-4D59-9138-BA055DFB2DCF}" sibTransId="{02D3943D-C8AD-46CC-BCAB-1F8F0B8E05B5}"/>
    <dgm:cxn modelId="{576098EA-1023-4312-8ED6-7914DD532309}" srcId="{39B67495-39C9-4B2E-AEE8-105F990BF4E9}" destId="{6CF99C84-C9EA-4350-A2AC-47B2BB93BA73}" srcOrd="0" destOrd="0" parTransId="{C0AFC75B-62FB-49EC-A998-778154ECE8DC}" sibTransId="{A05FF942-84BA-4F13-8AC6-2F7DED10DE66}"/>
    <dgm:cxn modelId="{11006A68-347C-4822-AACE-B00382E5C10C}" type="presOf" srcId="{AF34722C-FFAE-417C-914A-0DDEAA73384D}" destId="{6380B2EE-E128-4CAD-B20A-9160A5F607FD}" srcOrd="0" destOrd="0" presId="urn:microsoft.com/office/officeart/2005/8/layout/list1"/>
    <dgm:cxn modelId="{85ADC2DF-D275-449B-97BE-41F0F8252CDD}" srcId="{A5F0CABE-EA76-40A0-9DCA-8791E3C45B61}" destId="{AF34722C-FFAE-417C-914A-0DDEAA73384D}" srcOrd="0" destOrd="0" parTransId="{20EDDEA0-5A3A-43FE-AA36-551F1A1292DA}" sibTransId="{00DC883F-6724-4A5E-AD7D-BA9D80BDCD98}"/>
    <dgm:cxn modelId="{8F3AA0F4-F333-40B8-82F3-BD80131216AC}" type="presOf" srcId="{A8FF73F6-AB06-41AE-B30F-594B9F0B9C80}" destId="{BF3E50F8-9966-42B7-8607-7A55B1ED8C01}" srcOrd="0" destOrd="4" presId="urn:microsoft.com/office/officeart/2005/8/layout/list1"/>
    <dgm:cxn modelId="{C5669742-0659-4C4A-84F8-B0AFA71E4DD7}" type="presOf" srcId="{4176CC15-20E7-485A-9642-FA95EA31D42D}" destId="{BF3E50F8-9966-42B7-8607-7A55B1ED8C01}" srcOrd="0" destOrd="3" presId="urn:microsoft.com/office/officeart/2005/8/layout/list1"/>
    <dgm:cxn modelId="{0A2AC8B7-DD50-450F-ABD6-804DEA10E6B6}" type="presOf" srcId="{6CF99C84-C9EA-4350-A2AC-47B2BB93BA73}" destId="{3396E0C8-FD9D-4060-9468-9991F251778A}" srcOrd="0" destOrd="0" presId="urn:microsoft.com/office/officeart/2005/8/layout/list1"/>
    <dgm:cxn modelId="{482582B4-A5F8-488E-B6B9-46BE9164A01B}" srcId="{6EE2E0DE-6EDA-4546-9155-3A8309B7253F}" destId="{C32EB3F1-8EFC-415B-980F-86489D9656A2}" srcOrd="1" destOrd="0" parTransId="{F0049AB0-6004-47E1-8A87-308E3F851323}" sibTransId="{2A97CAF0-5AC1-4F3E-BA24-63D7B2B5C029}"/>
    <dgm:cxn modelId="{B3F817DA-2D84-4B84-905E-AC10F8B99F80}" type="presOf" srcId="{DFDCC8AA-8F56-40A1-B879-516F266A3A8D}" destId="{0A0C145F-4355-44B9-9E66-391ECC6F3B9D}" srcOrd="0" destOrd="0" presId="urn:microsoft.com/office/officeart/2005/8/layout/list1"/>
    <dgm:cxn modelId="{27C8F974-DC07-4CB0-8A0D-91D7F9404B7B}" srcId="{39B67495-39C9-4B2E-AEE8-105F990BF4E9}" destId="{1ECE38A4-1132-4B5A-B2FF-D99B5D450174}" srcOrd="2" destOrd="0" parTransId="{99273D17-FE45-4958-AD83-2E9E0483545A}" sibTransId="{D61F4CE8-0D95-43C7-AD70-A3601C4DFF28}"/>
    <dgm:cxn modelId="{BA23A259-5317-4568-8C8A-BD93820B6921}" srcId="{6EE2E0DE-6EDA-4546-9155-3A8309B7253F}" destId="{7B76140B-3152-4291-A38E-E42ECB50BF24}" srcOrd="5" destOrd="0" parTransId="{784960C7-3B8E-408C-B235-467899F0D0CF}" sibTransId="{2804253F-628D-45DA-99CA-718B9531F7D4}"/>
    <dgm:cxn modelId="{75CE2933-0DAD-464F-B33B-D1E017DB4E9D}" type="presOf" srcId="{AF34722C-FFAE-417C-914A-0DDEAA73384D}" destId="{00BB0C83-4675-404F-80CE-90D25978973A}" srcOrd="1" destOrd="0" presId="urn:microsoft.com/office/officeart/2005/8/layout/list1"/>
    <dgm:cxn modelId="{0F20E21B-1C31-435D-9550-C2CD4A887F3D}" type="presOf" srcId="{39B67495-39C9-4B2E-AEE8-105F990BF4E9}" destId="{639DCDB6-3D9A-4C6E-8423-83DE2954C4CF}" srcOrd="1" destOrd="0" presId="urn:microsoft.com/office/officeart/2005/8/layout/list1"/>
    <dgm:cxn modelId="{E05706FE-1E3C-422D-91E9-F289DE8E72A9}" srcId="{6EE2E0DE-6EDA-4546-9155-3A8309B7253F}" destId="{A8FF73F6-AB06-41AE-B30F-594B9F0B9C80}" srcOrd="4" destOrd="0" parTransId="{E8C3C8E4-756C-4FFE-9F59-361F5DD73D40}" sibTransId="{72A3833F-B2FB-44A3-B71D-3195B27CD866}"/>
    <dgm:cxn modelId="{AC3516C8-5A94-406F-8C66-EC62E887DB83}" srcId="{6EE2E0DE-6EDA-4546-9155-3A8309B7253F}" destId="{CEC1AF69-46BC-43BA-9C33-857242C16AED}" srcOrd="2" destOrd="0" parTransId="{0AEA0FB4-DC12-41ED-B099-2D0F70D6C940}" sibTransId="{FCBF73A4-C6ED-4B7C-9A9E-833A617CED79}"/>
    <dgm:cxn modelId="{59488F71-63A5-443E-8CCA-8AE2F0087948}" type="presOf" srcId="{39B67495-39C9-4B2E-AEE8-105F990BF4E9}" destId="{DC5813DF-CEBA-4C39-816D-0611CEA3047F}" srcOrd="0" destOrd="0" presId="urn:microsoft.com/office/officeart/2005/8/layout/list1"/>
    <dgm:cxn modelId="{DD200620-1311-4E76-89DB-6E40BD9D9491}" type="presOf" srcId="{6EE2E0DE-6EDA-4546-9155-3A8309B7253F}" destId="{82381979-11AA-49FB-B7DB-53D2480859B3}" srcOrd="0" destOrd="0" presId="urn:microsoft.com/office/officeart/2005/8/layout/list1"/>
    <dgm:cxn modelId="{A5AD68CB-0CD2-4E3E-BFB2-155324A397A8}" type="presParOf" srcId="{E89F3F1D-53E1-44DA-8E40-05F6A85ED155}" destId="{5BB26AF5-2958-47F5-A8F4-C90343080559}" srcOrd="0" destOrd="0" presId="urn:microsoft.com/office/officeart/2005/8/layout/list1"/>
    <dgm:cxn modelId="{A044A78E-FF54-4CA7-9411-23FA5499C869}" type="presParOf" srcId="{5BB26AF5-2958-47F5-A8F4-C90343080559}" destId="{6380B2EE-E128-4CAD-B20A-9160A5F607FD}" srcOrd="0" destOrd="0" presId="urn:microsoft.com/office/officeart/2005/8/layout/list1"/>
    <dgm:cxn modelId="{C422CC60-BE28-4173-83D9-40F892551D21}" type="presParOf" srcId="{5BB26AF5-2958-47F5-A8F4-C90343080559}" destId="{00BB0C83-4675-404F-80CE-90D25978973A}" srcOrd="1" destOrd="0" presId="urn:microsoft.com/office/officeart/2005/8/layout/list1"/>
    <dgm:cxn modelId="{819E42F4-8DF3-46EB-818B-D59709A4539A}" type="presParOf" srcId="{E89F3F1D-53E1-44DA-8E40-05F6A85ED155}" destId="{354F3610-93AC-4CB3-A2E8-B8EF7049E08A}" srcOrd="1" destOrd="0" presId="urn:microsoft.com/office/officeart/2005/8/layout/list1"/>
    <dgm:cxn modelId="{45FB5718-7763-4A41-B366-B98C1D6E619E}" type="presParOf" srcId="{E89F3F1D-53E1-44DA-8E40-05F6A85ED155}" destId="{0A0C145F-4355-44B9-9E66-391ECC6F3B9D}" srcOrd="2" destOrd="0" presId="urn:microsoft.com/office/officeart/2005/8/layout/list1"/>
    <dgm:cxn modelId="{883B5E91-DE3B-441F-833A-E7D5A05273E9}" type="presParOf" srcId="{E89F3F1D-53E1-44DA-8E40-05F6A85ED155}" destId="{2D135862-6B79-41EB-9A3A-99F104BAA555}" srcOrd="3" destOrd="0" presId="urn:microsoft.com/office/officeart/2005/8/layout/list1"/>
    <dgm:cxn modelId="{DF1FD0F8-8B9B-4030-A8C0-66DAA1A2FD12}" type="presParOf" srcId="{E89F3F1D-53E1-44DA-8E40-05F6A85ED155}" destId="{6804B340-5E75-4D69-A1BD-61D95C5F61C1}" srcOrd="4" destOrd="0" presId="urn:microsoft.com/office/officeart/2005/8/layout/list1"/>
    <dgm:cxn modelId="{DFDF0B70-E7D4-4D79-8A04-D1791CF5E8EF}" type="presParOf" srcId="{6804B340-5E75-4D69-A1BD-61D95C5F61C1}" destId="{DC5813DF-CEBA-4C39-816D-0611CEA3047F}" srcOrd="0" destOrd="0" presId="urn:microsoft.com/office/officeart/2005/8/layout/list1"/>
    <dgm:cxn modelId="{262271D9-43F4-4330-B3F4-053D91CD4B92}" type="presParOf" srcId="{6804B340-5E75-4D69-A1BD-61D95C5F61C1}" destId="{639DCDB6-3D9A-4C6E-8423-83DE2954C4CF}" srcOrd="1" destOrd="0" presId="urn:microsoft.com/office/officeart/2005/8/layout/list1"/>
    <dgm:cxn modelId="{F1346C4C-E3ED-4EAE-B122-571F07181B39}" type="presParOf" srcId="{E89F3F1D-53E1-44DA-8E40-05F6A85ED155}" destId="{7E7A03A2-F2CA-4C22-8811-BA7BE01E10B5}" srcOrd="5" destOrd="0" presId="urn:microsoft.com/office/officeart/2005/8/layout/list1"/>
    <dgm:cxn modelId="{857A3DD2-455F-4EB4-A11F-1DBA8FD5E78B}" type="presParOf" srcId="{E89F3F1D-53E1-44DA-8E40-05F6A85ED155}" destId="{3396E0C8-FD9D-4060-9468-9991F251778A}" srcOrd="6" destOrd="0" presId="urn:microsoft.com/office/officeart/2005/8/layout/list1"/>
    <dgm:cxn modelId="{3996FFA9-D587-438F-B5CC-940CE4253E81}" type="presParOf" srcId="{E89F3F1D-53E1-44DA-8E40-05F6A85ED155}" destId="{DFF102AB-0ACF-4C8B-88CE-39172DC78EFE}" srcOrd="7" destOrd="0" presId="urn:microsoft.com/office/officeart/2005/8/layout/list1"/>
    <dgm:cxn modelId="{8DAA0075-B0DD-4BA7-9756-4362654A1F70}" type="presParOf" srcId="{E89F3F1D-53E1-44DA-8E40-05F6A85ED155}" destId="{F354C7A2-2538-4B08-9B13-9990A69299FA}" srcOrd="8" destOrd="0" presId="urn:microsoft.com/office/officeart/2005/8/layout/list1"/>
    <dgm:cxn modelId="{8CC92E03-7765-47FA-AF70-E8CBA695B044}" type="presParOf" srcId="{F354C7A2-2538-4B08-9B13-9990A69299FA}" destId="{82381979-11AA-49FB-B7DB-53D2480859B3}" srcOrd="0" destOrd="0" presId="urn:microsoft.com/office/officeart/2005/8/layout/list1"/>
    <dgm:cxn modelId="{779FA6E0-9159-4D3D-85DC-9BD8315897C5}" type="presParOf" srcId="{F354C7A2-2538-4B08-9B13-9990A69299FA}" destId="{63631A19-0DB9-42D9-B9C1-22F92F662030}" srcOrd="1" destOrd="0" presId="urn:microsoft.com/office/officeart/2005/8/layout/list1"/>
    <dgm:cxn modelId="{F6930FAD-5BB2-4478-97A5-C33F5BC69CEB}" type="presParOf" srcId="{E89F3F1D-53E1-44DA-8E40-05F6A85ED155}" destId="{07252FB4-87BF-4A3C-AE89-42CB39AF6119}" srcOrd="9" destOrd="0" presId="urn:microsoft.com/office/officeart/2005/8/layout/list1"/>
    <dgm:cxn modelId="{51003F28-17D3-4F08-BF13-2AFE8099BBEA}" type="presParOf" srcId="{E89F3F1D-53E1-44DA-8E40-05F6A85ED155}" destId="{BF3E50F8-9966-42B7-8607-7A55B1ED8C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0F324-585B-444F-A007-0FF736F4709B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1A82F-87F5-4981-B6BA-A1134B820725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noProof="0" dirty="0"/>
            <a:t>Diagnóstico del Programa Presupuestario</a:t>
          </a:r>
        </a:p>
      </dsp:txBody>
      <dsp:txXfrm>
        <a:off x="0" y="2492"/>
        <a:ext cx="6492875" cy="1700138"/>
      </dsp:txXfrm>
    </dsp:sp>
    <dsp:sp modelId="{2259CE2C-8E79-4835-B038-5886A5E005A2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884AF-3888-4D07-8AB6-8892E7C3C66A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noProof="0" dirty="0"/>
            <a:t>Matriz e Indicadores 	               para Resultados (MIR)</a:t>
          </a:r>
        </a:p>
      </dsp:txBody>
      <dsp:txXfrm>
        <a:off x="0" y="1702630"/>
        <a:ext cx="6492875" cy="1700138"/>
      </dsp:txXfrm>
    </dsp:sp>
    <dsp:sp modelId="{D2BDC447-AB5D-4197-9029-C8281E91A3A1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0914E-528C-49BA-A899-7A2D860C53B8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noProof="0" dirty="0"/>
            <a:t>Documentación de Componentes y Actividades Presupuestarias</a:t>
          </a:r>
        </a:p>
      </dsp:txBody>
      <dsp:txXfrm>
        <a:off x="0" y="3402769"/>
        <a:ext cx="6492875" cy="1700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09993-6B2E-486E-8EEB-A73580F2464E}">
      <dsp:nvSpPr>
        <dsp:cNvPr id="0" name=""/>
        <dsp:cNvSpPr/>
      </dsp:nvSpPr>
      <dsp:spPr>
        <a:xfrm>
          <a:off x="930572" y="3032"/>
          <a:ext cx="2833338" cy="1700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¿Cuáles son los </a:t>
          </a: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retos</a:t>
          </a:r>
          <a:r>
            <a:rPr lang="es-MX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actuales de las contralorías municipales?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0572" y="3032"/>
        <a:ext cx="2833338" cy="1700003"/>
      </dsp:txXfrm>
    </dsp:sp>
    <dsp:sp modelId="{7ACA94A7-7300-406B-93D7-D14BEB8F9156}">
      <dsp:nvSpPr>
        <dsp:cNvPr id="0" name=""/>
        <dsp:cNvSpPr/>
      </dsp:nvSpPr>
      <dsp:spPr>
        <a:xfrm>
          <a:off x="4047245" y="3032"/>
          <a:ext cx="2833338" cy="17000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¿Cuál es la </a:t>
          </a: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razón de ser </a:t>
          </a:r>
          <a:r>
            <a:rPr lang="es-MX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las contralorías?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7245" y="3032"/>
        <a:ext cx="2833338" cy="1700003"/>
      </dsp:txXfrm>
    </dsp:sp>
    <dsp:sp modelId="{624A9FFD-2AD4-4462-BE16-05ABFAF85BBE}">
      <dsp:nvSpPr>
        <dsp:cNvPr id="0" name=""/>
        <dsp:cNvSpPr/>
      </dsp:nvSpPr>
      <dsp:spPr>
        <a:xfrm>
          <a:off x="7163917" y="3032"/>
          <a:ext cx="2833338" cy="17000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¿Qué pasaría si las contralorías municipales </a:t>
          </a: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</a:t>
          </a:r>
          <a:r>
            <a:rPr lang="es-MX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existieran</a:t>
          </a:r>
          <a:r>
            <a:rPr lang="es-MX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63917" y="3032"/>
        <a:ext cx="2833338" cy="1700003"/>
      </dsp:txXfrm>
    </dsp:sp>
    <dsp:sp modelId="{F7F6B432-7AA1-472A-A7D7-264D3ABA53CA}">
      <dsp:nvSpPr>
        <dsp:cNvPr id="0" name=""/>
        <dsp:cNvSpPr/>
      </dsp:nvSpPr>
      <dsp:spPr>
        <a:xfrm>
          <a:off x="930572" y="1986369"/>
          <a:ext cx="2833338" cy="17000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¿Cuáles son las principales aportaciones / </a:t>
          </a: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productos</a:t>
          </a:r>
          <a:r>
            <a:rPr lang="es-MX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las contralorías municipales?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0572" y="1986369"/>
        <a:ext cx="2833338" cy="1700003"/>
      </dsp:txXfrm>
    </dsp:sp>
    <dsp:sp modelId="{397EBBAF-FEA6-472B-85F6-53B10407E90C}">
      <dsp:nvSpPr>
        <dsp:cNvPr id="0" name=""/>
        <dsp:cNvSpPr/>
      </dsp:nvSpPr>
      <dsp:spPr>
        <a:xfrm>
          <a:off x="4047245" y="1986369"/>
          <a:ext cx="2833338" cy="17000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¿Quiénes son los </a:t>
          </a: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beneficiarios</a:t>
          </a:r>
          <a:r>
            <a:rPr lang="es-MX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directos e indirectos de los servicios / productos de la contraloría?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7245" y="1986369"/>
        <a:ext cx="2833338" cy="1700003"/>
      </dsp:txXfrm>
    </dsp:sp>
    <dsp:sp modelId="{EB4A3846-0D1B-4065-A734-2F74A6589831}">
      <dsp:nvSpPr>
        <dsp:cNvPr id="0" name=""/>
        <dsp:cNvSpPr/>
      </dsp:nvSpPr>
      <dsp:spPr>
        <a:xfrm>
          <a:off x="7163917" y="1986369"/>
          <a:ext cx="2833338" cy="1700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¿Qué </a:t>
          </a: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disposiciones</a:t>
          </a:r>
          <a:r>
            <a:rPr lang="es-MX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federales, estatales y municipales sustentan el trabajo de las contralorías municipales?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63917" y="1986369"/>
        <a:ext cx="2833338" cy="1700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C145F-4355-44B9-9E66-391ECC6F3B9D}">
      <dsp:nvSpPr>
        <dsp:cNvPr id="0" name=""/>
        <dsp:cNvSpPr/>
      </dsp:nvSpPr>
      <dsp:spPr>
        <a:xfrm>
          <a:off x="0" y="282122"/>
          <a:ext cx="6666833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54076" rIns="5174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noProof="0" dirty="0"/>
            <a:t>Compromisos</a:t>
          </a:r>
          <a:r>
            <a:rPr lang="en-US" sz="1600" b="1" kern="1200" dirty="0"/>
            <a:t> y </a:t>
          </a:r>
          <a:r>
            <a:rPr lang="es-MX" sz="1600" b="1" kern="1200" noProof="0" dirty="0"/>
            <a:t>metas </a:t>
          </a:r>
          <a:r>
            <a:rPr lang="es-MX" sz="1600" kern="1200" noProof="0" dirty="0">
              <a:solidFill>
                <a:schemeClr val="bg1">
                  <a:lumMod val="65000"/>
                </a:schemeClr>
              </a:solidFill>
            </a:rPr>
            <a:t>de gobierno municipal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noProof="0" dirty="0"/>
            <a:t>Alineación</a:t>
          </a:r>
          <a:r>
            <a:rPr lang="es-MX" sz="1600" kern="1200" noProof="0" dirty="0"/>
            <a:t> </a:t>
          </a:r>
          <a:r>
            <a:rPr lang="es-MX" sz="1600" kern="1200" noProof="0" dirty="0">
              <a:solidFill>
                <a:schemeClr val="bg1">
                  <a:lumMod val="65000"/>
                </a:schemeClr>
              </a:solidFill>
            </a:rPr>
            <a:t>con la planeación estatal, nacional e Internacional (ODS)</a:t>
          </a:r>
        </a:p>
      </dsp:txBody>
      <dsp:txXfrm>
        <a:off x="0" y="282122"/>
        <a:ext cx="6666833" cy="1178100"/>
      </dsp:txXfrm>
    </dsp:sp>
    <dsp:sp modelId="{00BB0C83-4675-404F-80CE-90D25978973A}">
      <dsp:nvSpPr>
        <dsp:cNvPr id="0" name=""/>
        <dsp:cNvSpPr/>
      </dsp:nvSpPr>
      <dsp:spPr>
        <a:xfrm>
          <a:off x="333341" y="31202"/>
          <a:ext cx="4666783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Articulación con la Planeación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839" y="55700"/>
        <a:ext cx="4617787" cy="452844"/>
      </dsp:txXfrm>
    </dsp:sp>
    <dsp:sp modelId="{3396E0C8-FD9D-4060-9468-9991F251778A}">
      <dsp:nvSpPr>
        <dsp:cNvPr id="0" name=""/>
        <dsp:cNvSpPr/>
      </dsp:nvSpPr>
      <dsp:spPr>
        <a:xfrm>
          <a:off x="0" y="1802943"/>
          <a:ext cx="6666833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54076" rIns="5174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>
              <a:solidFill>
                <a:schemeClr val="bg1">
                  <a:lumMod val="65000"/>
                </a:schemeClr>
              </a:solidFill>
            </a:rPr>
            <a:t>¿Cuál es el </a:t>
          </a:r>
          <a:r>
            <a:rPr lang="es-MX" sz="1600" b="1" kern="1200" dirty="0"/>
            <a:t>alcance esperado </a:t>
          </a:r>
          <a:r>
            <a:rPr lang="es-MX" sz="1600" kern="1200" dirty="0">
              <a:solidFill>
                <a:schemeClr val="bg1">
                  <a:lumMod val="65000"/>
                </a:schemeClr>
              </a:solidFill>
            </a:rPr>
            <a:t>de la fiscalización municipal?</a:t>
          </a:r>
          <a:endParaRPr lang="en-US" sz="1600" kern="1200" dirty="0">
            <a:solidFill>
              <a:schemeClr val="bg1">
                <a:lumMod val="6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>
              <a:solidFill>
                <a:schemeClr val="bg1">
                  <a:lumMod val="65000"/>
                </a:schemeClr>
              </a:solidFill>
            </a:rPr>
            <a:t>¿Cuáles son las </a:t>
          </a:r>
          <a:r>
            <a:rPr lang="es-MX" sz="1600" b="1" kern="1200" dirty="0"/>
            <a:t>principales acciones </a:t>
          </a:r>
          <a:r>
            <a:rPr lang="es-MX" sz="1600" kern="1200" dirty="0">
              <a:solidFill>
                <a:schemeClr val="bg1">
                  <a:lumMod val="65000"/>
                </a:schemeClr>
              </a:solidFill>
            </a:rPr>
            <a:t>de una contraloría municipal?</a:t>
          </a:r>
          <a:endParaRPr lang="en-US" sz="1600" kern="1200" dirty="0">
            <a:solidFill>
              <a:schemeClr val="bg1">
                <a:lumMod val="6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¿</a:t>
          </a:r>
          <a:r>
            <a:rPr lang="es-MX" sz="1600" b="1" kern="1200" dirty="0"/>
            <a:t>Auditoría y/o evaluación</a:t>
          </a:r>
          <a:r>
            <a:rPr lang="es-MX" sz="1600" kern="1200" dirty="0"/>
            <a:t>?</a:t>
          </a:r>
          <a:endParaRPr lang="en-US" sz="1600" kern="1200" dirty="0"/>
        </a:p>
      </dsp:txBody>
      <dsp:txXfrm>
        <a:off x="0" y="1802943"/>
        <a:ext cx="6666833" cy="1445850"/>
      </dsp:txXfrm>
    </dsp:sp>
    <dsp:sp modelId="{639DCDB6-3D9A-4C6E-8423-83DE2954C4CF}">
      <dsp:nvSpPr>
        <dsp:cNvPr id="0" name=""/>
        <dsp:cNvSpPr/>
      </dsp:nvSpPr>
      <dsp:spPr>
        <a:xfrm>
          <a:off x="333341" y="1552022"/>
          <a:ext cx="4666783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Área de enfoque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839" y="1576520"/>
        <a:ext cx="4617787" cy="452844"/>
      </dsp:txXfrm>
    </dsp:sp>
    <dsp:sp modelId="{BF3E50F8-9966-42B7-8607-7A55B1ED8C01}">
      <dsp:nvSpPr>
        <dsp:cNvPr id="0" name=""/>
        <dsp:cNvSpPr/>
      </dsp:nvSpPr>
      <dsp:spPr>
        <a:xfrm>
          <a:off x="0" y="3591513"/>
          <a:ext cx="6666833" cy="267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54076" rIns="5174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>
              <a:solidFill>
                <a:schemeClr val="bg1">
                  <a:lumMod val="65000"/>
                </a:schemeClr>
              </a:solidFill>
            </a:rPr>
            <a:t>¿Cuántos </a:t>
          </a:r>
          <a:r>
            <a:rPr lang="es-MX" sz="1600" b="1" kern="1200" dirty="0"/>
            <a:t>recursos</a:t>
          </a:r>
          <a:r>
            <a:rPr lang="es-MX" sz="1600" kern="1200" dirty="0"/>
            <a:t> </a:t>
          </a:r>
          <a:r>
            <a:rPr lang="es-MX" sz="1600" kern="1200" dirty="0">
              <a:solidFill>
                <a:schemeClr val="bg1">
                  <a:lumMod val="65000"/>
                </a:schemeClr>
              </a:solidFill>
            </a:rPr>
            <a:t>destinan actualmente los municipios a la </a:t>
          </a:r>
          <a:r>
            <a:rPr lang="es-MX" sz="1600" b="1" kern="1200" dirty="0"/>
            <a:t>evaluación</a:t>
          </a:r>
          <a:r>
            <a:rPr lang="es-MX" sz="1600" kern="1200" dirty="0"/>
            <a:t>?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>
              <a:solidFill>
                <a:schemeClr val="bg1">
                  <a:lumMod val="65000"/>
                </a:schemeClr>
              </a:solidFill>
            </a:rPr>
            <a:t>¿Cuántos </a:t>
          </a:r>
          <a:r>
            <a:rPr lang="es-MX" sz="1600" b="1" kern="1200" dirty="0"/>
            <a:t>programas</a:t>
          </a:r>
          <a:r>
            <a:rPr lang="es-MX" sz="1600" kern="1200" dirty="0"/>
            <a:t> </a:t>
          </a:r>
          <a:r>
            <a:rPr lang="es-MX" sz="1600" kern="1200" dirty="0">
              <a:solidFill>
                <a:schemeClr val="bg1">
                  <a:lumMod val="65000"/>
                </a:schemeClr>
              </a:solidFill>
            </a:rPr>
            <a:t>/ acciones se </a:t>
          </a:r>
          <a:r>
            <a:rPr lang="es-MX" sz="1600" b="1" kern="1200" dirty="0"/>
            <a:t>evalúan</a:t>
          </a:r>
          <a:r>
            <a:rPr lang="es-MX" sz="1600" kern="1200" dirty="0"/>
            <a:t> </a:t>
          </a:r>
          <a:r>
            <a:rPr lang="es-MX" sz="1600" kern="1200" dirty="0">
              <a:solidFill>
                <a:schemeClr val="bg1">
                  <a:lumMod val="65000"/>
                </a:schemeClr>
              </a:solidFill>
            </a:rPr>
            <a:t>actualmente?</a:t>
          </a:r>
          <a:endParaRPr lang="en-US" sz="1600" kern="1200" dirty="0">
            <a:solidFill>
              <a:schemeClr val="bg1">
                <a:lumMod val="6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¿</a:t>
          </a:r>
          <a:r>
            <a:rPr lang="es-MX" sz="1600" b="1" kern="1200" dirty="0"/>
            <a:t>Quién</a:t>
          </a:r>
          <a:r>
            <a:rPr lang="es-MX" sz="1600" kern="1200" dirty="0"/>
            <a:t> </a:t>
          </a:r>
          <a:r>
            <a:rPr lang="es-MX" sz="1600" kern="1200" dirty="0">
              <a:solidFill>
                <a:schemeClr val="bg1">
                  <a:lumMod val="65000"/>
                </a:schemeClr>
              </a:solidFill>
            </a:rPr>
            <a:t>realiza las evaluaciones?</a:t>
          </a:r>
          <a:endParaRPr lang="en-US" sz="1600" kern="1200" dirty="0">
            <a:solidFill>
              <a:schemeClr val="bg1">
                <a:lumMod val="6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>
              <a:solidFill>
                <a:schemeClr val="bg1">
                  <a:lumMod val="65000"/>
                </a:schemeClr>
              </a:solidFill>
            </a:rPr>
            <a:t>¿Existen </a:t>
          </a:r>
          <a:r>
            <a:rPr lang="es-MX" sz="1600" b="1" kern="1200" dirty="0"/>
            <a:t>Programas Anuales </a:t>
          </a:r>
          <a:r>
            <a:rPr lang="es-MX" sz="1600" kern="1200" dirty="0">
              <a:solidFill>
                <a:schemeClr val="bg1">
                  <a:lumMod val="65000"/>
                </a:schemeClr>
              </a:solidFill>
            </a:rPr>
            <a:t>de Auditoría o de Evaluación?</a:t>
          </a:r>
          <a:endParaRPr lang="en-US" sz="1600" kern="1200" dirty="0">
            <a:solidFill>
              <a:schemeClr val="bg1">
                <a:lumMod val="6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>
              <a:solidFill>
                <a:schemeClr val="bg1">
                  <a:lumMod val="65000"/>
                </a:schemeClr>
              </a:solidFill>
            </a:rPr>
            <a:t>¿Mecanismos de </a:t>
          </a:r>
          <a:r>
            <a:rPr lang="es-MX" sz="1600" b="1" kern="1200" dirty="0"/>
            <a:t>participación ciudadana </a:t>
          </a:r>
          <a:r>
            <a:rPr lang="es-MX" sz="1600" kern="1200" dirty="0">
              <a:solidFill>
                <a:schemeClr val="bg1">
                  <a:lumMod val="65000"/>
                </a:schemeClr>
              </a:solidFill>
            </a:rPr>
            <a:t>en la contraloría?</a:t>
          </a:r>
          <a:endParaRPr lang="en-US" sz="1600" kern="1200" dirty="0">
            <a:solidFill>
              <a:schemeClr val="bg1">
                <a:lumMod val="6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>
              <a:solidFill>
                <a:schemeClr val="bg1">
                  <a:lumMod val="65000"/>
                </a:schemeClr>
              </a:solidFill>
            </a:rPr>
            <a:t>¿Existe un mecanismo que permita dar </a:t>
          </a:r>
          <a:r>
            <a:rPr lang="es-MX" sz="1600" b="1" kern="1200" dirty="0"/>
            <a:t>seguimiento a las acciones de mejora</a:t>
          </a:r>
          <a:r>
            <a:rPr lang="es-MX" sz="1600" kern="1200" dirty="0"/>
            <a:t> </a:t>
          </a:r>
          <a:r>
            <a:rPr lang="es-MX" sz="1600" kern="1200" dirty="0">
              <a:solidFill>
                <a:schemeClr val="bg1">
                  <a:lumMod val="65000"/>
                </a:schemeClr>
              </a:solidFill>
            </a:rPr>
            <a:t>de los programas presupuestarios, derivadas de las evaluaciones / auditorías?</a:t>
          </a:r>
          <a:endParaRPr lang="en-US" sz="16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0" y="3591513"/>
        <a:ext cx="6666833" cy="2677500"/>
      </dsp:txXfrm>
    </dsp:sp>
    <dsp:sp modelId="{63631A19-0DB9-42D9-B9C1-22F92F662030}">
      <dsp:nvSpPr>
        <dsp:cNvPr id="0" name=""/>
        <dsp:cNvSpPr/>
      </dsp:nvSpPr>
      <dsp:spPr>
        <a:xfrm>
          <a:off x="333341" y="3340592"/>
          <a:ext cx="4666783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81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Entorno y situación actual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839" y="3365090"/>
        <a:ext cx="4617787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213D9-C667-3C89-0A14-EAB9881D3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CE6BD4-66C0-366B-1341-B50A172C0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902CF-1746-2A1A-871F-57FB0577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0900-AEAB-464B-978E-C85DAB4B7672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27DF9B-4B2B-1EB2-6839-D4DF8FE1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8BC05C-C813-FA48-7BDB-96E1D2C0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B143-EBA3-4433-A93B-5B8F6D0CB2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035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DB0BB-62F7-6C09-D4DC-316EF10B8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D87346-DE95-3188-DCB5-C8A52921F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132762-CA83-1B4A-FA70-FC91CF34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0900-AEAB-464B-978E-C85DAB4B7672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4B2D7A-B244-9281-A017-ED693AA1A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029517-7DC9-56D9-B108-0F050FCD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B143-EBA3-4433-A93B-5B8F6D0CB2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725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DE852F-FB55-0763-7DAF-C71101690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8A9F02-63E2-F3F4-6BFB-7119F3293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126462-CEB8-27ED-8488-D18FB9772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0900-AEAB-464B-978E-C85DAB4B7672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217CDE-6897-632D-48BD-A16EDCCB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BB93C1-4C28-3FD7-4BE4-A17B6BC66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B143-EBA3-4433-A93B-5B8F6D0CB2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838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44B3D-3B89-3856-1047-354AC01F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1ECCD-5FE1-7CB4-F4CF-5E92E3F7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9C3F23-2094-90E6-82D9-EE788931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0900-AEAB-464B-978E-C85DAB4B7672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3A26AC-0063-FC15-7550-988046CB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A5A641-D960-F5B1-D1FC-D167618E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B143-EBA3-4433-A93B-5B8F6D0CB2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883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E18EE-95D0-3723-8CAC-0A8DE630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9CC380-306F-7F38-57D9-AE7227AAD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34D8F4-D9E0-6F6D-4FEB-156C4E1C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0900-AEAB-464B-978E-C85DAB4B7672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ED932B-C673-7802-801F-7560D3C7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D6547E-EDBE-054F-795E-7898A067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B143-EBA3-4433-A93B-5B8F6D0CB2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874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35691-EC6B-5CCA-06A8-89283D77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603473-92EC-8626-96FD-2E67F942C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C91D79-CDF2-5C67-1FCA-0F3E274A7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4A452B-B3D2-68FF-ECE5-BAF3DAF2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0900-AEAB-464B-978E-C85DAB4B7672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8B23E-31C4-9E79-A8BA-EC097F25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FA4709-D281-C76C-6A5C-A991632C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B143-EBA3-4433-A93B-5B8F6D0CB2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43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5A9C0-A044-16D5-06E8-B6BA8D49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EE178B-902E-9C0A-D352-B7B4EA627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807C0C-E6F4-739A-F05E-B61ED0B6C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51742FF-8636-611D-7383-DA95E97DB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82EACCD-C0D8-7472-A21D-822566D723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5D947C-774A-962E-80F8-A15A06B1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0900-AEAB-464B-978E-C85DAB4B7672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E4E2B3-4C6C-FAAC-5A0A-13443F99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12F4D2-15CE-2027-323A-9AD346E0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B143-EBA3-4433-A93B-5B8F6D0CB2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85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D3885-67F5-F44F-4C77-28691D7B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09D31E-A281-4E47-E58E-5DC9355C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0900-AEAB-464B-978E-C85DAB4B7672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F44712-BB79-E3C6-2813-9ABA380F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69FC74-9AE3-A91E-5FF5-4D68B978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B143-EBA3-4433-A93B-5B8F6D0CB2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155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C0A342E-6394-A491-CDBB-89FFFF890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0900-AEAB-464B-978E-C85DAB4B7672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7BC9F4-A8A5-78A2-0C4D-FFABF301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0EFC04-B5AC-0DA1-2084-B06C0A39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B143-EBA3-4433-A93B-5B8F6D0CB2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46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349BDD-4214-7699-D1AA-09CD9453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CBD7FB-B83E-346B-4822-9E57DB412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37F93F-742E-60B2-295D-0223AF9AD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58ED07-38FF-92C5-41B6-C0B9E8589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0900-AEAB-464B-978E-C85DAB4B7672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BA7994-1CC1-700E-6243-B8CBC4F6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7BD46A-8EF7-222A-52D0-93F46C1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B143-EBA3-4433-A93B-5B8F6D0CB2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300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7221B-B1E3-900E-A709-03F0DF96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C3A23C-973C-3BF5-234F-F8AB534B9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EC6CA6-648F-97D5-06E7-3ED11E2A9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423906-9497-BF86-9AA7-D4D8DB5E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0900-AEAB-464B-978E-C85DAB4B7672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1B4FDF-57AB-46EE-2DA7-DEA49C76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F00C11-B353-0318-A6F4-16BFF94C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B143-EBA3-4433-A93B-5B8F6D0CB2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26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F2FB4C-BE1D-773D-0CBD-D4646E95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33C207-ED09-F7E5-A88C-8E38B1361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5FF985-4CA3-B2AA-D8D9-6C87411B1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70900-AEAB-464B-978E-C85DAB4B7672}" type="datetimeFigureOut">
              <a:rPr lang="es-MX" smtClean="0"/>
              <a:t>23/08/2022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263DD-EC5E-FB9F-01EC-8E9CF44AC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B7C3CC-DCF0-DC07-7692-4293B547B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B143-EBA3-4433-A93B-5B8F6D0CB25D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12 Imagen" descr="Logotipo&#10;&#10;Descripción generada automáticamente">
            <a:extLst>
              <a:ext uri="{FF2B5EF4-FFF2-40B4-BE49-F238E27FC236}">
                <a16:creationId xmlns:a16="http://schemas.microsoft.com/office/drawing/2014/main" id="{20663797-E12F-DB6F-B7E6-43E6FC4DCC99}"/>
              </a:ext>
            </a:extLst>
          </p:cNvPr>
          <p:cNvPicPr/>
          <p:nvPr userDrawn="1"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5748"/>
            <a:ext cx="614479" cy="4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4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24" Type="http://schemas.openxmlformats.org/officeDocument/2006/relationships/image" Target="../media/image16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image" Target="../media/image21.svg"/><Relationship Id="rId31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29.svg"/><Relationship Id="rId30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diagramData" Target="../diagrams/data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.png"/><Relationship Id="rId10" Type="http://schemas.openxmlformats.org/officeDocument/2006/relationships/image" Target="../media/image7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Relationship Id="rId14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12C9E5ED-2EEB-C078-D5F6-5E45AE641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E6419E2C-162C-D413-CC72-3BBE955C8CD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35" y="5980176"/>
            <a:ext cx="1484238" cy="7440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E5531EF-0107-8B29-80B7-01A060A27F7C}"/>
              </a:ext>
            </a:extLst>
          </p:cNvPr>
          <p:cNvSpPr txBox="1"/>
          <p:nvPr/>
        </p:nvSpPr>
        <p:spPr>
          <a:xfrm>
            <a:off x="1950199" y="1835927"/>
            <a:ext cx="8291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/>
              <a:t>El Presupuesto y los Resultados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3148F86-0900-25D0-41D5-F4C510C61EFA}"/>
              </a:ext>
            </a:extLst>
          </p:cNvPr>
          <p:cNvSpPr txBox="1"/>
          <p:nvPr/>
        </p:nvSpPr>
        <p:spPr>
          <a:xfrm>
            <a:off x="7007190" y="4377741"/>
            <a:ext cx="4856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Luis Miguel Soria Vázquez</a:t>
            </a:r>
          </a:p>
          <a:p>
            <a:pPr algn="ctr"/>
            <a:r>
              <a:rPr lang="es-MX" sz="1600" dirty="0"/>
              <a:t>Dirección de Programación y Presupuestación</a:t>
            </a:r>
          </a:p>
          <a:p>
            <a:pPr algn="ctr"/>
            <a:r>
              <a:rPr lang="es-MX" sz="1600" dirty="0"/>
              <a:t>Secretaría de Finanzas, Inversión y Administración</a:t>
            </a:r>
          </a:p>
        </p:txBody>
      </p:sp>
    </p:spTree>
    <p:extLst>
      <p:ext uri="{BB962C8B-B14F-4D97-AF65-F5344CB8AC3E}">
        <p14:creationId xmlns:p14="http://schemas.microsoft.com/office/powerpoint/2010/main" val="129172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963A85FD-5617-2E00-234D-71404D9C4F06}"/>
              </a:ext>
            </a:extLst>
          </p:cNvPr>
          <p:cNvSpPr/>
          <p:nvPr/>
        </p:nvSpPr>
        <p:spPr>
          <a:xfrm>
            <a:off x="4653591" y="0"/>
            <a:ext cx="7556409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80CFC-788A-7E73-A7F6-9397F66658C2}"/>
              </a:ext>
            </a:extLst>
          </p:cNvPr>
          <p:cNvSpPr txBox="1"/>
          <p:nvPr/>
        </p:nvSpPr>
        <p:spPr>
          <a:xfrm>
            <a:off x="4965430" y="1228436"/>
            <a:ext cx="6586491" cy="686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Análisis de brechas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855DD8E-8EFE-F970-09B8-8E28496305C5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MX" sz="1000" dirty="0"/>
          </a:p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es-MX" sz="2400" dirty="0"/>
              <a:t>Situación actual  vs. Situación deseada</a:t>
            </a:r>
          </a:p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es-MX" sz="2800" b="1" dirty="0"/>
              <a:t>Brechas de desarrollo y desempeño</a:t>
            </a:r>
          </a:p>
          <a:p>
            <a:pPr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s-MX" sz="2400" dirty="0"/>
          </a:p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es-MX" sz="2400" dirty="0"/>
              <a:t>¿Qué </a:t>
            </a:r>
            <a:r>
              <a:rPr lang="es-MX" sz="2400" b="1" dirty="0"/>
              <a:t>causa</a:t>
            </a:r>
            <a:r>
              <a:rPr lang="es-MX" sz="2400" dirty="0"/>
              <a:t> las brechas?</a:t>
            </a:r>
          </a:p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es-MX" sz="2400" dirty="0"/>
              <a:t>¿</a:t>
            </a:r>
            <a:r>
              <a:rPr lang="es-MX" sz="2400" b="1" dirty="0"/>
              <a:t>Alternativas</a:t>
            </a:r>
            <a:r>
              <a:rPr lang="es-MX" sz="2400" dirty="0"/>
              <a:t> de solución?</a:t>
            </a:r>
          </a:p>
          <a:p>
            <a:pPr marL="57150" algn="ctr">
              <a:lnSpc>
                <a:spcPct val="90000"/>
              </a:lnSpc>
              <a:spcAft>
                <a:spcPts val="1800"/>
              </a:spcAft>
            </a:pPr>
            <a:r>
              <a:rPr lang="es-MX" sz="2400" b="1" dirty="0"/>
              <a:t>Plan</a:t>
            </a:r>
            <a:r>
              <a:rPr lang="es-MX" sz="2400" dirty="0"/>
              <a:t> de acción</a:t>
            </a:r>
            <a:endParaRPr lang="es-MX" sz="2000" dirty="0"/>
          </a:p>
        </p:txBody>
      </p:sp>
      <p:pic>
        <p:nvPicPr>
          <p:cNvPr id="5" name="Picture 4" descr="Escritorio con elementos de productividad">
            <a:extLst>
              <a:ext uri="{FF2B5EF4-FFF2-40B4-BE49-F238E27FC236}">
                <a16:creationId xmlns:a16="http://schemas.microsoft.com/office/drawing/2014/main" id="{80D54270-4CC7-E28F-9CDF-CBA73CF64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65" r="1981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E8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0842BFD-15F0-3019-2BAB-AC23F65786E3}"/>
              </a:ext>
            </a:extLst>
          </p:cNvPr>
          <p:cNvSpPr/>
          <p:nvPr/>
        </p:nvSpPr>
        <p:spPr>
          <a:xfrm>
            <a:off x="10169131" y="103983"/>
            <a:ext cx="1908000" cy="1368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8CC3288-4724-62B4-CDF8-21785351AFE7}"/>
              </a:ext>
            </a:extLst>
          </p:cNvPr>
          <p:cNvSpPr txBox="1"/>
          <p:nvPr/>
        </p:nvSpPr>
        <p:spPr>
          <a:xfrm>
            <a:off x="10151131" y="981937"/>
            <a:ext cx="19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Brechas</a:t>
            </a:r>
          </a:p>
        </p:txBody>
      </p:sp>
      <p:pic>
        <p:nvPicPr>
          <p:cNvPr id="10" name="Gráfico 9" descr="Dirigir dos pines por un camino con relleno sólido">
            <a:extLst>
              <a:ext uri="{FF2B5EF4-FFF2-40B4-BE49-F238E27FC236}">
                <a16:creationId xmlns:a16="http://schemas.microsoft.com/office/drawing/2014/main" id="{1FBAABB0-B735-0DF4-9FA1-AEE7E7310B4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55521" y="116970"/>
            <a:ext cx="914400" cy="9144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ED40F52-4C54-1DA7-28F5-1C793C4F1C7D}"/>
              </a:ext>
            </a:extLst>
          </p:cNvPr>
          <p:cNvSpPr txBox="1"/>
          <p:nvPr/>
        </p:nvSpPr>
        <p:spPr>
          <a:xfrm>
            <a:off x="4653591" y="-28335"/>
            <a:ext cx="6586491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Para iniciar el diagnóstico…</a:t>
            </a:r>
          </a:p>
        </p:txBody>
      </p:sp>
      <p:pic>
        <p:nvPicPr>
          <p:cNvPr id="13" name="12 Imagen" descr="Logotipo&#10;&#10;Descripción generada automáticamente">
            <a:extLst>
              <a:ext uri="{FF2B5EF4-FFF2-40B4-BE49-F238E27FC236}">
                <a16:creationId xmlns:a16="http://schemas.microsoft.com/office/drawing/2014/main" id="{868DD46B-A601-39F9-002E-EEFB8A78BD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000"/>
            <a:ext cx="733443" cy="504000"/>
          </a:xfrm>
          <a:prstGeom prst="rect">
            <a:avLst/>
          </a:prstGeom>
        </p:spPr>
      </p:pic>
      <p:pic>
        <p:nvPicPr>
          <p:cNvPr id="14" name="Imagen 13" descr="Diagrama&#10;&#10;Descripción generada automáticamente">
            <a:extLst>
              <a:ext uri="{FF2B5EF4-FFF2-40B4-BE49-F238E27FC236}">
                <a16:creationId xmlns:a16="http://schemas.microsoft.com/office/drawing/2014/main" id="{9FB43905-6B45-BB24-73E0-419AD2B44AC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4" y="6401853"/>
            <a:ext cx="861744" cy="432000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A931DF9-39FD-4381-532C-F81AC5FC4228}"/>
              </a:ext>
            </a:extLst>
          </p:cNvPr>
          <p:cNvSpPr/>
          <p:nvPr/>
        </p:nvSpPr>
        <p:spPr>
          <a:xfrm>
            <a:off x="5036686" y="2106143"/>
            <a:ext cx="6533235" cy="4571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559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6E261-C98C-2F0C-5336-45C22368EA0A}"/>
              </a:ext>
            </a:extLst>
          </p:cNvPr>
          <p:cNvSpPr txBox="1"/>
          <p:nvPr/>
        </p:nvSpPr>
        <p:spPr>
          <a:xfrm>
            <a:off x="1374420" y="148824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¿Cómo describir la situación actual?</a:t>
            </a:r>
            <a:endParaRPr lang="es-MX" sz="4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9218F60-A47D-B666-F3B3-E4809E0247F9}"/>
              </a:ext>
            </a:extLst>
          </p:cNvPr>
          <p:cNvSpPr/>
          <p:nvPr/>
        </p:nvSpPr>
        <p:spPr>
          <a:xfrm>
            <a:off x="-11971" y="1632857"/>
            <a:ext cx="12192001" cy="52251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aphicFrame>
        <p:nvGraphicFramePr>
          <p:cNvPr id="8" name="CuadroTexto 3">
            <a:extLst>
              <a:ext uri="{FF2B5EF4-FFF2-40B4-BE49-F238E27FC236}">
                <a16:creationId xmlns:a16="http://schemas.microsoft.com/office/drawing/2014/main" id="{A971D6FE-1DB0-96E3-9CF6-39D75DD9F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390399"/>
              </p:ext>
            </p:extLst>
          </p:nvPr>
        </p:nvGraphicFramePr>
        <p:xfrm>
          <a:off x="644056" y="2046817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0EA765F-60D5-7C7F-2C87-485460204C97}"/>
              </a:ext>
            </a:extLst>
          </p:cNvPr>
          <p:cNvSpPr txBox="1"/>
          <p:nvPr/>
        </p:nvSpPr>
        <p:spPr>
          <a:xfrm>
            <a:off x="4686300" y="5961637"/>
            <a:ext cx="7517671" cy="400110"/>
          </a:xfrm>
          <a:prstGeom prst="rect">
            <a:avLst/>
          </a:prstGeom>
          <a:solidFill>
            <a:srgbClr val="112B43">
              <a:alpha val="20000"/>
            </a:srgb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respuestas serán clave en la documentación del diagnóstico …</a:t>
            </a:r>
          </a:p>
        </p:txBody>
      </p:sp>
      <p:pic>
        <p:nvPicPr>
          <p:cNvPr id="3" name="12 Imagen" descr="Logotipo&#10;&#10;Descripción generada automáticamente">
            <a:extLst>
              <a:ext uri="{FF2B5EF4-FFF2-40B4-BE49-F238E27FC236}">
                <a16:creationId xmlns:a16="http://schemas.microsoft.com/office/drawing/2014/main" id="{131C0705-CC6C-1DDD-9C41-A695071EEB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000"/>
            <a:ext cx="733443" cy="504000"/>
          </a:xfrm>
          <a:prstGeom prst="rect">
            <a:avLst/>
          </a:prstGeom>
        </p:spPr>
      </p:pic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CB35A808-30C1-A5AA-97C1-EAB819C308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4" y="6401853"/>
            <a:ext cx="86174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3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D9C54B-D86D-D242-B2AC-24E984911AC7}"/>
              </a:ext>
            </a:extLst>
          </p:cNvPr>
          <p:cNvSpPr txBox="1"/>
          <p:nvPr/>
        </p:nvSpPr>
        <p:spPr>
          <a:xfrm>
            <a:off x="344281" y="2630825"/>
            <a:ext cx="3099957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Diagnóstico particular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08B1BB-9D84-E0CF-7E7A-D46E0A81C820}"/>
              </a:ext>
            </a:extLst>
          </p:cNvPr>
          <p:cNvSpPr txBox="1"/>
          <p:nvPr/>
        </p:nvSpPr>
        <p:spPr>
          <a:xfrm>
            <a:off x="366721" y="5219827"/>
            <a:ext cx="309995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2000" dirty="0">
                <a:solidFill>
                  <a:schemeClr val="bg1"/>
                </a:solidFill>
                <a:latin typeface="+mj-lt"/>
              </a:rPr>
              <a:t>Fenómeno público</a:t>
            </a:r>
          </a:p>
          <a:p>
            <a:pPr algn="ctr">
              <a:spcAft>
                <a:spcPts val="600"/>
              </a:spcAft>
            </a:pPr>
            <a:endParaRPr lang="es-MX" sz="2000" dirty="0">
              <a:solidFill>
                <a:schemeClr val="bg1"/>
              </a:solidFill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s-MX" sz="2000" dirty="0">
                <a:solidFill>
                  <a:schemeClr val="bg1"/>
                </a:solidFill>
                <a:latin typeface="+mj-lt"/>
              </a:rPr>
              <a:t>Magnitud	Enfoque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6771126-3F7E-51BD-7A70-D67C2AF90B6C}"/>
              </a:ext>
            </a:extLst>
          </p:cNvPr>
          <p:cNvGrpSpPr/>
          <p:nvPr/>
        </p:nvGrpSpPr>
        <p:grpSpPr>
          <a:xfrm>
            <a:off x="4635722" y="1246027"/>
            <a:ext cx="2174490" cy="1304694"/>
            <a:chOff x="582645" y="1178"/>
            <a:chExt cx="2174490" cy="1304694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55F2793-B929-A6FD-27EF-10BAB59F26A3}"/>
                </a:ext>
              </a:extLst>
            </p:cNvPr>
            <p:cNvSpPr/>
            <p:nvPr/>
          </p:nvSpPr>
          <p:spPr>
            <a:xfrm>
              <a:off x="582645" y="1178"/>
              <a:ext cx="2174490" cy="1304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234133E-F492-8774-FFEF-61988A733A59}"/>
                </a:ext>
              </a:extLst>
            </p:cNvPr>
            <p:cNvSpPr txBox="1"/>
            <p:nvPr/>
          </p:nvSpPr>
          <p:spPr>
            <a:xfrm>
              <a:off x="582645" y="1178"/>
              <a:ext cx="2174490" cy="13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dirty="0">
                  <a:solidFill>
                    <a:srgbClr val="F3A36D"/>
                  </a:solidFill>
                </a:rPr>
                <a:t>Identificación y </a:t>
              </a:r>
              <a:r>
                <a:rPr lang="es-MX" sz="1600" b="1" i="0" kern="1200" baseline="0" dirty="0"/>
                <a:t>descripción</a:t>
              </a:r>
              <a:r>
                <a:rPr lang="es-MX" sz="1600" b="0" i="0" kern="1200" baseline="0" dirty="0"/>
                <a:t> </a:t>
              </a:r>
              <a:r>
                <a:rPr lang="es-MX" sz="1600" b="1" dirty="0"/>
                <a:t>del problema central</a:t>
              </a:r>
              <a:endParaRPr lang="en-US" sz="1600" b="1" dirty="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F8CB6F02-875E-3710-CCB4-616E478C44FA}"/>
              </a:ext>
            </a:extLst>
          </p:cNvPr>
          <p:cNvGrpSpPr/>
          <p:nvPr/>
        </p:nvGrpSpPr>
        <p:grpSpPr>
          <a:xfrm>
            <a:off x="7027661" y="1246027"/>
            <a:ext cx="2174490" cy="1304694"/>
            <a:chOff x="2974584" y="1178"/>
            <a:chExt cx="2174490" cy="130469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A8C560F-143D-915B-9C98-28B0C63097C8}"/>
                </a:ext>
              </a:extLst>
            </p:cNvPr>
            <p:cNvSpPr/>
            <p:nvPr/>
          </p:nvSpPr>
          <p:spPr>
            <a:xfrm>
              <a:off x="2974584" y="1178"/>
              <a:ext cx="2174490" cy="1304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81920"/>
                <a:satOff val="-10491"/>
                <a:lumOff val="1078"/>
                <a:alphaOff val="0"/>
              </a:schemeClr>
            </a:fillRef>
            <a:effectRef idx="0">
              <a:schemeClr val="accent2">
                <a:hueOff val="-181920"/>
                <a:satOff val="-10491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CCCCE72-FFA0-8B24-72F0-D8EEFDB85EEB}"/>
                </a:ext>
              </a:extLst>
            </p:cNvPr>
            <p:cNvSpPr txBox="1"/>
            <p:nvPr/>
          </p:nvSpPr>
          <p:spPr>
            <a:xfrm>
              <a:off x="2974584" y="1178"/>
              <a:ext cx="2174490" cy="13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0" i="0" kern="1200" baseline="0" dirty="0">
                  <a:solidFill>
                    <a:srgbClr val="EDAE8B"/>
                  </a:solidFill>
                </a:rPr>
                <a:t>Determinación y </a:t>
              </a:r>
              <a:r>
                <a:rPr lang="es-MX" sz="1600" b="1" i="0" kern="1200" baseline="0" dirty="0"/>
                <a:t>justificación</a:t>
              </a:r>
              <a:r>
                <a:rPr lang="es-MX" sz="1600" b="0" i="0" kern="1200" baseline="0" dirty="0"/>
                <a:t> </a:t>
              </a:r>
              <a:r>
                <a:rPr lang="es-MX" sz="1600" b="0" i="0" kern="1200" baseline="0" dirty="0">
                  <a:solidFill>
                    <a:srgbClr val="EDAE8B"/>
                  </a:solidFill>
                </a:rPr>
                <a:t>de los </a:t>
              </a:r>
              <a:r>
                <a:rPr lang="es-MX" sz="1600" b="1" i="0" kern="1200" baseline="0" dirty="0"/>
                <a:t>objetivos</a:t>
              </a:r>
              <a:r>
                <a:rPr lang="es-MX" sz="1600" b="0" i="0" kern="1200" baseline="0" dirty="0"/>
                <a:t> </a:t>
              </a:r>
              <a:r>
                <a:rPr lang="es-MX" sz="1600" b="0" i="0" kern="1200" baseline="0" dirty="0">
                  <a:solidFill>
                    <a:srgbClr val="EDAE8B"/>
                  </a:solidFill>
                </a:rPr>
                <a:t>de la </a:t>
              </a:r>
              <a:r>
                <a:rPr lang="es-MX" sz="1600" b="1" dirty="0"/>
                <a:t>intervención</a:t>
              </a:r>
              <a:endParaRPr lang="en-US" sz="1600" b="1" dirty="0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F7254B6E-10CC-E763-15C7-8B36DF05EC6B}"/>
              </a:ext>
            </a:extLst>
          </p:cNvPr>
          <p:cNvGrpSpPr/>
          <p:nvPr/>
        </p:nvGrpSpPr>
        <p:grpSpPr>
          <a:xfrm>
            <a:off x="9419601" y="1246027"/>
            <a:ext cx="2174490" cy="1304694"/>
            <a:chOff x="5366524" y="1178"/>
            <a:chExt cx="2174490" cy="130469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F453E19-947E-F1D4-FCF3-BF8BAE8EE7EE}"/>
                </a:ext>
              </a:extLst>
            </p:cNvPr>
            <p:cNvSpPr/>
            <p:nvPr/>
          </p:nvSpPr>
          <p:spPr>
            <a:xfrm>
              <a:off x="5366524" y="1178"/>
              <a:ext cx="2174490" cy="1304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63841"/>
                <a:satOff val="-20982"/>
                <a:lumOff val="2157"/>
                <a:alphaOff val="0"/>
              </a:schemeClr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68509E49-E879-8F92-3062-AE312E28204A}"/>
                </a:ext>
              </a:extLst>
            </p:cNvPr>
            <p:cNvSpPr txBox="1"/>
            <p:nvPr/>
          </p:nvSpPr>
          <p:spPr>
            <a:xfrm>
              <a:off x="5366524" y="1178"/>
              <a:ext cx="2174490" cy="13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0" i="0" kern="1200" baseline="0" dirty="0">
                  <a:solidFill>
                    <a:srgbClr val="E7AC91"/>
                  </a:solidFill>
                </a:rPr>
                <a:t>Árbol del </a:t>
              </a:r>
              <a:r>
                <a:rPr lang="es-MX" sz="1600" b="1" i="0" kern="1200" baseline="0" dirty="0"/>
                <a:t>problema</a:t>
              </a:r>
              <a:r>
                <a:rPr lang="es-MX" sz="1600" b="0" i="0" kern="1200" baseline="0" dirty="0">
                  <a:solidFill>
                    <a:srgbClr val="EDAE8B"/>
                  </a:solidFill>
                </a:rPr>
                <a:t> y árbol de </a:t>
              </a:r>
              <a:r>
                <a:rPr lang="es-MX" sz="1600" b="1" i="0" kern="1200" baseline="0" dirty="0"/>
                <a:t>objetivos</a:t>
              </a:r>
              <a:endParaRPr lang="en-US" sz="1600" b="1" kern="1200" dirty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037086E-5A6E-EA10-AD61-9211EF2E0C9E}"/>
              </a:ext>
            </a:extLst>
          </p:cNvPr>
          <p:cNvGrpSpPr/>
          <p:nvPr/>
        </p:nvGrpSpPr>
        <p:grpSpPr>
          <a:xfrm>
            <a:off x="4635722" y="2932966"/>
            <a:ext cx="2174490" cy="1304694"/>
            <a:chOff x="7758464" y="1178"/>
            <a:chExt cx="2174490" cy="1304694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B1C2D56E-A119-CF2E-0399-B76ECD2368D1}"/>
                </a:ext>
              </a:extLst>
            </p:cNvPr>
            <p:cNvSpPr/>
            <p:nvPr/>
          </p:nvSpPr>
          <p:spPr>
            <a:xfrm>
              <a:off x="7758464" y="1178"/>
              <a:ext cx="2174490" cy="1304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45761"/>
                <a:satOff val="-31473"/>
                <a:lumOff val="3235"/>
                <a:alphaOff val="0"/>
              </a:schemeClr>
            </a:fillRef>
            <a:effectRef idx="0">
              <a:schemeClr val="accent2">
                <a:hueOff val="-545761"/>
                <a:satOff val="-31473"/>
                <a:lumOff val="3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ABDB8852-8F4B-C4E4-3E74-834CFB7FCB5A}"/>
                </a:ext>
              </a:extLst>
            </p:cNvPr>
            <p:cNvSpPr txBox="1"/>
            <p:nvPr/>
          </p:nvSpPr>
          <p:spPr>
            <a:xfrm>
              <a:off x="7758464" y="1178"/>
              <a:ext cx="2174490" cy="13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0" i="0" kern="1200" baseline="0" dirty="0">
                  <a:solidFill>
                    <a:srgbClr val="DBA08D"/>
                  </a:solidFill>
                </a:rPr>
                <a:t>Identificación, cuantificación y caracterización de la </a:t>
              </a:r>
              <a:r>
                <a:rPr lang="es-MX" sz="1600" b="1" i="0" kern="1200" baseline="0" dirty="0"/>
                <a:t>población</a:t>
              </a:r>
              <a:r>
                <a:rPr lang="es-MX" sz="1600" b="0" i="0" kern="1200" baseline="0" dirty="0"/>
                <a:t> </a:t>
              </a:r>
              <a:r>
                <a:rPr lang="es-MX" sz="1600" b="0" i="0" kern="1200" baseline="0" dirty="0">
                  <a:solidFill>
                    <a:srgbClr val="DBA08D"/>
                  </a:solidFill>
                </a:rPr>
                <a:t>o áreas de enfoque</a:t>
              </a:r>
              <a:r>
                <a:rPr lang="es-MX" sz="1600" b="0" i="0" kern="1200" baseline="0" dirty="0"/>
                <a:t> </a:t>
              </a:r>
              <a:r>
                <a:rPr lang="es-MX" sz="1600" b="1" i="0" kern="1200" baseline="0" dirty="0"/>
                <a:t>potencial</a:t>
              </a:r>
              <a:r>
                <a:rPr lang="es-MX" sz="1600" b="0" i="0" kern="1200" baseline="0" dirty="0"/>
                <a:t> </a:t>
              </a:r>
              <a:endParaRPr lang="en-US" sz="1600" kern="1200" dirty="0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79EFF45-B2D3-13D7-5B57-8D85408AF0CC}"/>
              </a:ext>
            </a:extLst>
          </p:cNvPr>
          <p:cNvGrpSpPr/>
          <p:nvPr/>
        </p:nvGrpSpPr>
        <p:grpSpPr>
          <a:xfrm>
            <a:off x="7027662" y="2932966"/>
            <a:ext cx="2174490" cy="1304694"/>
            <a:chOff x="582645" y="1523321"/>
            <a:chExt cx="2174490" cy="1304694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34FD03DF-65B4-1499-4771-6A694BFA7535}"/>
                </a:ext>
              </a:extLst>
            </p:cNvPr>
            <p:cNvSpPr/>
            <p:nvPr/>
          </p:nvSpPr>
          <p:spPr>
            <a:xfrm>
              <a:off x="582645" y="1523321"/>
              <a:ext cx="2174490" cy="1304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722F28A3-1631-2421-FF3D-B22D2C49BC53}"/>
                </a:ext>
              </a:extLst>
            </p:cNvPr>
            <p:cNvSpPr txBox="1"/>
            <p:nvPr/>
          </p:nvSpPr>
          <p:spPr>
            <a:xfrm>
              <a:off x="582645" y="1523321"/>
              <a:ext cx="2174490" cy="13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0" i="0" kern="1200" baseline="0" dirty="0">
                  <a:solidFill>
                    <a:srgbClr val="D7A89D"/>
                  </a:solidFill>
                </a:rPr>
                <a:t>Identificación, cuantificación y caracterización de la </a:t>
              </a:r>
              <a:r>
                <a:rPr lang="es-MX" sz="1600" b="1" i="0" kern="1200" baseline="0" dirty="0"/>
                <a:t>población</a:t>
              </a:r>
              <a:r>
                <a:rPr lang="es-MX" sz="1600" b="0" i="0" kern="1200" baseline="0" dirty="0"/>
                <a:t> </a:t>
              </a:r>
              <a:r>
                <a:rPr lang="es-MX" sz="1600" b="0" i="0" kern="1200" baseline="0" dirty="0">
                  <a:solidFill>
                    <a:srgbClr val="D7A89D"/>
                  </a:solidFill>
                </a:rPr>
                <a:t>o áreas de enfoque</a:t>
              </a:r>
              <a:r>
                <a:rPr lang="es-MX" sz="1600" b="0" i="0" kern="1200" baseline="0" dirty="0"/>
                <a:t> </a:t>
              </a:r>
              <a:r>
                <a:rPr lang="es-MX" sz="1600" b="1" i="0" kern="1200" baseline="0" dirty="0"/>
                <a:t>objetivo</a:t>
              </a:r>
              <a:endParaRPr lang="en-US" sz="1600" b="1" kern="1200" dirty="0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789A56D-7A50-1C9C-0C20-ABD29B90A727}"/>
              </a:ext>
            </a:extLst>
          </p:cNvPr>
          <p:cNvGrpSpPr/>
          <p:nvPr/>
        </p:nvGrpSpPr>
        <p:grpSpPr>
          <a:xfrm>
            <a:off x="9419601" y="2932966"/>
            <a:ext cx="2174490" cy="1304694"/>
            <a:chOff x="2974584" y="1523321"/>
            <a:chExt cx="2174490" cy="1304694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E4429534-6498-3AE1-48B2-362D8186E3EC}"/>
                </a:ext>
              </a:extLst>
            </p:cNvPr>
            <p:cNvSpPr/>
            <p:nvPr/>
          </p:nvSpPr>
          <p:spPr>
            <a:xfrm>
              <a:off x="2974584" y="1523321"/>
              <a:ext cx="2174490" cy="1304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09602"/>
                <a:satOff val="-52455"/>
                <a:lumOff val="5392"/>
                <a:alphaOff val="0"/>
              </a:schemeClr>
            </a:fillRef>
            <a:effectRef idx="0">
              <a:schemeClr val="accent2">
                <a:hueOff val="-909602"/>
                <a:satOff val="-52455"/>
                <a:lumOff val="5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B14CD74F-4DDE-BE0A-F90C-556D47A76385}"/>
                </a:ext>
              </a:extLst>
            </p:cNvPr>
            <p:cNvSpPr txBox="1"/>
            <p:nvPr/>
          </p:nvSpPr>
          <p:spPr>
            <a:xfrm>
              <a:off x="2974584" y="1523321"/>
              <a:ext cx="2174490" cy="13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0" i="0" kern="1200" baseline="0" dirty="0">
                  <a:solidFill>
                    <a:srgbClr val="CDA69F"/>
                  </a:solidFill>
                </a:rPr>
                <a:t>Estrategia de</a:t>
              </a:r>
              <a:r>
                <a:rPr lang="es-MX" sz="1600" b="0" i="0" kern="1200" baseline="0" dirty="0"/>
                <a:t> </a:t>
              </a:r>
              <a:r>
                <a:rPr lang="es-MX" sz="1600" b="1" i="0" kern="1200" baseline="0" dirty="0"/>
                <a:t>cobertura</a:t>
              </a:r>
              <a:r>
                <a:rPr lang="es-MX" sz="1600" b="0" i="0" kern="1200" baseline="0" dirty="0"/>
                <a:t> (territorial, plurianual, estratégica) </a:t>
              </a:r>
              <a:endParaRPr lang="en-US" sz="1600" kern="1200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969A78EB-ACE3-6DD5-C124-E0046BA80CEC}"/>
              </a:ext>
            </a:extLst>
          </p:cNvPr>
          <p:cNvGrpSpPr/>
          <p:nvPr/>
        </p:nvGrpSpPr>
        <p:grpSpPr>
          <a:xfrm>
            <a:off x="4635722" y="4619905"/>
            <a:ext cx="2174490" cy="1304694"/>
            <a:chOff x="5366524" y="1523321"/>
            <a:chExt cx="2174490" cy="1304694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D3CD3D34-E14A-4F5F-89D7-AC29E15AD6F0}"/>
                </a:ext>
              </a:extLst>
            </p:cNvPr>
            <p:cNvSpPr/>
            <p:nvPr/>
          </p:nvSpPr>
          <p:spPr>
            <a:xfrm>
              <a:off x="5366524" y="1523321"/>
              <a:ext cx="2174490" cy="1304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91522"/>
                <a:satOff val="-62946"/>
                <a:lumOff val="6471"/>
                <a:alphaOff val="0"/>
              </a:schemeClr>
            </a:fillRef>
            <a:effectRef idx="0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2B6404E6-AF2D-0583-2D4A-59972CCD224F}"/>
                </a:ext>
              </a:extLst>
            </p:cNvPr>
            <p:cNvSpPr txBox="1"/>
            <p:nvPr/>
          </p:nvSpPr>
          <p:spPr>
            <a:xfrm>
              <a:off x="5366524" y="1523321"/>
              <a:ext cx="2174490" cy="13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0" i="0" kern="1200" baseline="0" dirty="0">
                  <a:solidFill>
                    <a:srgbClr val="CEB5B2"/>
                  </a:solidFill>
                </a:rPr>
                <a:t>Relación con</a:t>
              </a:r>
              <a:r>
                <a:rPr lang="es-MX" sz="1600" b="0" i="0" kern="1200" baseline="0" dirty="0"/>
                <a:t> </a:t>
              </a:r>
              <a:r>
                <a:rPr lang="es-MX" sz="1600" b="1" i="0" kern="1200" baseline="0" dirty="0"/>
                <a:t>otros programas </a:t>
              </a:r>
              <a:r>
                <a:rPr lang="es-MX" sz="1600" b="0" i="0" kern="1200" baseline="0" dirty="0">
                  <a:solidFill>
                    <a:srgbClr val="CEB5B2"/>
                  </a:solidFill>
                </a:rPr>
                <a:t>presupuestarios federales, estatales y municipales</a:t>
              </a:r>
              <a:endParaRPr lang="en-US" sz="1600" kern="1200" dirty="0">
                <a:solidFill>
                  <a:srgbClr val="CEB5B2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6CC6641F-4107-78AD-450A-B558D9667984}"/>
              </a:ext>
            </a:extLst>
          </p:cNvPr>
          <p:cNvGrpSpPr/>
          <p:nvPr/>
        </p:nvGrpSpPr>
        <p:grpSpPr>
          <a:xfrm>
            <a:off x="7027662" y="4619905"/>
            <a:ext cx="2174490" cy="1304694"/>
            <a:chOff x="7758464" y="1523321"/>
            <a:chExt cx="2174490" cy="1304694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063B2138-9255-A24C-6C32-BC1E0C21ADF1}"/>
                </a:ext>
              </a:extLst>
            </p:cNvPr>
            <p:cNvSpPr/>
            <p:nvPr/>
          </p:nvSpPr>
          <p:spPr>
            <a:xfrm>
              <a:off x="7758464" y="1523321"/>
              <a:ext cx="2174490" cy="1304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273443"/>
                <a:satOff val="-73437"/>
                <a:lumOff val="7549"/>
                <a:alphaOff val="0"/>
              </a:schemeClr>
            </a:fillRef>
            <a:effectRef idx="0">
              <a:schemeClr val="accent2">
                <a:hueOff val="-1273443"/>
                <a:satOff val="-73437"/>
                <a:lumOff val="7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AE23429F-0F7D-834A-845A-C70E18469590}"/>
                </a:ext>
              </a:extLst>
            </p:cNvPr>
            <p:cNvSpPr txBox="1"/>
            <p:nvPr/>
          </p:nvSpPr>
          <p:spPr>
            <a:xfrm>
              <a:off x="7758464" y="1523321"/>
              <a:ext cx="2174490" cy="13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0" i="0" kern="1200" baseline="0" dirty="0">
                  <a:solidFill>
                    <a:srgbClr val="C5B7B7"/>
                  </a:solidFill>
                </a:rPr>
                <a:t>Elementos para la integración de un </a:t>
              </a:r>
              <a:r>
                <a:rPr lang="es-MX" sz="1600" b="1" i="0" kern="1200" baseline="0" dirty="0"/>
                <a:t>padrón de beneficiarios</a:t>
              </a:r>
              <a:endParaRPr lang="en-US" sz="1600" b="1" kern="1200" dirty="0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30F12127-5559-16B4-9DA8-F8DE3AC5B676}"/>
              </a:ext>
            </a:extLst>
          </p:cNvPr>
          <p:cNvGrpSpPr/>
          <p:nvPr/>
        </p:nvGrpSpPr>
        <p:grpSpPr>
          <a:xfrm>
            <a:off x="9419601" y="4619905"/>
            <a:ext cx="2174490" cy="1304694"/>
            <a:chOff x="4170554" y="3045465"/>
            <a:chExt cx="2174490" cy="1304694"/>
          </a:xfrm>
          <a:solidFill>
            <a:schemeClr val="accent2">
              <a:lumMod val="50000"/>
            </a:schemeClr>
          </a:solidFill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F0426767-BE18-D70C-BCD2-7DF8194C039D}"/>
                </a:ext>
              </a:extLst>
            </p:cNvPr>
            <p:cNvSpPr/>
            <p:nvPr/>
          </p:nvSpPr>
          <p:spPr>
            <a:xfrm>
              <a:off x="4170554" y="3045465"/>
              <a:ext cx="2174490" cy="130469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44D8311C-8BAA-9228-D7E8-69B0BD3DE4A9}"/>
                </a:ext>
              </a:extLst>
            </p:cNvPr>
            <p:cNvSpPr txBox="1"/>
            <p:nvPr/>
          </p:nvSpPr>
          <p:spPr>
            <a:xfrm>
              <a:off x="4170554" y="3045465"/>
              <a:ext cx="2174490" cy="13046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0" i="0" kern="1200" baseline="0" dirty="0"/>
                <a:t>Matriz de indicadores para Resultados,</a:t>
              </a:r>
              <a:r>
                <a:rPr lang="es-MX" sz="1600" b="0" i="0" kern="1200" baseline="0" dirty="0">
                  <a:solidFill>
                    <a:srgbClr val="C15811"/>
                  </a:solidFill>
                </a:rPr>
                <a:t> </a:t>
              </a:r>
              <a:r>
                <a:rPr lang="es-MX" sz="1600" b="0" i="0" kern="1200" baseline="0" dirty="0">
                  <a:solidFill>
                    <a:srgbClr val="5C2A08"/>
                  </a:solidFill>
                </a:rPr>
                <a:t>o equivalente con base en la Metodología de Marco Lógico</a:t>
              </a:r>
              <a:r>
                <a:rPr lang="es-MX" sz="1600" b="0" i="0" kern="1200" baseline="0" dirty="0">
                  <a:solidFill>
                    <a:srgbClr val="C15811"/>
                  </a:solidFill>
                </a:rPr>
                <a:t>	</a:t>
              </a:r>
              <a:endParaRPr lang="en-US" sz="1600" kern="1200" dirty="0">
                <a:solidFill>
                  <a:srgbClr val="C15811"/>
                </a:solidFill>
              </a:endParaRPr>
            </a:p>
          </p:txBody>
        </p:sp>
      </p:grpSp>
      <p:pic>
        <p:nvPicPr>
          <p:cNvPr id="39" name="Gráfico 38" descr="Investigación con relleno sólido">
            <a:extLst>
              <a:ext uri="{FF2B5EF4-FFF2-40B4-BE49-F238E27FC236}">
                <a16:creationId xmlns:a16="http://schemas.microsoft.com/office/drawing/2014/main" id="{C4D1608F-4847-B7A3-7340-41EB7514A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1838" y="0"/>
            <a:ext cx="1980000" cy="1980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1C2EFFE9-FF92-C83B-C314-57FD66BE06B3}"/>
              </a:ext>
            </a:extLst>
          </p:cNvPr>
          <p:cNvSpPr/>
          <p:nvPr/>
        </p:nvSpPr>
        <p:spPr>
          <a:xfrm>
            <a:off x="4535369" y="125026"/>
            <a:ext cx="5375249" cy="619920"/>
          </a:xfrm>
          <a:prstGeom prst="roundRect">
            <a:avLst/>
          </a:prstGeom>
          <a:solidFill>
            <a:srgbClr val="1E3459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s-MX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mínimos a incluir</a:t>
            </a:r>
          </a:p>
        </p:txBody>
      </p:sp>
      <p:pic>
        <p:nvPicPr>
          <p:cNvPr id="43" name="12 Imagen" descr="Logotipo&#10;&#10;Descripción generada automáticamente">
            <a:extLst>
              <a:ext uri="{FF2B5EF4-FFF2-40B4-BE49-F238E27FC236}">
                <a16:creationId xmlns:a16="http://schemas.microsoft.com/office/drawing/2014/main" id="{27E3966A-EF21-9D86-CA8F-4C1850DA96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000"/>
            <a:ext cx="733443" cy="504000"/>
          </a:xfrm>
          <a:prstGeom prst="rect">
            <a:avLst/>
          </a:prstGeom>
        </p:spPr>
      </p:pic>
      <p:pic>
        <p:nvPicPr>
          <p:cNvPr id="44" name="Imagen 43" descr="Diagrama&#10;&#10;Descripción generada automáticamente">
            <a:extLst>
              <a:ext uri="{FF2B5EF4-FFF2-40B4-BE49-F238E27FC236}">
                <a16:creationId xmlns:a16="http://schemas.microsoft.com/office/drawing/2014/main" id="{A700D69E-6FC5-6DE6-AF15-8D0D1599D5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4" y="6401853"/>
            <a:ext cx="861744" cy="432000"/>
          </a:xfrm>
          <a:prstGeom prst="rect">
            <a:avLst/>
          </a:prstGeom>
        </p:spPr>
      </p:pic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188BD63E-6EE9-D502-1576-A0B4372F7401}"/>
              </a:ext>
            </a:extLst>
          </p:cNvPr>
          <p:cNvSpPr/>
          <p:nvPr/>
        </p:nvSpPr>
        <p:spPr>
          <a:xfrm>
            <a:off x="4566296" y="1023376"/>
            <a:ext cx="7092000" cy="4571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DBDC0CC7-C6D8-E64C-82D0-8593949A80AD}"/>
              </a:ext>
            </a:extLst>
          </p:cNvPr>
          <p:cNvSpPr/>
          <p:nvPr/>
        </p:nvSpPr>
        <p:spPr>
          <a:xfrm>
            <a:off x="4566296" y="6148053"/>
            <a:ext cx="7092000" cy="4571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6565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D9C54B-D86D-D242-B2AC-24E984911AC7}"/>
              </a:ext>
            </a:extLst>
          </p:cNvPr>
          <p:cNvSpPr txBox="1"/>
          <p:nvPr/>
        </p:nvSpPr>
        <p:spPr>
          <a:xfrm>
            <a:off x="210260" y="2401636"/>
            <a:ext cx="3099957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Enfoque del Programa Presupuestario</a:t>
            </a:r>
          </a:p>
        </p:txBody>
      </p:sp>
      <p:graphicFrame>
        <p:nvGraphicFramePr>
          <p:cNvPr id="8" name="CuadroTexto 1">
            <a:extLst>
              <a:ext uri="{FF2B5EF4-FFF2-40B4-BE49-F238E27FC236}">
                <a16:creationId xmlns:a16="http://schemas.microsoft.com/office/drawing/2014/main" id="{865EEB77-C543-72DF-4085-3DBECD05B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8461014"/>
              </p:ext>
            </p:extLst>
          </p:nvPr>
        </p:nvGraphicFramePr>
        <p:xfrm>
          <a:off x="4781490" y="210312"/>
          <a:ext cx="6666833" cy="6300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608B1BB-9D84-E0CF-7E7A-D46E0A81C820}"/>
              </a:ext>
            </a:extLst>
          </p:cNvPr>
          <p:cNvSpPr txBox="1"/>
          <p:nvPr/>
        </p:nvSpPr>
        <p:spPr>
          <a:xfrm>
            <a:off x="344282" y="5988323"/>
            <a:ext cx="30999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2000" dirty="0">
                <a:solidFill>
                  <a:schemeClr val="bg1"/>
                </a:solidFill>
                <a:latin typeface="+mj-lt"/>
              </a:rPr>
              <a:t>¿Por qué?	Para qué?</a:t>
            </a:r>
          </a:p>
        </p:txBody>
      </p:sp>
      <p:pic>
        <p:nvPicPr>
          <p:cNvPr id="2" name="Gráfico 1" descr="Diamante con relleno sólido">
            <a:extLst>
              <a:ext uri="{FF2B5EF4-FFF2-40B4-BE49-F238E27FC236}">
                <a16:creationId xmlns:a16="http://schemas.microsoft.com/office/drawing/2014/main" id="{DB56EFDB-A068-7BD9-7D72-213E941B26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35838" y="0"/>
            <a:ext cx="2052000" cy="2052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" name="12 Imagen" descr="Logotipo&#10;&#10;Descripción generada automáticamente">
            <a:extLst>
              <a:ext uri="{FF2B5EF4-FFF2-40B4-BE49-F238E27FC236}">
                <a16:creationId xmlns:a16="http://schemas.microsoft.com/office/drawing/2014/main" id="{FDFD538A-F727-79F2-47B9-7EEF6DF8CE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000"/>
            <a:ext cx="733443" cy="504000"/>
          </a:xfrm>
          <a:prstGeom prst="rect">
            <a:avLst/>
          </a:prstGeom>
        </p:spPr>
      </p:pic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F954A604-0555-5C50-5754-0CE18D3F6CC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4" y="6401853"/>
            <a:ext cx="86174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9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D916B9-002F-57E9-028A-2CF06BB5B048}"/>
              </a:ext>
            </a:extLst>
          </p:cNvPr>
          <p:cNvSpPr txBox="1"/>
          <p:nvPr/>
        </p:nvSpPr>
        <p:spPr>
          <a:xfrm>
            <a:off x="4239492" y="850052"/>
            <a:ext cx="7527636" cy="5874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Porcentaje de </a:t>
            </a:r>
            <a:r>
              <a:rPr lang="es-MX" sz="2000" b="1" dirty="0"/>
              <a:t>recursos</a:t>
            </a:r>
            <a:r>
              <a:rPr lang="es-MX" sz="2000" dirty="0"/>
              <a:t>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municipales</a:t>
            </a:r>
            <a:r>
              <a:rPr lang="es-MX" sz="2000" dirty="0"/>
              <a:t> </a:t>
            </a:r>
            <a:r>
              <a:rPr lang="es-MX" sz="2000" b="1" dirty="0"/>
              <a:t>fiscalizados</a:t>
            </a:r>
          </a:p>
          <a:p>
            <a:pPr marL="28575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Porcentaje de </a:t>
            </a:r>
            <a:r>
              <a:rPr lang="es-MX" sz="2000" b="1" dirty="0"/>
              <a:t>programas</a:t>
            </a:r>
            <a:r>
              <a:rPr lang="es-MX" sz="2000" dirty="0"/>
              <a:t>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/ acciones </a:t>
            </a:r>
            <a:r>
              <a:rPr lang="es-MX" sz="2000" b="1" dirty="0"/>
              <a:t>fiscalizados</a:t>
            </a:r>
            <a:r>
              <a:rPr lang="es-MX" sz="2000" dirty="0"/>
              <a:t>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(Programas auditados / Total de programas)</a:t>
            </a:r>
          </a:p>
          <a:p>
            <a:pPr marL="28575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Porcentaje de </a:t>
            </a:r>
            <a:r>
              <a:rPr lang="es-MX" sz="2000" b="1" dirty="0"/>
              <a:t>organismos municipales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con acciones de fiscalización</a:t>
            </a:r>
          </a:p>
          <a:p>
            <a:pPr marL="28575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000" b="1" dirty="0"/>
              <a:t>Costo promedio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de las acciones de </a:t>
            </a:r>
            <a:r>
              <a:rPr lang="es-MX" sz="2000" b="1" dirty="0"/>
              <a:t>fiscalización</a:t>
            </a:r>
            <a:r>
              <a:rPr lang="es-MX" sz="2000" dirty="0"/>
              <a:t>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(Acciones realizadas / Presupuesto Contraloría)</a:t>
            </a:r>
          </a:p>
          <a:p>
            <a:pPr marL="28575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000" b="1" dirty="0"/>
              <a:t>Programas municipales con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mejoras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 derivadas de recomendaciones de contraloría</a:t>
            </a:r>
          </a:p>
          <a:p>
            <a:pPr marL="28575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Porcentaje de </a:t>
            </a:r>
            <a:r>
              <a:rPr lang="es-MX" sz="2000" b="1" dirty="0"/>
              <a:t>funcionarios</a:t>
            </a:r>
            <a:r>
              <a:rPr lang="es-MX" sz="2000" dirty="0"/>
              <a:t>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municipales</a:t>
            </a:r>
            <a:r>
              <a:rPr lang="es-MX" sz="2000" dirty="0"/>
              <a:t>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capacitados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 en materia de contraloría / </a:t>
            </a:r>
            <a:r>
              <a:rPr lang="es-MX" sz="2000" b="1" dirty="0"/>
              <a:t>fiscalización</a:t>
            </a:r>
          </a:p>
          <a:p>
            <a:pPr marL="28575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Porcentaje de Funcionarios de la contraloría con </a:t>
            </a:r>
            <a:r>
              <a:rPr lang="es-MX" sz="2000" b="1" dirty="0"/>
              <a:t>capacitación formal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en rendición de cuentas, evaluación o PbR</a:t>
            </a:r>
          </a:p>
          <a:p>
            <a:pPr marL="28575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Porcentaje de </a:t>
            </a:r>
            <a:r>
              <a:rPr lang="es-MX" sz="2000" b="1" dirty="0"/>
              <a:t>acciones de mejora implementadas</a:t>
            </a:r>
            <a:r>
              <a:rPr lang="es-MX" sz="2000" dirty="0"/>
              <a:t>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en los programas fiscalizados</a:t>
            </a:r>
          </a:p>
          <a:p>
            <a:pPr marL="28575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Porcentaje de organismos municipales que realizan </a:t>
            </a:r>
            <a:r>
              <a:rPr lang="es-MX" sz="2000" b="1" dirty="0"/>
              <a:t>acciones preventivas</a:t>
            </a:r>
            <a:r>
              <a:rPr lang="es-MX" sz="2000" dirty="0"/>
              <a:t>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impulsadas por la contraloría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4F33BF-A120-43F3-80B2-9159221E34C6}"/>
              </a:ext>
            </a:extLst>
          </p:cNvPr>
          <p:cNvSpPr txBox="1"/>
          <p:nvPr/>
        </p:nvSpPr>
        <p:spPr>
          <a:xfrm>
            <a:off x="610611" y="2481953"/>
            <a:ext cx="25191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MX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Medidas de desempeño</a:t>
            </a:r>
          </a:p>
        </p:txBody>
      </p:sp>
      <p:pic>
        <p:nvPicPr>
          <p:cNvPr id="5" name="Gráfico 4" descr="Indicador con relleno sólido">
            <a:extLst>
              <a:ext uri="{FF2B5EF4-FFF2-40B4-BE49-F238E27FC236}">
                <a16:creationId xmlns:a16="http://schemas.microsoft.com/office/drawing/2014/main" id="{6FB86383-A656-EEFD-1D85-7F4968A5C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6416" y="0"/>
            <a:ext cx="2074421" cy="207442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F189660B-ADC3-62B6-86A7-D25A40D4C16C}"/>
              </a:ext>
            </a:extLst>
          </p:cNvPr>
          <p:cNvGrpSpPr/>
          <p:nvPr/>
        </p:nvGrpSpPr>
        <p:grpSpPr>
          <a:xfrm>
            <a:off x="4239492" y="133927"/>
            <a:ext cx="4666783" cy="619920"/>
            <a:chOff x="333341" y="1465409"/>
            <a:chExt cx="4666783" cy="619920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E6C05C59-E247-4137-6F06-B7B966E87387}"/>
                </a:ext>
              </a:extLst>
            </p:cNvPr>
            <p:cNvSpPr/>
            <p:nvPr/>
          </p:nvSpPr>
          <p:spPr>
            <a:xfrm>
              <a:off x="333341" y="1465409"/>
              <a:ext cx="4666783" cy="6199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113FC98A-E9D7-7587-A994-9A1793D68F6E}"/>
                </a:ext>
              </a:extLst>
            </p:cNvPr>
            <p:cNvSpPr txBox="1"/>
            <p:nvPr/>
          </p:nvSpPr>
          <p:spPr>
            <a:xfrm>
              <a:off x="363603" y="1495671"/>
              <a:ext cx="4606259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393" tIns="0" rIns="176393" bIns="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Indicadores, entregables y metas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04485B-4641-A614-7370-66ED027E43A6}"/>
              </a:ext>
            </a:extLst>
          </p:cNvPr>
          <p:cNvSpPr txBox="1"/>
          <p:nvPr/>
        </p:nvSpPr>
        <p:spPr>
          <a:xfrm>
            <a:off x="344282" y="5969074"/>
            <a:ext cx="30999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2000" dirty="0">
                <a:solidFill>
                  <a:schemeClr val="bg1"/>
                </a:solidFill>
                <a:latin typeface="+mj-lt"/>
              </a:rPr>
              <a:t>¿Cómo vamos?</a:t>
            </a:r>
          </a:p>
        </p:txBody>
      </p:sp>
      <p:pic>
        <p:nvPicPr>
          <p:cNvPr id="15" name="12 Imagen" descr="Logotipo&#10;&#10;Descripción generada automáticamente">
            <a:extLst>
              <a:ext uri="{FF2B5EF4-FFF2-40B4-BE49-F238E27FC236}">
                <a16:creationId xmlns:a16="http://schemas.microsoft.com/office/drawing/2014/main" id="{C3B907EE-889D-D9C6-A325-6ACE79B837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000"/>
            <a:ext cx="733443" cy="504000"/>
          </a:xfrm>
          <a:prstGeom prst="rect">
            <a:avLst/>
          </a:prstGeom>
        </p:spPr>
      </p:pic>
      <p:pic>
        <p:nvPicPr>
          <p:cNvPr id="17" name="Imagen 16" descr="Diagrama&#10;&#10;Descripción generada automáticamente">
            <a:extLst>
              <a:ext uri="{FF2B5EF4-FFF2-40B4-BE49-F238E27FC236}">
                <a16:creationId xmlns:a16="http://schemas.microsoft.com/office/drawing/2014/main" id="{292F0178-0660-1CBC-9215-1D8B234E049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4" y="6401853"/>
            <a:ext cx="861744" cy="432000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269ABAC6-ED3D-D754-730A-4450B4899D3E}"/>
              </a:ext>
            </a:extLst>
          </p:cNvPr>
          <p:cNvSpPr/>
          <p:nvPr/>
        </p:nvSpPr>
        <p:spPr>
          <a:xfrm>
            <a:off x="4186812" y="6583140"/>
            <a:ext cx="7092000" cy="4571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4C75A05E-5F53-13BB-8B99-3B57D419246A}"/>
              </a:ext>
            </a:extLst>
          </p:cNvPr>
          <p:cNvSpPr/>
          <p:nvPr/>
        </p:nvSpPr>
        <p:spPr>
          <a:xfrm>
            <a:off x="8916000" y="443887"/>
            <a:ext cx="3276000" cy="4571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9547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>
            <a:extLst>
              <a:ext uri="{FF2B5EF4-FFF2-40B4-BE49-F238E27FC236}">
                <a16:creationId xmlns:a16="http://schemas.microsoft.com/office/drawing/2014/main" id="{1E4DE546-E932-8E81-D9D4-9F663DB89942}"/>
              </a:ext>
            </a:extLst>
          </p:cNvPr>
          <p:cNvSpPr/>
          <p:nvPr/>
        </p:nvSpPr>
        <p:spPr>
          <a:xfrm>
            <a:off x="1" y="0"/>
            <a:ext cx="12210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1 Título">
            <a:extLst>
              <a:ext uri="{FF2B5EF4-FFF2-40B4-BE49-F238E27FC236}">
                <a16:creationId xmlns:a16="http://schemas.microsoft.com/office/drawing/2014/main" id="{B60E5113-00EB-ED7E-46AE-71680B9F2069}"/>
              </a:ext>
            </a:extLst>
          </p:cNvPr>
          <p:cNvSpPr txBox="1">
            <a:spLocks/>
          </p:cNvSpPr>
          <p:nvPr/>
        </p:nvSpPr>
        <p:spPr>
          <a:xfrm>
            <a:off x="1981200" y="15212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Estructura MIR en el</a:t>
            </a:r>
          </a:p>
          <a:p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Modelo Presupuestario GTO</a:t>
            </a:r>
            <a:endParaRPr lang="es-MX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43EC400C-0B09-7A6E-D3D3-A5FD58FE5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321" y="1706720"/>
            <a:ext cx="9221359" cy="4933304"/>
          </a:xfrm>
          <a:prstGeom prst="rect">
            <a:avLst/>
          </a:prstGeom>
        </p:spPr>
      </p:pic>
      <p:pic>
        <p:nvPicPr>
          <p:cNvPr id="43" name="12 Imagen" descr="Logotipo&#10;&#10;Descripción generada automáticamente">
            <a:extLst>
              <a:ext uri="{FF2B5EF4-FFF2-40B4-BE49-F238E27FC236}">
                <a16:creationId xmlns:a16="http://schemas.microsoft.com/office/drawing/2014/main" id="{AE5BF14F-877F-1892-3633-1CD5EEDD0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000"/>
            <a:ext cx="733443" cy="504000"/>
          </a:xfrm>
          <a:prstGeom prst="rect">
            <a:avLst/>
          </a:prstGeom>
        </p:spPr>
      </p:pic>
      <p:pic>
        <p:nvPicPr>
          <p:cNvPr id="45" name="Imagen 44" descr="Diagrama&#10;&#10;Descripción generada automáticamente">
            <a:extLst>
              <a:ext uri="{FF2B5EF4-FFF2-40B4-BE49-F238E27FC236}">
                <a16:creationId xmlns:a16="http://schemas.microsoft.com/office/drawing/2014/main" id="{2388C0DA-684E-B73C-5544-FC96E63708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4" y="6401853"/>
            <a:ext cx="86174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80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179E957-9015-88C2-0330-E495BE338EAA}"/>
              </a:ext>
            </a:extLst>
          </p:cNvPr>
          <p:cNvSpPr/>
          <p:nvPr/>
        </p:nvSpPr>
        <p:spPr>
          <a:xfrm>
            <a:off x="1" y="0"/>
            <a:ext cx="12210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51F519-28FE-90F9-B190-9F8D0712E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428" y="967905"/>
            <a:ext cx="9057143" cy="507619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" name="12 Imagen" descr="Logotipo&#10;&#10;Descripción generada automáticamente">
            <a:extLst>
              <a:ext uri="{FF2B5EF4-FFF2-40B4-BE49-F238E27FC236}">
                <a16:creationId xmlns:a16="http://schemas.microsoft.com/office/drawing/2014/main" id="{86FAF360-E562-9E1E-122A-AB9F014F4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000"/>
            <a:ext cx="733443" cy="50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D89A106-F89C-933C-2377-CA7FA4606D6E}"/>
              </a:ext>
            </a:extLst>
          </p:cNvPr>
          <p:cNvSpPr txBox="1"/>
          <p:nvPr/>
        </p:nvSpPr>
        <p:spPr>
          <a:xfrm>
            <a:off x="984986" y="0"/>
            <a:ext cx="1022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Monitoreo, Evaluación y Rendición de Cuentas</a:t>
            </a: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1B6B4EEE-E93D-9463-0940-BEBC5DAF5F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4" y="6401853"/>
            <a:ext cx="86174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6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D3A724A-1287-B9C6-6E24-89BB57A40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764BC7B-6C31-1503-FD08-31518038AE8A}"/>
              </a:ext>
            </a:extLst>
          </p:cNvPr>
          <p:cNvSpPr txBox="1"/>
          <p:nvPr/>
        </p:nvSpPr>
        <p:spPr>
          <a:xfrm>
            <a:off x="2133079" y="3356718"/>
            <a:ext cx="8291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764A99"/>
                </a:solidFill>
              </a:rPr>
              <a:t>Gracias por su atención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56FBD5-1A46-72E3-37CC-11DE51C40818}"/>
              </a:ext>
            </a:extLst>
          </p:cNvPr>
          <p:cNvSpPr txBox="1"/>
          <p:nvPr/>
        </p:nvSpPr>
        <p:spPr>
          <a:xfrm>
            <a:off x="7296784" y="4502871"/>
            <a:ext cx="408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480CB9"/>
                </a:solidFill>
              </a:rPr>
              <a:t>Luis Miguel Soria Vázquez</a:t>
            </a:r>
          </a:p>
          <a:p>
            <a:pPr algn="ctr"/>
            <a:r>
              <a:rPr lang="es-MX" sz="1600" dirty="0">
                <a:solidFill>
                  <a:srgbClr val="480CB9"/>
                </a:solidFill>
              </a:rPr>
              <a:t>Dirección de Programación y Presupuestación</a:t>
            </a:r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10365629-3421-F134-2562-5EA23F7FE8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87" y="5275956"/>
            <a:ext cx="1484238" cy="7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3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0D79BCFC-6259-AA37-4D3B-6C95E95ACC9C}"/>
              </a:ext>
            </a:extLst>
          </p:cNvPr>
          <p:cNvSpPr/>
          <p:nvPr/>
        </p:nvSpPr>
        <p:spPr>
          <a:xfrm>
            <a:off x="0" y="2497584"/>
            <a:ext cx="12192000" cy="43604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AD1034F-B1FE-EB18-226D-B2473658426E}"/>
              </a:ext>
            </a:extLst>
          </p:cNvPr>
          <p:cNvSpPr/>
          <p:nvPr/>
        </p:nvSpPr>
        <p:spPr>
          <a:xfrm>
            <a:off x="0" y="0"/>
            <a:ext cx="12192000" cy="25190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7D11393-4562-908E-57CC-3A242DFBE33A}"/>
              </a:ext>
            </a:extLst>
          </p:cNvPr>
          <p:cNvSpPr/>
          <p:nvPr/>
        </p:nvSpPr>
        <p:spPr>
          <a:xfrm>
            <a:off x="7592864" y="2812709"/>
            <a:ext cx="2583561" cy="188877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A923E6C-1F70-6847-6D6D-39E13D8CDAF3}"/>
              </a:ext>
            </a:extLst>
          </p:cNvPr>
          <p:cNvSpPr/>
          <p:nvPr/>
        </p:nvSpPr>
        <p:spPr>
          <a:xfrm>
            <a:off x="4831408" y="3624131"/>
            <a:ext cx="2583561" cy="188877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39A0979-B661-B3FC-D9D3-36E95FDD905F}"/>
              </a:ext>
            </a:extLst>
          </p:cNvPr>
          <p:cNvSpPr/>
          <p:nvPr/>
        </p:nvSpPr>
        <p:spPr>
          <a:xfrm>
            <a:off x="2079189" y="4435552"/>
            <a:ext cx="2583561" cy="188877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48CBE3-6834-5B44-5FDE-80A1352530EE}"/>
              </a:ext>
            </a:extLst>
          </p:cNvPr>
          <p:cNvSpPr txBox="1"/>
          <p:nvPr/>
        </p:nvSpPr>
        <p:spPr>
          <a:xfrm>
            <a:off x="2305812" y="0"/>
            <a:ext cx="758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A395AE-3C5E-1E77-BB64-C5E7ECD91D8B}"/>
              </a:ext>
            </a:extLst>
          </p:cNvPr>
          <p:cNvSpPr txBox="1"/>
          <p:nvPr/>
        </p:nvSpPr>
        <p:spPr>
          <a:xfrm>
            <a:off x="710184" y="891328"/>
            <a:ext cx="10771632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chemeClr val="bg1"/>
                </a:solidFill>
              </a:rPr>
              <a:t>Herramienta</a:t>
            </a:r>
            <a:r>
              <a:rPr lang="es-MX" sz="2800" dirty="0">
                <a:solidFill>
                  <a:schemeClr val="accent1">
                    <a:lumMod val="50000"/>
                  </a:schemeClr>
                </a:solidFill>
              </a:rPr>
              <a:t> de planificación que permite al gobierno organizar las </a:t>
            </a:r>
            <a:r>
              <a:rPr lang="es-MX" sz="2800" b="1" dirty="0">
                <a:solidFill>
                  <a:schemeClr val="bg1"/>
                </a:solidFill>
              </a:rPr>
              <a:t>acciones</a:t>
            </a:r>
            <a:r>
              <a:rPr lang="es-MX" sz="2800" dirty="0">
                <a:solidFill>
                  <a:schemeClr val="accent1">
                    <a:lumMod val="50000"/>
                  </a:schemeClr>
                </a:solidFill>
              </a:rPr>
              <a:t> que realiza para el cumplimiento de sus </a:t>
            </a:r>
            <a:r>
              <a:rPr lang="es-MX" sz="2800" b="1" dirty="0">
                <a:solidFill>
                  <a:schemeClr val="bg1"/>
                </a:solidFill>
              </a:rPr>
              <a:t>funciones y planes</a:t>
            </a:r>
            <a:r>
              <a:rPr lang="es-MX" sz="28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s-MX" sz="2800" dirty="0">
                <a:solidFill>
                  <a:schemeClr val="accent1">
                    <a:lumMod val="50000"/>
                  </a:schemeClr>
                </a:solidFill>
              </a:rPr>
              <a:t> así como  los </a:t>
            </a:r>
            <a:r>
              <a:rPr lang="es-MX" sz="2800" b="1" dirty="0">
                <a:solidFill>
                  <a:schemeClr val="bg1"/>
                </a:solidFill>
              </a:rPr>
              <a:t>recursos</a:t>
            </a:r>
            <a:r>
              <a:rPr lang="es-MX" sz="2800" dirty="0">
                <a:solidFill>
                  <a:schemeClr val="accent1">
                    <a:lumMod val="50000"/>
                  </a:schemeClr>
                </a:solidFill>
              </a:rPr>
              <a:t> necesarios para tal fin.</a:t>
            </a:r>
          </a:p>
        </p:txBody>
      </p:sp>
      <p:pic>
        <p:nvPicPr>
          <p:cNvPr id="7" name="Gráfico 6" descr="Dinero con relleno sólido">
            <a:extLst>
              <a:ext uri="{FF2B5EF4-FFF2-40B4-BE49-F238E27FC236}">
                <a16:creationId xmlns:a16="http://schemas.microsoft.com/office/drawing/2014/main" id="{0FEEE252-FBD3-19B0-AD19-28FE831027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06340" y="4582391"/>
            <a:ext cx="914400" cy="914400"/>
          </a:xfrm>
          <a:prstGeom prst="rect">
            <a:avLst/>
          </a:prstGeom>
        </p:spPr>
      </p:pic>
      <p:pic>
        <p:nvPicPr>
          <p:cNvPr id="9" name="Gráfico 8" descr="Crecimiento empresarial con relleno sólido">
            <a:extLst>
              <a:ext uri="{FF2B5EF4-FFF2-40B4-BE49-F238E27FC236}">
                <a16:creationId xmlns:a16="http://schemas.microsoft.com/office/drawing/2014/main" id="{63D6531C-4E22-1D97-5D63-B115A6007C6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69926" y="2991770"/>
            <a:ext cx="914400" cy="914400"/>
          </a:xfrm>
          <a:prstGeom prst="rect">
            <a:avLst/>
          </a:prstGeom>
        </p:spPr>
      </p:pic>
      <p:pic>
        <p:nvPicPr>
          <p:cNvPr id="11" name="Gráfico 10" descr="Pared de ladrillo de edificio con relleno sólido">
            <a:extLst>
              <a:ext uri="{FF2B5EF4-FFF2-40B4-BE49-F238E27FC236}">
                <a16:creationId xmlns:a16="http://schemas.microsoft.com/office/drawing/2014/main" id="{CAED0474-8882-D382-DF4F-567507F8B14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683515" y="3787080"/>
            <a:ext cx="914400" cy="9144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5B7B01B-805E-3CCC-D61B-0E5CDDE873D1}"/>
              </a:ext>
            </a:extLst>
          </p:cNvPr>
          <p:cNvSpPr txBox="1"/>
          <p:nvPr/>
        </p:nvSpPr>
        <p:spPr>
          <a:xfrm>
            <a:off x="5321184" y="4701480"/>
            <a:ext cx="188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Acciones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6D2C912-6BFC-EE69-CA71-7CBD0D87353D}"/>
              </a:ext>
            </a:extLst>
          </p:cNvPr>
          <p:cNvSpPr txBox="1"/>
          <p:nvPr/>
        </p:nvSpPr>
        <p:spPr>
          <a:xfrm>
            <a:off x="2422470" y="5571527"/>
            <a:ext cx="188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Recursos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5E04765-BFF5-C4A6-9307-C2B4755833FC}"/>
              </a:ext>
            </a:extLst>
          </p:cNvPr>
          <p:cNvSpPr txBox="1"/>
          <p:nvPr/>
        </p:nvSpPr>
        <p:spPr>
          <a:xfrm>
            <a:off x="7986056" y="3912332"/>
            <a:ext cx="188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Objetivos</a:t>
            </a:r>
          </a:p>
        </p:txBody>
      </p:sp>
      <p:pic>
        <p:nvPicPr>
          <p:cNvPr id="22" name="12 Imagen" descr="Logotipo&#10;&#10;Descripción generada automáticamente">
            <a:extLst>
              <a:ext uri="{FF2B5EF4-FFF2-40B4-BE49-F238E27FC236}">
                <a16:creationId xmlns:a16="http://schemas.microsoft.com/office/drawing/2014/main" id="{E04C4B8C-0EF1-30AA-4FA7-65030A551A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000"/>
            <a:ext cx="733443" cy="504000"/>
          </a:xfrm>
          <a:prstGeom prst="rect">
            <a:avLst/>
          </a:prstGeom>
        </p:spPr>
      </p:pic>
      <p:pic>
        <p:nvPicPr>
          <p:cNvPr id="23" name="Imagen 22" descr="Diagrama&#10;&#10;Descripción generada automáticamente">
            <a:extLst>
              <a:ext uri="{FF2B5EF4-FFF2-40B4-BE49-F238E27FC236}">
                <a16:creationId xmlns:a16="http://schemas.microsoft.com/office/drawing/2014/main" id="{93C9F032-5DC7-6BE4-989B-571C69CD676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4" y="6401853"/>
            <a:ext cx="86174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1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>
            <a:extLst>
              <a:ext uri="{FF2B5EF4-FFF2-40B4-BE49-F238E27FC236}">
                <a16:creationId xmlns:a16="http://schemas.microsoft.com/office/drawing/2014/main" id="{60C2FB7A-200A-986E-724C-1D6B9391510A}"/>
              </a:ext>
            </a:extLst>
          </p:cNvPr>
          <p:cNvSpPr/>
          <p:nvPr/>
        </p:nvSpPr>
        <p:spPr>
          <a:xfrm>
            <a:off x="0" y="1129701"/>
            <a:ext cx="12192000" cy="57282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86A85718-D4B8-2F1F-65C9-F66CA4DA90BA}"/>
              </a:ext>
            </a:extLst>
          </p:cNvPr>
          <p:cNvSpPr/>
          <p:nvPr/>
        </p:nvSpPr>
        <p:spPr>
          <a:xfrm>
            <a:off x="6675025" y="2157085"/>
            <a:ext cx="3143154" cy="3363984"/>
          </a:xfrm>
          <a:prstGeom prst="roundRect">
            <a:avLst>
              <a:gd name="adj" fmla="val 715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7D11393-4562-908E-57CC-3A242DFBE33A}"/>
              </a:ext>
            </a:extLst>
          </p:cNvPr>
          <p:cNvSpPr/>
          <p:nvPr/>
        </p:nvSpPr>
        <p:spPr>
          <a:xfrm>
            <a:off x="1521257" y="1437085"/>
            <a:ext cx="1836000" cy="1440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A923E6C-1F70-6847-6D6D-39E13D8CDAF3}"/>
              </a:ext>
            </a:extLst>
          </p:cNvPr>
          <p:cNvSpPr/>
          <p:nvPr/>
        </p:nvSpPr>
        <p:spPr>
          <a:xfrm>
            <a:off x="1521257" y="3131069"/>
            <a:ext cx="1836000" cy="1440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39A0979-B661-B3FC-D9D3-36E95FDD905F}"/>
              </a:ext>
            </a:extLst>
          </p:cNvPr>
          <p:cNvSpPr/>
          <p:nvPr/>
        </p:nvSpPr>
        <p:spPr>
          <a:xfrm>
            <a:off x="1521257" y="4828084"/>
            <a:ext cx="1836000" cy="1440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48CBE3-6834-5B44-5FDE-80A1352530EE}"/>
              </a:ext>
            </a:extLst>
          </p:cNvPr>
          <p:cNvSpPr txBox="1"/>
          <p:nvPr/>
        </p:nvSpPr>
        <p:spPr>
          <a:xfrm>
            <a:off x="2305812" y="0"/>
            <a:ext cx="758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>
                    <a:lumMod val="75000"/>
                  </a:schemeClr>
                </a:solidFill>
              </a:rPr>
              <a:t>Gestión para</a:t>
            </a:r>
            <a:r>
              <a:rPr lang="es-MX" sz="3600" b="1" dirty="0"/>
              <a:t> Resultados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A395AE-3C5E-1E77-BB64-C5E7ECD91D8B}"/>
              </a:ext>
            </a:extLst>
          </p:cNvPr>
          <p:cNvSpPr txBox="1"/>
          <p:nvPr/>
        </p:nvSpPr>
        <p:spPr>
          <a:xfrm>
            <a:off x="0" y="668036"/>
            <a:ext cx="12192000" cy="46166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</a:rPr>
              <a:t>Centrar el diálogo en los </a:t>
            </a:r>
            <a:r>
              <a:rPr lang="es-MX" sz="2400" b="1" dirty="0">
                <a:solidFill>
                  <a:schemeClr val="bg1"/>
                </a:solidFill>
              </a:rPr>
              <a:t>Resultados</a:t>
            </a:r>
          </a:p>
        </p:txBody>
      </p:sp>
      <p:pic>
        <p:nvPicPr>
          <p:cNvPr id="7" name="Gráfico 6" descr="Dinero con relleno sólido">
            <a:extLst>
              <a:ext uri="{FF2B5EF4-FFF2-40B4-BE49-F238E27FC236}">
                <a16:creationId xmlns:a16="http://schemas.microsoft.com/office/drawing/2014/main" id="{0FEEE252-FBD3-19B0-AD19-28FE831027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82057" y="4829171"/>
            <a:ext cx="914400" cy="914400"/>
          </a:xfrm>
          <a:prstGeom prst="rect">
            <a:avLst/>
          </a:prstGeom>
        </p:spPr>
      </p:pic>
      <p:pic>
        <p:nvPicPr>
          <p:cNvPr id="9" name="Gráfico 8" descr="Crecimiento empresarial con relleno sólido">
            <a:extLst>
              <a:ext uri="{FF2B5EF4-FFF2-40B4-BE49-F238E27FC236}">
                <a16:creationId xmlns:a16="http://schemas.microsoft.com/office/drawing/2014/main" id="{63D6531C-4E22-1D97-5D63-B115A6007C6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82057" y="1470394"/>
            <a:ext cx="914400" cy="914400"/>
          </a:xfrm>
          <a:prstGeom prst="rect">
            <a:avLst/>
          </a:prstGeom>
        </p:spPr>
      </p:pic>
      <p:pic>
        <p:nvPicPr>
          <p:cNvPr id="11" name="Gráfico 10" descr="Pared de ladrillo de edificio con relleno sólido">
            <a:extLst>
              <a:ext uri="{FF2B5EF4-FFF2-40B4-BE49-F238E27FC236}">
                <a16:creationId xmlns:a16="http://schemas.microsoft.com/office/drawing/2014/main" id="{CAED0474-8882-D382-DF4F-567507F8B14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982057" y="3148266"/>
            <a:ext cx="914400" cy="9144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5B7B01B-805E-3CCC-D61B-0E5CDDE873D1}"/>
              </a:ext>
            </a:extLst>
          </p:cNvPr>
          <p:cNvSpPr txBox="1"/>
          <p:nvPr/>
        </p:nvSpPr>
        <p:spPr>
          <a:xfrm>
            <a:off x="1498187" y="4007250"/>
            <a:ext cx="188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Acciones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6D2C912-6BFC-EE69-CA71-7CBD0D87353D}"/>
              </a:ext>
            </a:extLst>
          </p:cNvPr>
          <p:cNvSpPr txBox="1"/>
          <p:nvPr/>
        </p:nvSpPr>
        <p:spPr>
          <a:xfrm>
            <a:off x="1498187" y="5762891"/>
            <a:ext cx="188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Recursos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5E04765-BFF5-C4A6-9307-C2B4755833FC}"/>
              </a:ext>
            </a:extLst>
          </p:cNvPr>
          <p:cNvSpPr txBox="1"/>
          <p:nvPr/>
        </p:nvSpPr>
        <p:spPr>
          <a:xfrm>
            <a:off x="1498187" y="2335540"/>
            <a:ext cx="188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Objetivos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C0AFB3A-6ADC-97AF-7557-59ABAE2A3A20}"/>
              </a:ext>
            </a:extLst>
          </p:cNvPr>
          <p:cNvSpPr/>
          <p:nvPr/>
        </p:nvSpPr>
        <p:spPr>
          <a:xfrm>
            <a:off x="4116324" y="1796472"/>
            <a:ext cx="3959352" cy="396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Gráfico 5" descr="Presentación con gráfico de barras con relleno sólido">
            <a:extLst>
              <a:ext uri="{FF2B5EF4-FFF2-40B4-BE49-F238E27FC236}">
                <a16:creationId xmlns:a16="http://schemas.microsoft.com/office/drawing/2014/main" id="{5B6156E2-7CE7-ABD4-B370-4AA7A7405DA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046345" y="2201610"/>
            <a:ext cx="914400" cy="914400"/>
          </a:xfrm>
          <a:prstGeom prst="rect">
            <a:avLst/>
          </a:prstGeom>
          <a:effectLst>
            <a:innerShdw blurRad="63500" dist="25400" dir="13500000">
              <a:prstClr val="black">
                <a:alpha val="50000"/>
              </a:prstClr>
            </a:innerShdw>
          </a:effectLst>
        </p:spPr>
      </p:pic>
      <p:pic>
        <p:nvPicPr>
          <p:cNvPr id="10" name="Gráfico 9" descr="Gráfico circular con relleno sólido">
            <a:extLst>
              <a:ext uri="{FF2B5EF4-FFF2-40B4-BE49-F238E27FC236}">
                <a16:creationId xmlns:a16="http://schemas.microsoft.com/office/drawing/2014/main" id="{F92A2AE4-7076-FC28-80D9-EB02253D68C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964681" y="3347411"/>
            <a:ext cx="914400" cy="914400"/>
          </a:xfrm>
          <a:prstGeom prst="rect">
            <a:avLst/>
          </a:prstGeom>
          <a:effectLst>
            <a:innerShdw blurRad="63500" dist="25400" dir="13500000">
              <a:prstClr val="black">
                <a:alpha val="50000"/>
              </a:prstClr>
            </a:innerShdw>
          </a:effectLst>
        </p:spPr>
      </p:pic>
      <p:pic>
        <p:nvPicPr>
          <p:cNvPr id="19" name="Gráfico 18" descr="Ciclismo en compañía con relleno sólido">
            <a:extLst>
              <a:ext uri="{FF2B5EF4-FFF2-40B4-BE49-F238E27FC236}">
                <a16:creationId xmlns:a16="http://schemas.microsoft.com/office/drawing/2014/main" id="{CBBCC279-4A29-A691-F621-DBE64FCBD60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291834" y="2201610"/>
            <a:ext cx="914400" cy="914400"/>
          </a:xfrm>
          <a:prstGeom prst="rect">
            <a:avLst/>
          </a:prstGeom>
          <a:effectLst>
            <a:innerShdw blurRad="63500" dist="25400" dir="13500000">
              <a:prstClr val="black">
                <a:alpha val="50000"/>
              </a:prstClr>
            </a:innerShdw>
          </a:effectLst>
        </p:spPr>
      </p:pic>
      <p:pic>
        <p:nvPicPr>
          <p:cNvPr id="21" name="Gráfico 20" descr="Autobús con relleno sólido">
            <a:extLst>
              <a:ext uri="{FF2B5EF4-FFF2-40B4-BE49-F238E27FC236}">
                <a16:creationId xmlns:a16="http://schemas.microsoft.com/office/drawing/2014/main" id="{614FA2A5-3363-D07C-95A7-A9E69411E49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321112" y="3347411"/>
            <a:ext cx="914400" cy="914400"/>
          </a:xfrm>
          <a:prstGeom prst="rect">
            <a:avLst/>
          </a:prstGeom>
          <a:effectLst>
            <a:innerShdw blurRad="63500" dist="25400" dir="13500000">
              <a:prstClr val="black">
                <a:alpha val="50000"/>
              </a:prstClr>
            </a:innerShdw>
          </a:effectLst>
        </p:spPr>
      </p:pic>
      <p:pic>
        <p:nvPicPr>
          <p:cNvPr id="23" name="Gráfico 22" descr="Acceso universal con relleno sólido">
            <a:extLst>
              <a:ext uri="{FF2B5EF4-FFF2-40B4-BE49-F238E27FC236}">
                <a16:creationId xmlns:a16="http://schemas.microsoft.com/office/drawing/2014/main" id="{E9321D38-5692-FC12-4702-371D74F11394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642896" y="3347411"/>
            <a:ext cx="914400" cy="914400"/>
          </a:xfrm>
          <a:prstGeom prst="rect">
            <a:avLst/>
          </a:prstGeom>
          <a:effectLst>
            <a:innerShdw blurRad="63500" dist="25400" dir="13500000">
              <a:prstClr val="black">
                <a:alpha val="50000"/>
              </a:prstClr>
            </a:innerShdw>
          </a:effectLst>
        </p:spPr>
      </p:pic>
      <p:pic>
        <p:nvPicPr>
          <p:cNvPr id="25" name="Gráfico 24" descr="Dirigir dos pines por un camino con relleno sólido">
            <a:extLst>
              <a:ext uri="{FF2B5EF4-FFF2-40B4-BE49-F238E27FC236}">
                <a16:creationId xmlns:a16="http://schemas.microsoft.com/office/drawing/2014/main" id="{C22E5B4B-1353-EF19-C206-6FF919599B0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926330" y="4444933"/>
            <a:ext cx="914400" cy="914400"/>
          </a:xfrm>
          <a:prstGeom prst="rect">
            <a:avLst/>
          </a:prstGeom>
          <a:effectLst>
            <a:innerShdw blurRad="63500" dist="25400" dir="13500000">
              <a:prstClr val="black">
                <a:alpha val="50000"/>
              </a:prstClr>
            </a:innerShdw>
          </a:effectLst>
        </p:spPr>
      </p:pic>
      <p:pic>
        <p:nvPicPr>
          <p:cNvPr id="27" name="Gráfico 26" descr="Hospital con relleno sólido">
            <a:extLst>
              <a:ext uri="{FF2B5EF4-FFF2-40B4-BE49-F238E27FC236}">
                <a16:creationId xmlns:a16="http://schemas.microsoft.com/office/drawing/2014/main" id="{E4BFA120-FC44-0535-7786-9C16C41FFE5C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6292882" y="4393310"/>
            <a:ext cx="914400" cy="914400"/>
          </a:xfrm>
          <a:prstGeom prst="rect">
            <a:avLst/>
          </a:prstGeom>
          <a:effectLst>
            <a:innerShdw blurRad="63500" dist="25400" dir="13500000">
              <a:prstClr val="black">
                <a:alpha val="50000"/>
              </a:prstClr>
            </a:innerShdw>
          </a:effec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ACA30246-27D7-0150-9A13-9C88CEF06233}"/>
              </a:ext>
            </a:extLst>
          </p:cNvPr>
          <p:cNvSpPr txBox="1"/>
          <p:nvPr/>
        </p:nvSpPr>
        <p:spPr>
          <a:xfrm>
            <a:off x="4735973" y="5887971"/>
            <a:ext cx="272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51BC506C-A1FC-9CBD-2553-1EB9AAF5FE55}"/>
              </a:ext>
            </a:extLst>
          </p:cNvPr>
          <p:cNvSpPr/>
          <p:nvPr/>
        </p:nvSpPr>
        <p:spPr>
          <a:xfrm>
            <a:off x="3503151" y="3545585"/>
            <a:ext cx="411575" cy="46166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E6DD1984-F7D0-3283-BD08-E5A87C550ABB}"/>
              </a:ext>
            </a:extLst>
          </p:cNvPr>
          <p:cNvSpPr/>
          <p:nvPr/>
        </p:nvSpPr>
        <p:spPr>
          <a:xfrm rot="20506586">
            <a:off x="3500675" y="4902133"/>
            <a:ext cx="411575" cy="46166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3064CB9F-5740-6374-3CA8-B7D5331ABB57}"/>
              </a:ext>
            </a:extLst>
          </p:cNvPr>
          <p:cNvSpPr/>
          <p:nvPr/>
        </p:nvSpPr>
        <p:spPr>
          <a:xfrm rot="1229395">
            <a:off x="3504913" y="2405646"/>
            <a:ext cx="411575" cy="46166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4" name="Gráfico 33" descr="Indicador con relleno sólido">
            <a:extLst>
              <a:ext uri="{FF2B5EF4-FFF2-40B4-BE49-F238E27FC236}">
                <a16:creationId xmlns:a16="http://schemas.microsoft.com/office/drawing/2014/main" id="{C88EE4DB-7C13-1514-22C4-D06088EA072E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8201597" y="2340865"/>
            <a:ext cx="914400" cy="914400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E24B1A8C-A500-C1D5-916D-5CEB3631A539}"/>
              </a:ext>
            </a:extLst>
          </p:cNvPr>
          <p:cNvSpPr txBox="1"/>
          <p:nvPr/>
        </p:nvSpPr>
        <p:spPr>
          <a:xfrm>
            <a:off x="7644575" y="4981061"/>
            <a:ext cx="2075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Indicadores</a:t>
            </a:r>
          </a:p>
        </p:txBody>
      </p:sp>
      <p:pic>
        <p:nvPicPr>
          <p:cNvPr id="38" name="Gráfico 37" descr="Semáforo con relleno sólido">
            <a:extLst>
              <a:ext uri="{FF2B5EF4-FFF2-40B4-BE49-F238E27FC236}">
                <a16:creationId xmlns:a16="http://schemas.microsoft.com/office/drawing/2014/main" id="{FD87FAAA-0810-367C-3D27-7132B335AAF7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8692039" y="3241842"/>
            <a:ext cx="914400" cy="914400"/>
          </a:xfrm>
          <a:prstGeom prst="rect">
            <a:avLst/>
          </a:prstGeom>
        </p:spPr>
      </p:pic>
      <p:pic>
        <p:nvPicPr>
          <p:cNvPr id="40" name="Gráfico 39" descr="Cinta con relleno sólido">
            <a:extLst>
              <a:ext uri="{FF2B5EF4-FFF2-40B4-BE49-F238E27FC236}">
                <a16:creationId xmlns:a16="http://schemas.microsoft.com/office/drawing/2014/main" id="{A03320BA-6CF1-C75F-0ED5-F331FE06A94E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8201597" y="4142819"/>
            <a:ext cx="914400" cy="914400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75778383-293F-4368-AF4F-900A007CCDC8}"/>
              </a:ext>
            </a:extLst>
          </p:cNvPr>
          <p:cNvSpPr txBox="1"/>
          <p:nvPr/>
        </p:nvSpPr>
        <p:spPr>
          <a:xfrm>
            <a:off x="9974613" y="3377357"/>
            <a:ext cx="2075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Público</a:t>
            </a:r>
          </a:p>
        </p:txBody>
      </p:sp>
      <p:sp>
        <p:nvSpPr>
          <p:cNvPr id="46" name="Flecha: a la derecha 45">
            <a:extLst>
              <a:ext uri="{FF2B5EF4-FFF2-40B4-BE49-F238E27FC236}">
                <a16:creationId xmlns:a16="http://schemas.microsoft.com/office/drawing/2014/main" id="{7579F817-3E12-BCC9-2311-9F4058F02E5D}"/>
              </a:ext>
            </a:extLst>
          </p:cNvPr>
          <p:cNvSpPr/>
          <p:nvPr/>
        </p:nvSpPr>
        <p:spPr>
          <a:xfrm>
            <a:off x="9936728" y="3545585"/>
            <a:ext cx="411575" cy="46166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5" name="Rombo 44">
            <a:extLst>
              <a:ext uri="{FF2B5EF4-FFF2-40B4-BE49-F238E27FC236}">
                <a16:creationId xmlns:a16="http://schemas.microsoft.com/office/drawing/2014/main" id="{60033ADB-9D1F-0BC5-2D30-133A587F88E3}"/>
              </a:ext>
            </a:extLst>
          </p:cNvPr>
          <p:cNvSpPr/>
          <p:nvPr/>
        </p:nvSpPr>
        <p:spPr>
          <a:xfrm>
            <a:off x="9926547" y="993248"/>
            <a:ext cx="2171631" cy="2342974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2" name="Gráfico 41" descr="Diamante con relleno sólido">
            <a:extLst>
              <a:ext uri="{FF2B5EF4-FFF2-40B4-BE49-F238E27FC236}">
                <a16:creationId xmlns:a16="http://schemas.microsoft.com/office/drawing/2014/main" id="{2C1511FF-1ACB-D482-5C28-59763796C68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0345064" y="1634597"/>
            <a:ext cx="1334597" cy="133459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9" name="12 Imagen" descr="Logotipo&#10;&#10;Descripción generada automáticamente">
            <a:extLst>
              <a:ext uri="{FF2B5EF4-FFF2-40B4-BE49-F238E27FC236}">
                <a16:creationId xmlns:a16="http://schemas.microsoft.com/office/drawing/2014/main" id="{DD90E336-E42E-A9F9-88D8-8719BA6C2F2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000"/>
            <a:ext cx="733443" cy="504000"/>
          </a:xfrm>
          <a:prstGeom prst="rect">
            <a:avLst/>
          </a:prstGeom>
        </p:spPr>
      </p:pic>
      <p:pic>
        <p:nvPicPr>
          <p:cNvPr id="50" name="Imagen 49" descr="Diagrama&#10;&#10;Descripción generada automáticamente">
            <a:extLst>
              <a:ext uri="{FF2B5EF4-FFF2-40B4-BE49-F238E27FC236}">
                <a16:creationId xmlns:a16="http://schemas.microsoft.com/office/drawing/2014/main" id="{8F752376-1BE8-B3EC-E686-6156324F2DB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4" y="6401853"/>
            <a:ext cx="86174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3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0D79BCFC-6259-AA37-4D3B-6C95E95ACC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48CBE3-6834-5B44-5FDE-80A1352530EE}"/>
              </a:ext>
            </a:extLst>
          </p:cNvPr>
          <p:cNvSpPr txBox="1"/>
          <p:nvPr/>
        </p:nvSpPr>
        <p:spPr>
          <a:xfrm>
            <a:off x="3588512" y="5356135"/>
            <a:ext cx="7580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Presupuestario Guanajuato</a:t>
            </a:r>
          </a:p>
          <a:p>
            <a:pPr algn="r"/>
            <a:r>
              <a:rPr lang="es-MX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Resumen - </a:t>
            </a:r>
          </a:p>
        </p:txBody>
      </p:sp>
      <p:pic>
        <p:nvPicPr>
          <p:cNvPr id="22" name="12 Imagen" descr="Logotipo&#10;&#10;Descripción generada automáticamente">
            <a:extLst>
              <a:ext uri="{FF2B5EF4-FFF2-40B4-BE49-F238E27FC236}">
                <a16:creationId xmlns:a16="http://schemas.microsoft.com/office/drawing/2014/main" id="{E04C4B8C-0EF1-30AA-4FA7-65030A551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000"/>
            <a:ext cx="733443" cy="504000"/>
          </a:xfrm>
          <a:prstGeom prst="rect">
            <a:avLst/>
          </a:prstGeom>
        </p:spPr>
      </p:pic>
      <p:pic>
        <p:nvPicPr>
          <p:cNvPr id="23" name="Imagen 22" descr="Diagrama&#10;&#10;Descripción generada automáticamente">
            <a:extLst>
              <a:ext uri="{FF2B5EF4-FFF2-40B4-BE49-F238E27FC236}">
                <a16:creationId xmlns:a16="http://schemas.microsoft.com/office/drawing/2014/main" id="{93C9F032-5DC7-6BE4-989B-571C69CD67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4" y="6401853"/>
            <a:ext cx="861744" cy="432000"/>
          </a:xfrm>
          <a:prstGeom prst="rect">
            <a:avLst/>
          </a:prstGeom>
        </p:spPr>
      </p:pic>
      <p:pic>
        <p:nvPicPr>
          <p:cNvPr id="3" name="Picture 10" descr="How COVID-19 has pushed companies over the technology tipping point—and transformed business forever">
            <a:extLst>
              <a:ext uri="{FF2B5EF4-FFF2-40B4-BE49-F238E27FC236}">
                <a16:creationId xmlns:a16="http://schemas.microsoft.com/office/drawing/2014/main" id="{9FDCD4F3-96C4-A077-69BF-BFA4622EC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4"/>
          <a:stretch/>
        </p:blipFill>
        <p:spPr bwMode="auto">
          <a:xfrm flipH="1">
            <a:off x="0" y="0"/>
            <a:ext cx="121920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4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12 Imagen" descr="Logotipo&#10;&#10;Descripción generada automáticamente">
            <a:extLst>
              <a:ext uri="{FF2B5EF4-FFF2-40B4-BE49-F238E27FC236}">
                <a16:creationId xmlns:a16="http://schemas.microsoft.com/office/drawing/2014/main" id="{6E9A1051-A78C-CBB4-6730-1ECF7D800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000"/>
            <a:ext cx="733443" cy="504000"/>
          </a:xfrm>
          <a:prstGeom prst="rect">
            <a:avLst/>
          </a:prstGeom>
        </p:spPr>
      </p:pic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A59E3D72-8669-329E-8B0E-9A71D5BF9F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4" y="6401853"/>
            <a:ext cx="861744" cy="432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C4B1C88-7B91-A9DC-ED7D-CCF8E2262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577" y="1245278"/>
            <a:ext cx="9070847" cy="436744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BCA9979-5191-A291-6AAC-EA6B6ABA47FF}"/>
              </a:ext>
            </a:extLst>
          </p:cNvPr>
          <p:cNvSpPr txBox="1"/>
          <p:nvPr/>
        </p:nvSpPr>
        <p:spPr>
          <a:xfrm>
            <a:off x="2305812" y="0"/>
            <a:ext cx="7580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Modelo Presupuestario Guanajuato es referente nacional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1AF3287-9286-20BD-3EFA-834DDAAB0657}"/>
              </a:ext>
            </a:extLst>
          </p:cNvPr>
          <p:cNvSpPr txBox="1"/>
          <p:nvPr/>
        </p:nvSpPr>
        <p:spPr>
          <a:xfrm>
            <a:off x="2343912" y="6360544"/>
            <a:ext cx="758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</a:t>
            </a:r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de Transparencia Presupuestaria de la SHCP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521455A-A1BE-06A4-EB35-1961EBD7A3D1}"/>
              </a:ext>
            </a:extLst>
          </p:cNvPr>
          <p:cNvSpPr/>
          <p:nvPr/>
        </p:nvSpPr>
        <p:spPr>
          <a:xfrm>
            <a:off x="1930400" y="1963650"/>
            <a:ext cx="241300" cy="33830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E7FB74-3C45-2ECC-9191-7EEF3939A41D}"/>
              </a:ext>
            </a:extLst>
          </p:cNvPr>
          <p:cNvSpPr txBox="1"/>
          <p:nvPr/>
        </p:nvSpPr>
        <p:spPr>
          <a:xfrm>
            <a:off x="2305812" y="5700144"/>
            <a:ext cx="758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 lugar 2021 y 2022</a:t>
            </a:r>
            <a:endParaRPr lang="es-MX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78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>
            <a:extLst>
              <a:ext uri="{FF2B5EF4-FFF2-40B4-BE49-F238E27FC236}">
                <a16:creationId xmlns:a16="http://schemas.microsoft.com/office/drawing/2014/main" id="{60C2FB7A-200A-986E-724C-1D6B9391510A}"/>
              </a:ext>
            </a:extLst>
          </p:cNvPr>
          <p:cNvSpPr/>
          <p:nvPr/>
        </p:nvSpPr>
        <p:spPr>
          <a:xfrm>
            <a:off x="0" y="1129701"/>
            <a:ext cx="12192000" cy="57282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48CBE3-6834-5B44-5FDE-80A1352530EE}"/>
              </a:ext>
            </a:extLst>
          </p:cNvPr>
          <p:cNvSpPr txBox="1"/>
          <p:nvPr/>
        </p:nvSpPr>
        <p:spPr>
          <a:xfrm>
            <a:off x="1637186" y="0"/>
            <a:ext cx="8917629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El Modelo Presupuestario en Guanajuato</a:t>
            </a:r>
          </a:p>
          <a:p>
            <a:pPr algn="ctr"/>
            <a:endParaRPr lang="es-MX" sz="3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A395AE-3C5E-1E77-BB64-C5E7ECD91D8B}"/>
              </a:ext>
            </a:extLst>
          </p:cNvPr>
          <p:cNvSpPr txBox="1"/>
          <p:nvPr/>
        </p:nvSpPr>
        <p:spPr>
          <a:xfrm>
            <a:off x="0" y="668036"/>
            <a:ext cx="12192000" cy="461665"/>
          </a:xfrm>
          <a:prstGeom prst="rect">
            <a:avLst/>
          </a:prstGeom>
          <a:solidFill>
            <a:srgbClr val="1638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Bases Metodológicas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C0AFB3A-6ADC-97AF-7557-59ABAE2A3A20}"/>
              </a:ext>
            </a:extLst>
          </p:cNvPr>
          <p:cNvSpPr/>
          <p:nvPr/>
        </p:nvSpPr>
        <p:spPr>
          <a:xfrm>
            <a:off x="4281424" y="1796472"/>
            <a:ext cx="3959352" cy="396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CA30246-27D7-0150-9A13-9C88CEF06233}"/>
              </a:ext>
            </a:extLst>
          </p:cNvPr>
          <p:cNvSpPr txBox="1"/>
          <p:nvPr/>
        </p:nvSpPr>
        <p:spPr>
          <a:xfrm>
            <a:off x="4888373" y="5887971"/>
            <a:ext cx="272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</a:p>
        </p:txBody>
      </p:sp>
      <p:pic>
        <p:nvPicPr>
          <p:cNvPr id="49" name="12 Imagen" descr="Logotipo&#10;&#10;Descripción generada automáticamente">
            <a:extLst>
              <a:ext uri="{FF2B5EF4-FFF2-40B4-BE49-F238E27FC236}">
                <a16:creationId xmlns:a16="http://schemas.microsoft.com/office/drawing/2014/main" id="{DD90E336-E42E-A9F9-88D8-8719BA6C2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000"/>
            <a:ext cx="733443" cy="504000"/>
          </a:xfrm>
          <a:prstGeom prst="rect">
            <a:avLst/>
          </a:prstGeom>
        </p:spPr>
      </p:pic>
      <p:pic>
        <p:nvPicPr>
          <p:cNvPr id="50" name="Imagen 49" descr="Diagrama&#10;&#10;Descripción generada automáticamente">
            <a:extLst>
              <a:ext uri="{FF2B5EF4-FFF2-40B4-BE49-F238E27FC236}">
                <a16:creationId xmlns:a16="http://schemas.microsoft.com/office/drawing/2014/main" id="{8F752376-1BE8-B3EC-E686-6156324F2DB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4" y="6401853"/>
            <a:ext cx="861744" cy="432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8F91380-BDF4-F645-BDE5-295EE8562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32" y="1977770"/>
            <a:ext cx="5932602" cy="36000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8F19F52F-ADB1-547B-ADD6-E2E94CF02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667" y="1977770"/>
            <a:ext cx="554893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7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12 Imagen" descr="Logotipo&#10;&#10;Descripción generada automáticamente">
            <a:extLst>
              <a:ext uri="{FF2B5EF4-FFF2-40B4-BE49-F238E27FC236}">
                <a16:creationId xmlns:a16="http://schemas.microsoft.com/office/drawing/2014/main" id="{6E9A1051-A78C-CBB4-6730-1ECF7D800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000"/>
            <a:ext cx="733443" cy="504000"/>
          </a:xfrm>
          <a:prstGeom prst="rect">
            <a:avLst/>
          </a:prstGeom>
        </p:spPr>
      </p:pic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A59E3D72-8669-329E-8B0E-9A71D5BF9F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4" y="6401853"/>
            <a:ext cx="861744" cy="432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49B5C15-2FAF-F31E-5574-35176DF53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61" y="319472"/>
            <a:ext cx="10049479" cy="621905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5240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0D79BCFC-6259-AA37-4D3B-6C95E95ACC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48CBE3-6834-5B44-5FDE-80A1352530EE}"/>
              </a:ext>
            </a:extLst>
          </p:cNvPr>
          <p:cNvSpPr txBox="1"/>
          <p:nvPr/>
        </p:nvSpPr>
        <p:spPr>
          <a:xfrm>
            <a:off x="3588512" y="5356135"/>
            <a:ext cx="7580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Construyendo el Presupuesto</a:t>
            </a:r>
          </a:p>
          <a:p>
            <a:pPr algn="r"/>
            <a:r>
              <a:rPr lang="es-MX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Recomendaciones - </a:t>
            </a:r>
          </a:p>
        </p:txBody>
      </p:sp>
      <p:pic>
        <p:nvPicPr>
          <p:cNvPr id="22" name="12 Imagen" descr="Logotipo&#10;&#10;Descripción generada automáticamente">
            <a:extLst>
              <a:ext uri="{FF2B5EF4-FFF2-40B4-BE49-F238E27FC236}">
                <a16:creationId xmlns:a16="http://schemas.microsoft.com/office/drawing/2014/main" id="{E04C4B8C-0EF1-30AA-4FA7-65030A551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000"/>
            <a:ext cx="733443" cy="504000"/>
          </a:xfrm>
          <a:prstGeom prst="rect">
            <a:avLst/>
          </a:prstGeom>
        </p:spPr>
      </p:pic>
      <p:pic>
        <p:nvPicPr>
          <p:cNvPr id="23" name="Imagen 22" descr="Diagrama&#10;&#10;Descripción generada automáticamente">
            <a:extLst>
              <a:ext uri="{FF2B5EF4-FFF2-40B4-BE49-F238E27FC236}">
                <a16:creationId xmlns:a16="http://schemas.microsoft.com/office/drawing/2014/main" id="{93C9F032-5DC7-6BE4-989B-571C69CD67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4" y="6401853"/>
            <a:ext cx="861744" cy="432000"/>
          </a:xfrm>
          <a:prstGeom prst="rect">
            <a:avLst/>
          </a:prstGeom>
        </p:spPr>
      </p:pic>
      <p:pic>
        <p:nvPicPr>
          <p:cNvPr id="5" name="Picture 12" descr="In the future, the next normal will be digital">
            <a:extLst>
              <a:ext uri="{FF2B5EF4-FFF2-40B4-BE49-F238E27FC236}">
                <a16:creationId xmlns:a16="http://schemas.microsoft.com/office/drawing/2014/main" id="{D7E46B45-1C11-E8EC-9B57-FD83B7336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6" b="16711"/>
          <a:stretch/>
        </p:blipFill>
        <p:spPr bwMode="auto">
          <a:xfrm>
            <a:off x="0" y="0"/>
            <a:ext cx="12215282" cy="50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1 Título">
            <a:extLst>
              <a:ext uri="{FF2B5EF4-FFF2-40B4-BE49-F238E27FC236}">
                <a16:creationId xmlns:a16="http://schemas.microsoft.com/office/drawing/2014/main" id="{53E45A44-99BD-11E4-8871-023643920A2C}"/>
              </a:ext>
            </a:extLst>
          </p:cNvPr>
          <p:cNvSpPr txBox="1">
            <a:spLocks/>
          </p:cNvSpPr>
          <p:nvPr/>
        </p:nvSpPr>
        <p:spPr>
          <a:xfrm>
            <a:off x="264775" y="876299"/>
            <a:ext cx="3356905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s-MX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Integración del Presupuesto de Egresos</a:t>
            </a:r>
          </a:p>
        </p:txBody>
      </p:sp>
      <p:graphicFrame>
        <p:nvGraphicFramePr>
          <p:cNvPr id="3" name="3 Marcador de contenido">
            <a:extLst>
              <a:ext uri="{FF2B5EF4-FFF2-40B4-BE49-F238E27FC236}">
                <a16:creationId xmlns:a16="http://schemas.microsoft.com/office/drawing/2014/main" id="{45BF852C-6EEC-6245-1A09-393250B8D9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99492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0FE10DD-F92F-EAB2-68E1-FFA90AED25BC}"/>
              </a:ext>
            </a:extLst>
          </p:cNvPr>
          <p:cNvSpPr/>
          <p:nvPr/>
        </p:nvSpPr>
        <p:spPr>
          <a:xfrm>
            <a:off x="10132185" y="2579909"/>
            <a:ext cx="1908000" cy="1368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383A745-72BB-4AE6-96FC-C83EE199D2F7}"/>
              </a:ext>
            </a:extLst>
          </p:cNvPr>
          <p:cNvSpPr/>
          <p:nvPr/>
        </p:nvSpPr>
        <p:spPr>
          <a:xfrm>
            <a:off x="8294125" y="5329292"/>
            <a:ext cx="1908000" cy="1368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0BF853D-F8F3-60C4-47E8-DC0CCDA22C71}"/>
              </a:ext>
            </a:extLst>
          </p:cNvPr>
          <p:cNvSpPr/>
          <p:nvPr/>
        </p:nvSpPr>
        <p:spPr>
          <a:xfrm>
            <a:off x="5763338" y="5297699"/>
            <a:ext cx="1908000" cy="1368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Gráfico 6" descr="Dinero con relleno sólido">
            <a:extLst>
              <a:ext uri="{FF2B5EF4-FFF2-40B4-BE49-F238E27FC236}">
                <a16:creationId xmlns:a16="http://schemas.microsoft.com/office/drawing/2014/main" id="{46019BDF-B249-5A7E-E008-A78D7D22D6C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260138" y="5222869"/>
            <a:ext cx="914400" cy="914400"/>
          </a:xfrm>
          <a:prstGeom prst="rect">
            <a:avLst/>
          </a:prstGeom>
        </p:spPr>
      </p:pic>
      <p:pic>
        <p:nvPicPr>
          <p:cNvPr id="9" name="Gráfico 8" descr="Crecimiento empresarial con relleno sólido">
            <a:extLst>
              <a:ext uri="{FF2B5EF4-FFF2-40B4-BE49-F238E27FC236}">
                <a16:creationId xmlns:a16="http://schemas.microsoft.com/office/drawing/2014/main" id="{FE9BBD55-071E-4C46-97E2-2409FB3A8B8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628985" y="2537301"/>
            <a:ext cx="914400" cy="914400"/>
          </a:xfrm>
          <a:prstGeom prst="rect">
            <a:avLst/>
          </a:prstGeom>
        </p:spPr>
      </p:pic>
      <p:pic>
        <p:nvPicPr>
          <p:cNvPr id="17" name="Gráfico 16" descr="Pared de ladrillo de edificio con relleno sólido">
            <a:extLst>
              <a:ext uri="{FF2B5EF4-FFF2-40B4-BE49-F238E27FC236}">
                <a16:creationId xmlns:a16="http://schemas.microsoft.com/office/drawing/2014/main" id="{DEBBAA60-659D-965C-6854-A8D3D38EF22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790925" y="5270572"/>
            <a:ext cx="914400" cy="9144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B25D284-E6C7-DF01-48DC-994A79BCED9F}"/>
              </a:ext>
            </a:extLst>
          </p:cNvPr>
          <p:cNvSpPr txBox="1"/>
          <p:nvPr/>
        </p:nvSpPr>
        <p:spPr>
          <a:xfrm>
            <a:off x="8307055" y="6184972"/>
            <a:ext cx="188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Acciones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E914311-0D23-4689-1CED-61201D63FE62}"/>
              </a:ext>
            </a:extLst>
          </p:cNvPr>
          <p:cNvSpPr txBox="1"/>
          <p:nvPr/>
        </p:nvSpPr>
        <p:spPr>
          <a:xfrm>
            <a:off x="5776268" y="6212005"/>
            <a:ext cx="188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Recursos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996BD6F-8FA8-07B1-37F9-D616A111A94F}"/>
              </a:ext>
            </a:extLst>
          </p:cNvPr>
          <p:cNvSpPr txBox="1"/>
          <p:nvPr/>
        </p:nvSpPr>
        <p:spPr>
          <a:xfrm>
            <a:off x="10145115" y="3457863"/>
            <a:ext cx="188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Objetivos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5A248ADE-7F60-E83B-FC54-D598D2D74702}"/>
              </a:ext>
            </a:extLst>
          </p:cNvPr>
          <p:cNvSpPr/>
          <p:nvPr/>
        </p:nvSpPr>
        <p:spPr>
          <a:xfrm>
            <a:off x="10132185" y="865840"/>
            <a:ext cx="1908000" cy="1368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6A1BB5E-B138-45F1-FD40-49C3327CBDB6}"/>
              </a:ext>
            </a:extLst>
          </p:cNvPr>
          <p:cNvSpPr txBox="1"/>
          <p:nvPr/>
        </p:nvSpPr>
        <p:spPr>
          <a:xfrm>
            <a:off x="10114185" y="1743794"/>
            <a:ext cx="1944000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Diagnóstico</a:t>
            </a:r>
          </a:p>
        </p:txBody>
      </p:sp>
      <p:pic>
        <p:nvPicPr>
          <p:cNvPr id="22" name="Gráfico 21" descr="Investigación con relleno sólido">
            <a:extLst>
              <a:ext uri="{FF2B5EF4-FFF2-40B4-BE49-F238E27FC236}">
                <a16:creationId xmlns:a16="http://schemas.microsoft.com/office/drawing/2014/main" id="{FFC1856E-6210-D42E-95D7-A489F9476AD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628985" y="876299"/>
            <a:ext cx="914400" cy="914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6" name="12 Imagen" descr="Logotipo&#10;&#10;Descripción generada automáticamente">
            <a:extLst>
              <a:ext uri="{FF2B5EF4-FFF2-40B4-BE49-F238E27FC236}">
                <a16:creationId xmlns:a16="http://schemas.microsoft.com/office/drawing/2014/main" id="{807AE9F2-0C27-F822-7C32-2CBCCFA6BD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000"/>
            <a:ext cx="733443" cy="504000"/>
          </a:xfrm>
          <a:prstGeom prst="rect">
            <a:avLst/>
          </a:prstGeom>
        </p:spPr>
      </p:pic>
      <p:pic>
        <p:nvPicPr>
          <p:cNvPr id="27" name="Imagen 26" descr="Diagrama&#10;&#10;Descripción generada automáticamente">
            <a:extLst>
              <a:ext uri="{FF2B5EF4-FFF2-40B4-BE49-F238E27FC236}">
                <a16:creationId xmlns:a16="http://schemas.microsoft.com/office/drawing/2014/main" id="{8FCDD40A-C3B5-25FE-5E94-F7E992D30541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34" y="6401853"/>
            <a:ext cx="861744" cy="432000"/>
          </a:xfrm>
          <a:prstGeom prst="rect">
            <a:avLst/>
          </a:prstGeom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7F8822DC-AE5D-1A86-7742-43CACA3BF702}"/>
              </a:ext>
            </a:extLst>
          </p:cNvPr>
          <p:cNvSpPr/>
          <p:nvPr/>
        </p:nvSpPr>
        <p:spPr>
          <a:xfrm>
            <a:off x="5015124" y="652781"/>
            <a:ext cx="6533235" cy="4571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CADA84D6-E212-56DD-61AC-AA94E7873DEA}"/>
              </a:ext>
            </a:extLst>
          </p:cNvPr>
          <p:cNvSpPr/>
          <p:nvPr/>
        </p:nvSpPr>
        <p:spPr>
          <a:xfrm>
            <a:off x="5015124" y="2377038"/>
            <a:ext cx="6533235" cy="4571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F7FD3C46-AC2E-52B0-BBDA-2356D8FE1866}"/>
              </a:ext>
            </a:extLst>
          </p:cNvPr>
          <p:cNvSpPr/>
          <p:nvPr/>
        </p:nvSpPr>
        <p:spPr>
          <a:xfrm>
            <a:off x="5015124" y="4089256"/>
            <a:ext cx="6533235" cy="4571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914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4FDDBF9BF39534FBBB9A3415B059CCB" ma:contentTypeVersion="2" ma:contentTypeDescription="Crear nuevo documento." ma:contentTypeScope="" ma:versionID="145c358910fa160f6ca96fe371aa5891">
  <xsd:schema xmlns:xsd="http://www.w3.org/2001/XMLSchema" xmlns:xs="http://www.w3.org/2001/XMLSchema" xmlns:p="http://schemas.microsoft.com/office/2006/metadata/properties" xmlns:ns3="4696c184-d0f0-4328-bc54-0e2413540929" targetNamespace="http://schemas.microsoft.com/office/2006/metadata/properties" ma:root="true" ma:fieldsID="736691e5b1a52e47e05f0520e807a15f" ns3:_="">
    <xsd:import namespace="4696c184-d0f0-4328-bc54-0e24135409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96c184-d0f0-4328-bc54-0e2413540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6BC269-1F46-4EA7-9153-5370EBF117C7}">
  <ds:schemaRefs>
    <ds:schemaRef ds:uri="http://www.w3.org/XML/1998/namespace"/>
    <ds:schemaRef ds:uri="4696c184-d0f0-4328-bc54-0e2413540929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C31D64-E14D-4427-9574-4E8AC0A45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96c184-d0f0-4328-bc54-0e24135409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06B573-1C29-46AD-9C2D-D38062ACAA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2903</TotalTime>
  <Words>638</Words>
  <Application>Microsoft Office PowerPoint</Application>
  <PresentationFormat>Panorámica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Miguel Soria Vazquez</dc:creator>
  <cp:lastModifiedBy>strc</cp:lastModifiedBy>
  <cp:revision>44</cp:revision>
  <dcterms:created xsi:type="dcterms:W3CDTF">2022-08-16T15:54:58Z</dcterms:created>
  <dcterms:modified xsi:type="dcterms:W3CDTF">2022-08-23T19:19:52Z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0x01010004FDDBF9BF39534FBBB9A3415B059CCB</vt:lpwstr>
  </property>
</Properties>
</file>