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9" r:id="rId2"/>
    <p:sldId id="332" r:id="rId3"/>
    <p:sldId id="360" r:id="rId4"/>
    <p:sldId id="331" r:id="rId5"/>
    <p:sldId id="335" r:id="rId6"/>
    <p:sldId id="336" r:id="rId7"/>
    <p:sldId id="337" r:id="rId8"/>
    <p:sldId id="361" r:id="rId9"/>
    <p:sldId id="362" r:id="rId10"/>
    <p:sldId id="349" r:id="rId11"/>
    <p:sldId id="262" r:id="rId12"/>
    <p:sldId id="261" r:id="rId13"/>
    <p:sldId id="364" r:id="rId14"/>
    <p:sldId id="365" r:id="rId15"/>
    <p:sldId id="355" r:id="rId16"/>
    <p:sldId id="366" r:id="rId17"/>
    <p:sldId id="356" r:id="rId18"/>
    <p:sldId id="367" r:id="rId19"/>
    <p:sldId id="265" r:id="rId20"/>
    <p:sldId id="266" r:id="rId21"/>
    <p:sldId id="368" r:id="rId22"/>
    <p:sldId id="363" r:id="rId23"/>
    <p:sldId id="369" r:id="rId24"/>
    <p:sldId id="370" r:id="rId25"/>
    <p:sldId id="386" r:id="rId26"/>
    <p:sldId id="372" r:id="rId27"/>
    <p:sldId id="373" r:id="rId28"/>
    <p:sldId id="374" r:id="rId29"/>
    <p:sldId id="375" r:id="rId30"/>
    <p:sldId id="377" r:id="rId31"/>
    <p:sldId id="378" r:id="rId32"/>
    <p:sldId id="380" r:id="rId33"/>
    <p:sldId id="381" r:id="rId34"/>
    <p:sldId id="385" r:id="rId35"/>
    <p:sldId id="384" r:id="rId3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28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2887F3-AE3A-45C3-A01C-81916EF1B13C}" v="157" dt="2022-06-15T21:36:31.944"/>
  </p1510:revLst>
</p1510:revInfo>
</file>

<file path=ppt/tableStyles.xml><?xml version="1.0" encoding="utf-8"?>
<a:tblStyleLst xmlns:a="http://schemas.openxmlformats.org/drawingml/2006/main" def="{5C22544A-7EE6-4342-B048-85BDC9FD1C3A}">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660"/>
  </p:normalViewPr>
  <p:slideViewPr>
    <p:cSldViewPr snapToGrid="0" showGuides="1">
      <p:cViewPr varScale="1">
        <p:scale>
          <a:sx n="72" d="100"/>
          <a:sy n="72" d="100"/>
        </p:scale>
        <p:origin x="60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D82359-565B-41CF-ACF0-B18A6A2FB729}"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8A837517-97A4-478B-9260-C3F1F64BAC7C}">
      <dgm:prSet/>
      <dgm:spPr/>
      <dgm:t>
        <a:bodyPr/>
        <a:lstStyle/>
        <a:p>
          <a:r>
            <a:rPr lang="es-MX" dirty="0">
              <a:latin typeface="Arial" panose="020B0604020202020204" pitchFamily="34" charset="0"/>
              <a:cs typeface="Arial" panose="020B0604020202020204" pitchFamily="34" charset="0"/>
            </a:rPr>
            <a:t>El artículo 187 del CJAQROO también prevé la competencia del Tribunal respecto de las responsabilidades administrativas de los servidores públicos y particulares vinculados con faltas graves.</a:t>
          </a:r>
          <a:endParaRPr lang="en-US" dirty="0">
            <a:latin typeface="Arial" panose="020B0604020202020204" pitchFamily="34" charset="0"/>
            <a:cs typeface="Arial" panose="020B0604020202020204" pitchFamily="34" charset="0"/>
          </a:endParaRPr>
        </a:p>
      </dgm:t>
    </dgm:pt>
    <dgm:pt modelId="{DC3FADE9-A5A4-4A2B-B597-C9E9A71B6627}" type="parTrans" cxnId="{D2A7389F-9A9C-44F5-B8E0-CA8FFDF89554}">
      <dgm:prSet/>
      <dgm:spPr/>
      <dgm:t>
        <a:bodyPr/>
        <a:lstStyle/>
        <a:p>
          <a:endParaRPr lang="en-US"/>
        </a:p>
      </dgm:t>
    </dgm:pt>
    <dgm:pt modelId="{9604708C-B8E9-4AAE-A277-D2985B9974B6}" type="sibTrans" cxnId="{D2A7389F-9A9C-44F5-B8E0-CA8FFDF89554}">
      <dgm:prSet/>
      <dgm:spPr/>
      <dgm:t>
        <a:bodyPr/>
        <a:lstStyle/>
        <a:p>
          <a:endParaRPr lang="en-US"/>
        </a:p>
      </dgm:t>
    </dgm:pt>
    <dgm:pt modelId="{78AD5FDD-C770-440C-8D9D-43752F035EC6}">
      <dgm:prSet/>
      <dgm:spPr/>
      <dgm:t>
        <a:bodyPr/>
        <a:lstStyle/>
        <a:p>
          <a:r>
            <a:rPr lang="es-MX" dirty="0">
              <a:latin typeface="Arial" panose="020B0604020202020204" pitchFamily="34" charset="0"/>
              <a:cs typeface="Arial" panose="020B0604020202020204" pitchFamily="34" charset="0"/>
            </a:rPr>
            <a:t>Previamente substanciadas por la SECOES y los Órganos Internos de Control de los entes estatales, municipales y organismos autónomos.</a:t>
          </a:r>
          <a:endParaRPr lang="en-US" dirty="0">
            <a:latin typeface="Arial" panose="020B0604020202020204" pitchFamily="34" charset="0"/>
            <a:cs typeface="Arial" panose="020B0604020202020204" pitchFamily="34" charset="0"/>
          </a:endParaRPr>
        </a:p>
      </dgm:t>
    </dgm:pt>
    <dgm:pt modelId="{32541DEC-6694-4110-9C18-FF8E62FACA67}" type="parTrans" cxnId="{F321F15B-BA64-4BCB-A3D0-4595663078EB}">
      <dgm:prSet/>
      <dgm:spPr/>
      <dgm:t>
        <a:bodyPr/>
        <a:lstStyle/>
        <a:p>
          <a:endParaRPr lang="en-US"/>
        </a:p>
      </dgm:t>
    </dgm:pt>
    <dgm:pt modelId="{BCC26D91-3DF6-448E-95A7-FFA0CD64E232}" type="sibTrans" cxnId="{F321F15B-BA64-4BCB-A3D0-4595663078EB}">
      <dgm:prSet/>
      <dgm:spPr/>
      <dgm:t>
        <a:bodyPr/>
        <a:lstStyle/>
        <a:p>
          <a:endParaRPr lang="en-US"/>
        </a:p>
      </dgm:t>
    </dgm:pt>
    <dgm:pt modelId="{81C88956-63F6-41B1-ABD1-274546A9BBEA}">
      <dgm:prSet/>
      <dgm:spPr/>
      <dgm:t>
        <a:bodyPr/>
        <a:lstStyle/>
        <a:p>
          <a:endParaRPr lang="en-US" dirty="0">
            <a:latin typeface="Arial" panose="020B0604020202020204" pitchFamily="34" charset="0"/>
            <a:cs typeface="Arial" panose="020B0604020202020204" pitchFamily="34" charset="0"/>
          </a:endParaRPr>
        </a:p>
      </dgm:t>
    </dgm:pt>
    <dgm:pt modelId="{C5F8277B-1AA3-4705-B2E3-1FC667BC2915}" type="parTrans" cxnId="{D7F55E2A-4839-42AA-95D5-4AFBA6F5F3EB}">
      <dgm:prSet/>
      <dgm:spPr/>
      <dgm:t>
        <a:bodyPr/>
        <a:lstStyle/>
        <a:p>
          <a:endParaRPr lang="en-US"/>
        </a:p>
      </dgm:t>
    </dgm:pt>
    <dgm:pt modelId="{8CE9B19F-E068-4360-B44F-9EA308F21287}" type="sibTrans" cxnId="{D7F55E2A-4839-42AA-95D5-4AFBA6F5F3EB}">
      <dgm:prSet/>
      <dgm:spPr/>
      <dgm:t>
        <a:bodyPr/>
        <a:lstStyle/>
        <a:p>
          <a:endParaRPr lang="en-US"/>
        </a:p>
      </dgm:t>
    </dgm:pt>
    <dgm:pt modelId="{0E7CF9D6-D31B-4CD0-A8BD-8D35F093BBF3}" type="pres">
      <dgm:prSet presAssocID="{97D82359-565B-41CF-ACF0-B18A6A2FB729}" presName="vert0" presStyleCnt="0">
        <dgm:presLayoutVars>
          <dgm:dir/>
          <dgm:animOne val="branch"/>
          <dgm:animLvl val="lvl"/>
        </dgm:presLayoutVars>
      </dgm:prSet>
      <dgm:spPr/>
      <dgm:t>
        <a:bodyPr/>
        <a:lstStyle/>
        <a:p>
          <a:endParaRPr lang="es-ES"/>
        </a:p>
      </dgm:t>
    </dgm:pt>
    <dgm:pt modelId="{E7A44D90-5CBD-4687-AC29-1123A98F9833}" type="pres">
      <dgm:prSet presAssocID="{8A837517-97A4-478B-9260-C3F1F64BAC7C}" presName="thickLine" presStyleLbl="alignNode1" presStyleIdx="0" presStyleCnt="3"/>
      <dgm:spPr/>
    </dgm:pt>
    <dgm:pt modelId="{01190638-8E03-4970-B318-017CCEBCB263}" type="pres">
      <dgm:prSet presAssocID="{8A837517-97A4-478B-9260-C3F1F64BAC7C}" presName="horz1" presStyleCnt="0"/>
      <dgm:spPr/>
    </dgm:pt>
    <dgm:pt modelId="{C5AA445A-4D86-41C0-96A6-2C28122D25FF}" type="pres">
      <dgm:prSet presAssocID="{8A837517-97A4-478B-9260-C3F1F64BAC7C}" presName="tx1" presStyleLbl="revTx" presStyleIdx="0" presStyleCnt="3"/>
      <dgm:spPr/>
      <dgm:t>
        <a:bodyPr/>
        <a:lstStyle/>
        <a:p>
          <a:endParaRPr lang="es-ES"/>
        </a:p>
      </dgm:t>
    </dgm:pt>
    <dgm:pt modelId="{5038D99A-C833-4699-B267-F9D71362316D}" type="pres">
      <dgm:prSet presAssocID="{8A837517-97A4-478B-9260-C3F1F64BAC7C}" presName="vert1" presStyleCnt="0"/>
      <dgm:spPr/>
    </dgm:pt>
    <dgm:pt modelId="{B2675FFD-F54A-473E-A25D-B0F91736C8BB}" type="pres">
      <dgm:prSet presAssocID="{78AD5FDD-C770-440C-8D9D-43752F035EC6}" presName="thickLine" presStyleLbl="alignNode1" presStyleIdx="1" presStyleCnt="3"/>
      <dgm:spPr/>
    </dgm:pt>
    <dgm:pt modelId="{46B5E47C-9E4A-4844-A231-CC4B852F52F7}" type="pres">
      <dgm:prSet presAssocID="{78AD5FDD-C770-440C-8D9D-43752F035EC6}" presName="horz1" presStyleCnt="0"/>
      <dgm:spPr/>
    </dgm:pt>
    <dgm:pt modelId="{0399842B-07D0-48B7-974C-123B4ABBE2FF}" type="pres">
      <dgm:prSet presAssocID="{78AD5FDD-C770-440C-8D9D-43752F035EC6}" presName="tx1" presStyleLbl="revTx" presStyleIdx="1" presStyleCnt="3"/>
      <dgm:spPr/>
      <dgm:t>
        <a:bodyPr/>
        <a:lstStyle/>
        <a:p>
          <a:endParaRPr lang="es-ES"/>
        </a:p>
      </dgm:t>
    </dgm:pt>
    <dgm:pt modelId="{29F621A2-D386-43E9-B1A1-714A1FF6A41E}" type="pres">
      <dgm:prSet presAssocID="{78AD5FDD-C770-440C-8D9D-43752F035EC6}" presName="vert1" presStyleCnt="0"/>
      <dgm:spPr/>
    </dgm:pt>
    <dgm:pt modelId="{D43208EC-3E95-454C-8810-717AE5800346}" type="pres">
      <dgm:prSet presAssocID="{81C88956-63F6-41B1-ABD1-274546A9BBEA}" presName="thickLine" presStyleLbl="alignNode1" presStyleIdx="2" presStyleCnt="3"/>
      <dgm:spPr/>
    </dgm:pt>
    <dgm:pt modelId="{74893528-4243-447F-81DF-4FB7A0D039D1}" type="pres">
      <dgm:prSet presAssocID="{81C88956-63F6-41B1-ABD1-274546A9BBEA}" presName="horz1" presStyleCnt="0"/>
      <dgm:spPr/>
    </dgm:pt>
    <dgm:pt modelId="{DF259671-C83D-42FF-AB0C-60B0D81EC61E}" type="pres">
      <dgm:prSet presAssocID="{81C88956-63F6-41B1-ABD1-274546A9BBEA}" presName="tx1" presStyleLbl="revTx" presStyleIdx="2" presStyleCnt="3"/>
      <dgm:spPr/>
      <dgm:t>
        <a:bodyPr/>
        <a:lstStyle/>
        <a:p>
          <a:endParaRPr lang="es-ES"/>
        </a:p>
      </dgm:t>
    </dgm:pt>
    <dgm:pt modelId="{3CC53A52-324E-43ED-A2CB-D67FE9717677}" type="pres">
      <dgm:prSet presAssocID="{81C88956-63F6-41B1-ABD1-274546A9BBEA}" presName="vert1" presStyleCnt="0"/>
      <dgm:spPr/>
    </dgm:pt>
  </dgm:ptLst>
  <dgm:cxnLst>
    <dgm:cxn modelId="{E09EFED9-9FC4-4B3D-B178-BC0D03B0DB1F}" type="presOf" srcId="{8A837517-97A4-478B-9260-C3F1F64BAC7C}" destId="{C5AA445A-4D86-41C0-96A6-2C28122D25FF}" srcOrd="0" destOrd="0" presId="urn:microsoft.com/office/officeart/2008/layout/LinedList"/>
    <dgm:cxn modelId="{D7F55E2A-4839-42AA-95D5-4AFBA6F5F3EB}" srcId="{97D82359-565B-41CF-ACF0-B18A6A2FB729}" destId="{81C88956-63F6-41B1-ABD1-274546A9BBEA}" srcOrd="2" destOrd="0" parTransId="{C5F8277B-1AA3-4705-B2E3-1FC667BC2915}" sibTransId="{8CE9B19F-E068-4360-B44F-9EA308F21287}"/>
    <dgm:cxn modelId="{D2A7389F-9A9C-44F5-B8E0-CA8FFDF89554}" srcId="{97D82359-565B-41CF-ACF0-B18A6A2FB729}" destId="{8A837517-97A4-478B-9260-C3F1F64BAC7C}" srcOrd="0" destOrd="0" parTransId="{DC3FADE9-A5A4-4A2B-B597-C9E9A71B6627}" sibTransId="{9604708C-B8E9-4AAE-A277-D2985B9974B6}"/>
    <dgm:cxn modelId="{CF68280B-5F65-4A14-B397-1795DC57B509}" type="presOf" srcId="{97D82359-565B-41CF-ACF0-B18A6A2FB729}" destId="{0E7CF9D6-D31B-4CD0-A8BD-8D35F093BBF3}" srcOrd="0" destOrd="0" presId="urn:microsoft.com/office/officeart/2008/layout/LinedList"/>
    <dgm:cxn modelId="{05E35D77-C0F0-4DE6-8EBF-E9AECEA98B53}" type="presOf" srcId="{81C88956-63F6-41B1-ABD1-274546A9BBEA}" destId="{DF259671-C83D-42FF-AB0C-60B0D81EC61E}" srcOrd="0" destOrd="0" presId="urn:microsoft.com/office/officeart/2008/layout/LinedList"/>
    <dgm:cxn modelId="{7632EAA8-3D62-4209-9166-8DDC79378C03}" type="presOf" srcId="{78AD5FDD-C770-440C-8D9D-43752F035EC6}" destId="{0399842B-07D0-48B7-974C-123B4ABBE2FF}" srcOrd="0" destOrd="0" presId="urn:microsoft.com/office/officeart/2008/layout/LinedList"/>
    <dgm:cxn modelId="{F321F15B-BA64-4BCB-A3D0-4595663078EB}" srcId="{97D82359-565B-41CF-ACF0-B18A6A2FB729}" destId="{78AD5FDD-C770-440C-8D9D-43752F035EC6}" srcOrd="1" destOrd="0" parTransId="{32541DEC-6694-4110-9C18-FF8E62FACA67}" sibTransId="{BCC26D91-3DF6-448E-95A7-FFA0CD64E232}"/>
    <dgm:cxn modelId="{F9BE30EF-4611-49FE-9C22-AEABB9A75E14}" type="presParOf" srcId="{0E7CF9D6-D31B-4CD0-A8BD-8D35F093BBF3}" destId="{E7A44D90-5CBD-4687-AC29-1123A98F9833}" srcOrd="0" destOrd="0" presId="urn:microsoft.com/office/officeart/2008/layout/LinedList"/>
    <dgm:cxn modelId="{575C14F6-19B6-4E3C-92F8-AF89A3EB38DF}" type="presParOf" srcId="{0E7CF9D6-D31B-4CD0-A8BD-8D35F093BBF3}" destId="{01190638-8E03-4970-B318-017CCEBCB263}" srcOrd="1" destOrd="0" presId="urn:microsoft.com/office/officeart/2008/layout/LinedList"/>
    <dgm:cxn modelId="{2C0D734F-38FD-44D5-9628-286D875BAB3F}" type="presParOf" srcId="{01190638-8E03-4970-B318-017CCEBCB263}" destId="{C5AA445A-4D86-41C0-96A6-2C28122D25FF}" srcOrd="0" destOrd="0" presId="urn:microsoft.com/office/officeart/2008/layout/LinedList"/>
    <dgm:cxn modelId="{A6C84B8C-B66D-42C2-B57E-BF9922F42939}" type="presParOf" srcId="{01190638-8E03-4970-B318-017CCEBCB263}" destId="{5038D99A-C833-4699-B267-F9D71362316D}" srcOrd="1" destOrd="0" presId="urn:microsoft.com/office/officeart/2008/layout/LinedList"/>
    <dgm:cxn modelId="{499FF7A3-789F-4E85-A7EF-7825421D0397}" type="presParOf" srcId="{0E7CF9D6-D31B-4CD0-A8BD-8D35F093BBF3}" destId="{B2675FFD-F54A-473E-A25D-B0F91736C8BB}" srcOrd="2" destOrd="0" presId="urn:microsoft.com/office/officeart/2008/layout/LinedList"/>
    <dgm:cxn modelId="{45137AB7-75DF-4995-B861-97DB752BF5A1}" type="presParOf" srcId="{0E7CF9D6-D31B-4CD0-A8BD-8D35F093BBF3}" destId="{46B5E47C-9E4A-4844-A231-CC4B852F52F7}" srcOrd="3" destOrd="0" presId="urn:microsoft.com/office/officeart/2008/layout/LinedList"/>
    <dgm:cxn modelId="{1867AFB4-18BB-49EA-89D1-825906F61941}" type="presParOf" srcId="{46B5E47C-9E4A-4844-A231-CC4B852F52F7}" destId="{0399842B-07D0-48B7-974C-123B4ABBE2FF}" srcOrd="0" destOrd="0" presId="urn:microsoft.com/office/officeart/2008/layout/LinedList"/>
    <dgm:cxn modelId="{77B6F0AE-58E9-440D-B74F-01DF0A617111}" type="presParOf" srcId="{46B5E47C-9E4A-4844-A231-CC4B852F52F7}" destId="{29F621A2-D386-43E9-B1A1-714A1FF6A41E}" srcOrd="1" destOrd="0" presId="urn:microsoft.com/office/officeart/2008/layout/LinedList"/>
    <dgm:cxn modelId="{63477B3A-ECE7-4821-8E0F-2CABFCDEC08B}" type="presParOf" srcId="{0E7CF9D6-D31B-4CD0-A8BD-8D35F093BBF3}" destId="{D43208EC-3E95-454C-8810-717AE5800346}" srcOrd="4" destOrd="0" presId="urn:microsoft.com/office/officeart/2008/layout/LinedList"/>
    <dgm:cxn modelId="{A9483847-B2F9-496F-A141-4B6A47179801}" type="presParOf" srcId="{0E7CF9D6-D31B-4CD0-A8BD-8D35F093BBF3}" destId="{74893528-4243-447F-81DF-4FB7A0D039D1}" srcOrd="5" destOrd="0" presId="urn:microsoft.com/office/officeart/2008/layout/LinedList"/>
    <dgm:cxn modelId="{0F3928C1-FD8A-4842-9E25-BD6A0D58CB27}" type="presParOf" srcId="{74893528-4243-447F-81DF-4FB7A0D039D1}" destId="{DF259671-C83D-42FF-AB0C-60B0D81EC61E}" srcOrd="0" destOrd="0" presId="urn:microsoft.com/office/officeart/2008/layout/LinedList"/>
    <dgm:cxn modelId="{EC172544-471C-4048-81F0-BD5367A73978}" type="presParOf" srcId="{74893528-4243-447F-81DF-4FB7A0D039D1}" destId="{3CC53A52-324E-43ED-A2CB-D67FE971767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83AF4F-5DEB-425E-8E26-B77D58FA9373}"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FE04FED9-AEC9-4688-A223-65B9D2707523}">
      <dgm:prSet/>
      <dgm:spPr/>
      <dgm:t>
        <a:bodyPr/>
        <a:lstStyle/>
        <a:p>
          <a:r>
            <a:rPr lang="en-US" dirty="0">
              <a:latin typeface="Arial" panose="020B0604020202020204" pitchFamily="34" charset="0"/>
              <a:cs typeface="Arial" panose="020B0604020202020204" pitchFamily="34" charset="0"/>
            </a:rPr>
            <a:t>Suspension del empleo, cargo o </a:t>
          </a:r>
          <a:r>
            <a:rPr lang="en-US" dirty="0" err="1">
              <a:latin typeface="Arial" panose="020B0604020202020204" pitchFamily="34" charset="0"/>
              <a:cs typeface="Arial" panose="020B0604020202020204" pitchFamily="34" charset="0"/>
            </a:rPr>
            <a:t>comisión</a:t>
          </a:r>
          <a:r>
            <a:rPr lang="en-US" dirty="0">
              <a:latin typeface="Arial" panose="020B0604020202020204" pitchFamily="34" charset="0"/>
              <a:cs typeface="Arial" panose="020B0604020202020204" pitchFamily="34" charset="0"/>
            </a:rPr>
            <a:t>.</a:t>
          </a:r>
        </a:p>
      </dgm:t>
    </dgm:pt>
    <dgm:pt modelId="{05281A3E-69DD-4FEA-BBA9-E46E8DF0EE66}" type="parTrans" cxnId="{4A98599C-4B1C-454C-9265-BEE08A664CC1}">
      <dgm:prSet/>
      <dgm:spPr/>
      <dgm:t>
        <a:bodyPr/>
        <a:lstStyle/>
        <a:p>
          <a:pPr algn="just"/>
          <a:endParaRPr lang="en-US">
            <a:latin typeface="Arial" panose="020B0604020202020204" pitchFamily="34" charset="0"/>
            <a:cs typeface="Arial" panose="020B0604020202020204" pitchFamily="34" charset="0"/>
          </a:endParaRPr>
        </a:p>
      </dgm:t>
    </dgm:pt>
    <dgm:pt modelId="{4A7C85F6-5AC9-415C-A11A-447C3E5AB999}" type="sibTrans" cxnId="{4A98599C-4B1C-454C-9265-BEE08A664CC1}">
      <dgm:prSet/>
      <dgm:spPr/>
      <dgm:t>
        <a:bodyPr/>
        <a:lstStyle/>
        <a:p>
          <a:endParaRPr lang="en-US">
            <a:latin typeface="Arial" panose="020B0604020202020204" pitchFamily="34" charset="0"/>
            <a:cs typeface="Arial" panose="020B0604020202020204" pitchFamily="34" charset="0"/>
          </a:endParaRPr>
        </a:p>
      </dgm:t>
    </dgm:pt>
    <dgm:pt modelId="{6E781E87-DEFF-486A-A7AA-550E1025E151}">
      <dgm:prSet/>
      <dgm:spPr/>
      <dgm:t>
        <a:bodyPr/>
        <a:lstStyle/>
        <a:p>
          <a:r>
            <a:rPr lang="en-US" dirty="0" err="1">
              <a:latin typeface="Arial" panose="020B0604020202020204" pitchFamily="34" charset="0"/>
              <a:cs typeface="Arial" panose="020B0604020202020204" pitchFamily="34" charset="0"/>
            </a:rPr>
            <a:t>Cuando</a:t>
          </a:r>
          <a:r>
            <a:rPr lang="en-US" dirty="0">
              <a:latin typeface="Arial" panose="020B0604020202020204" pitchFamily="34" charset="0"/>
              <a:cs typeface="Arial" panose="020B0604020202020204" pitchFamily="34" charset="0"/>
            </a:rPr>
            <a:t> no </a:t>
          </a:r>
          <a:r>
            <a:rPr lang="en-US" dirty="0" err="1">
              <a:latin typeface="Arial" panose="020B0604020202020204" pitchFamily="34" charset="0"/>
              <a:cs typeface="Arial" panose="020B0604020202020204" pitchFamily="34" charset="0"/>
            </a:rPr>
            <a:t>exista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daño</a:t>
          </a:r>
          <a:r>
            <a:rPr lang="en-US" dirty="0">
              <a:latin typeface="Arial" panose="020B0604020202020204" pitchFamily="34" charset="0"/>
              <a:cs typeface="Arial" panose="020B0604020202020204" pitchFamily="34" charset="0"/>
            </a:rPr>
            <a:t> a la hacienda </a:t>
          </a:r>
          <a:r>
            <a:rPr lang="en-US" dirty="0" err="1">
              <a:latin typeface="Arial" panose="020B0604020202020204" pitchFamily="34" charset="0"/>
              <a:cs typeface="Arial" panose="020B0604020202020204" pitchFamily="34" charset="0"/>
            </a:rPr>
            <a:t>pública</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inhabilitación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será</a:t>
          </a:r>
          <a:r>
            <a:rPr lang="en-US" dirty="0">
              <a:latin typeface="Arial" panose="020B0604020202020204" pitchFamily="34" charset="0"/>
              <a:cs typeface="Arial" panose="020B0604020202020204" pitchFamily="34" charset="0"/>
            </a:rPr>
            <a:t> de 3 meses a un </a:t>
          </a:r>
          <a:r>
            <a:rPr lang="en-US" dirty="0" err="1">
              <a:latin typeface="Arial" panose="020B0604020202020204" pitchFamily="34" charset="0"/>
              <a:cs typeface="Arial" panose="020B0604020202020204" pitchFamily="34" charset="0"/>
            </a:rPr>
            <a:t>año</a:t>
          </a:r>
          <a:r>
            <a:rPr lang="en-US" dirty="0">
              <a:latin typeface="Arial" panose="020B0604020202020204" pitchFamily="34" charset="0"/>
              <a:cs typeface="Arial" panose="020B0604020202020204" pitchFamily="34" charset="0"/>
            </a:rPr>
            <a:t>.</a:t>
          </a:r>
        </a:p>
      </dgm:t>
    </dgm:pt>
    <dgm:pt modelId="{EA207B74-BE8D-43EF-BC14-178455D91BFA}" type="parTrans" cxnId="{B689660D-4783-4748-B3AE-86C78F91D778}">
      <dgm:prSet/>
      <dgm:spPr/>
      <dgm:t>
        <a:bodyPr/>
        <a:lstStyle/>
        <a:p>
          <a:pPr algn="just"/>
          <a:endParaRPr lang="en-US">
            <a:latin typeface="Arial" panose="020B0604020202020204" pitchFamily="34" charset="0"/>
            <a:cs typeface="Arial" panose="020B0604020202020204" pitchFamily="34" charset="0"/>
          </a:endParaRPr>
        </a:p>
      </dgm:t>
    </dgm:pt>
    <dgm:pt modelId="{51411DCF-4D26-4D69-A734-2FCEAE41F211}" type="sibTrans" cxnId="{B689660D-4783-4748-B3AE-86C78F91D778}">
      <dgm:prSet/>
      <dgm:spPr/>
      <dgm:t>
        <a:bodyPr/>
        <a:lstStyle/>
        <a:p>
          <a:endParaRPr lang="en-US">
            <a:latin typeface="Arial" panose="020B0604020202020204" pitchFamily="34" charset="0"/>
            <a:cs typeface="Arial" panose="020B0604020202020204" pitchFamily="34" charset="0"/>
          </a:endParaRPr>
        </a:p>
      </dgm:t>
    </dgm:pt>
    <dgm:pt modelId="{89B44ADD-2F7C-44C9-B9D8-AB449DBDDE39}">
      <dgm:prSet/>
      <dgm:spPr/>
      <dgm:t>
        <a:bodyPr/>
        <a:lstStyle/>
        <a:p>
          <a:r>
            <a:rPr lang="en-US">
              <a:latin typeface="Arial" panose="020B0604020202020204" pitchFamily="34" charset="0"/>
              <a:cs typeface="Arial" panose="020B0604020202020204" pitchFamily="34" charset="0"/>
            </a:rPr>
            <a:t>Inhabilitación de 10 a 20 años cuando el monto exceda de 200 veces la UMA.</a:t>
          </a:r>
        </a:p>
      </dgm:t>
    </dgm:pt>
    <dgm:pt modelId="{53055157-D438-444C-9C60-AFC6D3B40BB9}" type="parTrans" cxnId="{23E23B5F-C0D6-4327-BAA7-DA20A4B45993}">
      <dgm:prSet/>
      <dgm:spPr/>
      <dgm:t>
        <a:bodyPr/>
        <a:lstStyle/>
        <a:p>
          <a:pPr algn="just"/>
          <a:endParaRPr lang="en-US">
            <a:latin typeface="Arial" panose="020B0604020202020204" pitchFamily="34" charset="0"/>
            <a:cs typeface="Arial" panose="020B0604020202020204" pitchFamily="34" charset="0"/>
          </a:endParaRPr>
        </a:p>
      </dgm:t>
    </dgm:pt>
    <dgm:pt modelId="{0239A9F2-9899-4757-907C-AB2F4ECEE54B}" type="sibTrans" cxnId="{23E23B5F-C0D6-4327-BAA7-DA20A4B45993}">
      <dgm:prSet/>
      <dgm:spPr/>
      <dgm:t>
        <a:bodyPr/>
        <a:lstStyle/>
        <a:p>
          <a:endParaRPr lang="en-US">
            <a:latin typeface="Arial" panose="020B0604020202020204" pitchFamily="34" charset="0"/>
            <a:cs typeface="Arial" panose="020B0604020202020204" pitchFamily="34" charset="0"/>
          </a:endParaRPr>
        </a:p>
      </dgm:t>
    </dgm:pt>
    <dgm:pt modelId="{E48B8B3D-81B2-41EF-BDAE-9BA68F59A0C7}">
      <dgm:prSet/>
      <dgm:spPr/>
      <dgm:t>
        <a:bodyPr/>
        <a:lstStyle/>
        <a:p>
          <a:r>
            <a:rPr lang="en-US">
              <a:latin typeface="Arial" panose="020B0604020202020204" pitchFamily="34" charset="0"/>
              <a:cs typeface="Arial" panose="020B0604020202020204" pitchFamily="34" charset="0"/>
            </a:rPr>
            <a:t>La inhabilitación será de 1 a 10 años cuando el monto no exceda de 200 veces el valor diario de la UMA.</a:t>
          </a:r>
        </a:p>
      </dgm:t>
    </dgm:pt>
    <dgm:pt modelId="{71D5DE28-7E91-447B-A775-1A5059E21AC2}" type="parTrans" cxnId="{5F8217A4-787A-4055-A914-30BEB16B382D}">
      <dgm:prSet/>
      <dgm:spPr/>
      <dgm:t>
        <a:bodyPr/>
        <a:lstStyle/>
        <a:p>
          <a:pPr algn="just"/>
          <a:endParaRPr lang="en-US">
            <a:latin typeface="Arial" panose="020B0604020202020204" pitchFamily="34" charset="0"/>
            <a:cs typeface="Arial" panose="020B0604020202020204" pitchFamily="34" charset="0"/>
          </a:endParaRPr>
        </a:p>
      </dgm:t>
    </dgm:pt>
    <dgm:pt modelId="{37BB844C-B65C-4D95-A5F3-EFFCA277574E}" type="sibTrans" cxnId="{5F8217A4-787A-4055-A914-30BEB16B382D}">
      <dgm:prSet/>
      <dgm:spPr/>
      <dgm:t>
        <a:bodyPr/>
        <a:lstStyle/>
        <a:p>
          <a:endParaRPr lang="en-US">
            <a:latin typeface="Arial" panose="020B0604020202020204" pitchFamily="34" charset="0"/>
            <a:cs typeface="Arial" panose="020B0604020202020204" pitchFamily="34" charset="0"/>
          </a:endParaRPr>
        </a:p>
      </dgm:t>
    </dgm:pt>
    <dgm:pt modelId="{488738A5-AC51-410E-B4AF-FCDCC06F7A2B}">
      <dgm:prSet/>
      <dgm:spPr/>
      <dgm:t>
        <a:bodyPr/>
        <a:lstStyle/>
        <a:p>
          <a:r>
            <a:rPr lang="en-US">
              <a:latin typeface="Arial" panose="020B0604020202020204" pitchFamily="34" charset="0"/>
              <a:cs typeface="Arial" panose="020B0604020202020204" pitchFamily="34" charset="0"/>
            </a:rPr>
            <a:t>Destitución del empleo, cargo o comisión. </a:t>
          </a:r>
        </a:p>
      </dgm:t>
    </dgm:pt>
    <dgm:pt modelId="{194A5DFD-A6DD-4B28-9180-13D0E2D34504}" type="parTrans" cxnId="{396B88BE-091F-4B04-A37D-6FA8A9CAD646}">
      <dgm:prSet/>
      <dgm:spPr/>
      <dgm:t>
        <a:bodyPr/>
        <a:lstStyle/>
        <a:p>
          <a:pPr algn="just"/>
          <a:endParaRPr lang="en-US">
            <a:latin typeface="Arial" panose="020B0604020202020204" pitchFamily="34" charset="0"/>
            <a:cs typeface="Arial" panose="020B0604020202020204" pitchFamily="34" charset="0"/>
          </a:endParaRPr>
        </a:p>
      </dgm:t>
    </dgm:pt>
    <dgm:pt modelId="{DC9D6D17-3933-4785-B8E4-4FBE537FE5E1}" type="sibTrans" cxnId="{396B88BE-091F-4B04-A37D-6FA8A9CAD646}">
      <dgm:prSet/>
      <dgm:spPr/>
      <dgm:t>
        <a:bodyPr/>
        <a:lstStyle/>
        <a:p>
          <a:endParaRPr lang="en-US">
            <a:latin typeface="Arial" panose="020B0604020202020204" pitchFamily="34" charset="0"/>
            <a:cs typeface="Arial" panose="020B0604020202020204" pitchFamily="34" charset="0"/>
          </a:endParaRPr>
        </a:p>
      </dgm:t>
    </dgm:pt>
    <dgm:pt modelId="{C5226380-F18E-4479-B374-898CF49AACE5}">
      <dgm:prSet/>
      <dgm:spPr/>
      <dgm:t>
        <a:bodyPr/>
        <a:lstStyle/>
        <a:p>
          <a:r>
            <a:rPr lang="en-US" dirty="0">
              <a:latin typeface="Arial" panose="020B0604020202020204" pitchFamily="34" charset="0"/>
              <a:cs typeface="Arial" panose="020B0604020202020204" pitchFamily="34" charset="0"/>
            </a:rPr>
            <a:t>La </a:t>
          </a:r>
          <a:r>
            <a:rPr lang="en-US" dirty="0" err="1">
              <a:latin typeface="Arial" panose="020B0604020202020204" pitchFamily="34" charset="0"/>
              <a:cs typeface="Arial" panose="020B0604020202020204" pitchFamily="34" charset="0"/>
            </a:rPr>
            <a:t>suspensión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podrá</a:t>
          </a:r>
          <a:r>
            <a:rPr lang="en-US" dirty="0">
              <a:latin typeface="Arial" panose="020B0604020202020204" pitchFamily="34" charset="0"/>
              <a:cs typeface="Arial" panose="020B0604020202020204" pitchFamily="34" charset="0"/>
            </a:rPr>
            <a:t> ser de 30 a 90 días naturales.</a:t>
          </a:r>
        </a:p>
      </dgm:t>
    </dgm:pt>
    <dgm:pt modelId="{18904745-3420-484B-822B-E1C32277542E}" type="parTrans" cxnId="{74A5811A-340F-4435-AB61-315A2E5D8D76}">
      <dgm:prSet/>
      <dgm:spPr/>
      <dgm:t>
        <a:bodyPr/>
        <a:lstStyle/>
        <a:p>
          <a:pPr algn="just"/>
          <a:endParaRPr lang="en-US">
            <a:latin typeface="Arial" panose="020B0604020202020204" pitchFamily="34" charset="0"/>
            <a:cs typeface="Arial" panose="020B0604020202020204" pitchFamily="34" charset="0"/>
          </a:endParaRPr>
        </a:p>
      </dgm:t>
    </dgm:pt>
    <dgm:pt modelId="{9E088684-9848-4ADC-B50A-3DB319F1875A}" type="sibTrans" cxnId="{74A5811A-340F-4435-AB61-315A2E5D8D76}">
      <dgm:prSet/>
      <dgm:spPr/>
      <dgm:t>
        <a:bodyPr/>
        <a:lstStyle/>
        <a:p>
          <a:endParaRPr lang="en-US">
            <a:latin typeface="Arial" panose="020B0604020202020204" pitchFamily="34" charset="0"/>
            <a:cs typeface="Arial" panose="020B0604020202020204" pitchFamily="34" charset="0"/>
          </a:endParaRPr>
        </a:p>
      </dgm:t>
    </dgm:pt>
    <dgm:pt modelId="{7AB31403-61E7-4675-888C-BA31E91BB237}">
      <dgm:prSet/>
      <dgm:spPr/>
      <dgm:t>
        <a:bodyPr/>
        <a:lstStyle/>
        <a:p>
          <a:r>
            <a:rPr lang="en-US">
              <a:latin typeface="Arial" panose="020B0604020202020204" pitchFamily="34" charset="0"/>
              <a:cs typeface="Arial" panose="020B0604020202020204" pitchFamily="34" charset="0"/>
            </a:rPr>
            <a:t>Sanción económica.</a:t>
          </a:r>
        </a:p>
      </dgm:t>
    </dgm:pt>
    <dgm:pt modelId="{1F23A0CD-98B4-4AEB-85C5-77D7C282A3B0}" type="parTrans" cxnId="{044A48BE-8FFC-45CC-8D2F-0F60FF036DAD}">
      <dgm:prSet/>
      <dgm:spPr/>
      <dgm:t>
        <a:bodyPr/>
        <a:lstStyle/>
        <a:p>
          <a:pPr algn="just"/>
          <a:endParaRPr lang="en-US">
            <a:latin typeface="Arial" panose="020B0604020202020204" pitchFamily="34" charset="0"/>
            <a:cs typeface="Arial" panose="020B0604020202020204" pitchFamily="34" charset="0"/>
          </a:endParaRPr>
        </a:p>
      </dgm:t>
    </dgm:pt>
    <dgm:pt modelId="{59E948AE-77FA-44B4-A3E2-0DE36612E4E2}" type="sibTrans" cxnId="{044A48BE-8FFC-45CC-8D2F-0F60FF036DAD}">
      <dgm:prSet/>
      <dgm:spPr/>
      <dgm:t>
        <a:bodyPr/>
        <a:lstStyle/>
        <a:p>
          <a:endParaRPr lang="en-US">
            <a:latin typeface="Arial" panose="020B0604020202020204" pitchFamily="34" charset="0"/>
            <a:cs typeface="Arial" panose="020B0604020202020204" pitchFamily="34" charset="0"/>
          </a:endParaRPr>
        </a:p>
      </dgm:t>
    </dgm:pt>
    <dgm:pt modelId="{FBA67F83-F30B-48C3-A0FD-A8BA7CBC8891}">
      <dgm:prSet/>
      <dgm:spPr/>
      <dgm:t>
        <a:bodyPr/>
        <a:lstStyle/>
        <a:p>
          <a:r>
            <a:rPr lang="en-US">
              <a:latin typeface="Arial" panose="020B0604020202020204" pitchFamily="34" charset="0"/>
              <a:cs typeface="Arial" panose="020B0604020202020204" pitchFamily="34" charset="0"/>
            </a:rPr>
            <a:t>Inhabilitación temporal para desempeñar empleos, cargos o comisiones.</a:t>
          </a:r>
        </a:p>
      </dgm:t>
    </dgm:pt>
    <dgm:pt modelId="{F1328133-64B1-4B1C-AD20-DC110314F3BD}" type="parTrans" cxnId="{60250D48-F636-4C19-9696-DCE0A065F604}">
      <dgm:prSet/>
      <dgm:spPr/>
      <dgm:t>
        <a:bodyPr/>
        <a:lstStyle/>
        <a:p>
          <a:pPr algn="just"/>
          <a:endParaRPr lang="en-US">
            <a:latin typeface="Arial" panose="020B0604020202020204" pitchFamily="34" charset="0"/>
            <a:cs typeface="Arial" panose="020B0604020202020204" pitchFamily="34" charset="0"/>
          </a:endParaRPr>
        </a:p>
      </dgm:t>
    </dgm:pt>
    <dgm:pt modelId="{3A9BD02A-90F1-4B79-A06B-B609309A37D9}" type="sibTrans" cxnId="{60250D48-F636-4C19-9696-DCE0A065F604}">
      <dgm:prSet/>
      <dgm:spPr/>
      <dgm:t>
        <a:bodyPr/>
        <a:lstStyle/>
        <a:p>
          <a:endParaRPr lang="en-US">
            <a:latin typeface="Arial" panose="020B0604020202020204" pitchFamily="34" charset="0"/>
            <a:cs typeface="Arial" panose="020B0604020202020204" pitchFamily="34" charset="0"/>
          </a:endParaRPr>
        </a:p>
      </dgm:t>
    </dgm:pt>
    <dgm:pt modelId="{41E9A605-3B03-4EB9-8C6E-843553B4A41C}">
      <dgm:prSet/>
      <dgm:spPr/>
      <dgm:t>
        <a:bodyPr/>
        <a:lstStyle/>
        <a:p>
          <a:r>
            <a:rPr lang="en-US">
              <a:latin typeface="Arial" panose="020B0604020202020204" pitchFamily="34" charset="0"/>
              <a:cs typeface="Arial" panose="020B0604020202020204" pitchFamily="34" charset="0"/>
            </a:rPr>
            <a:t>Inhabilitación temporal para participar en adquisiciones, arrendamientos, servicios u obras públicas.</a:t>
          </a:r>
        </a:p>
      </dgm:t>
    </dgm:pt>
    <dgm:pt modelId="{1EB153CF-75B3-4A6E-891E-44C322B2DCCF}" type="parTrans" cxnId="{E063FFA2-FBF1-4A81-9476-7FB880ECA90C}">
      <dgm:prSet/>
      <dgm:spPr/>
      <dgm:t>
        <a:bodyPr/>
        <a:lstStyle/>
        <a:p>
          <a:pPr algn="just"/>
          <a:endParaRPr lang="en-US">
            <a:latin typeface="Arial" panose="020B0604020202020204" pitchFamily="34" charset="0"/>
            <a:cs typeface="Arial" panose="020B0604020202020204" pitchFamily="34" charset="0"/>
          </a:endParaRPr>
        </a:p>
      </dgm:t>
    </dgm:pt>
    <dgm:pt modelId="{35F6C826-ED42-4920-BA08-81EC8C6ABF59}" type="sibTrans" cxnId="{E063FFA2-FBF1-4A81-9476-7FB880ECA90C}">
      <dgm:prSet/>
      <dgm:spPr/>
      <dgm:t>
        <a:bodyPr/>
        <a:lstStyle/>
        <a:p>
          <a:endParaRPr lang="en-US">
            <a:latin typeface="Arial" panose="020B0604020202020204" pitchFamily="34" charset="0"/>
            <a:cs typeface="Arial" panose="020B0604020202020204" pitchFamily="34" charset="0"/>
          </a:endParaRPr>
        </a:p>
      </dgm:t>
    </dgm:pt>
    <dgm:pt modelId="{887A1A0D-8436-4B62-908C-A849EED1B353}" type="pres">
      <dgm:prSet presAssocID="{3983AF4F-5DEB-425E-8E26-B77D58FA9373}" presName="linear" presStyleCnt="0">
        <dgm:presLayoutVars>
          <dgm:animLvl val="lvl"/>
          <dgm:resizeHandles val="exact"/>
        </dgm:presLayoutVars>
      </dgm:prSet>
      <dgm:spPr/>
      <dgm:t>
        <a:bodyPr/>
        <a:lstStyle/>
        <a:p>
          <a:endParaRPr lang="es-ES"/>
        </a:p>
      </dgm:t>
    </dgm:pt>
    <dgm:pt modelId="{BED91988-0A34-4F7D-8AB7-61D6E11FE03E}" type="pres">
      <dgm:prSet presAssocID="{FE04FED9-AEC9-4688-A223-65B9D2707523}" presName="parentText" presStyleLbl="node1" presStyleIdx="0" presStyleCnt="9">
        <dgm:presLayoutVars>
          <dgm:chMax val="0"/>
          <dgm:bulletEnabled val="1"/>
        </dgm:presLayoutVars>
      </dgm:prSet>
      <dgm:spPr/>
      <dgm:t>
        <a:bodyPr/>
        <a:lstStyle/>
        <a:p>
          <a:endParaRPr lang="es-ES"/>
        </a:p>
      </dgm:t>
    </dgm:pt>
    <dgm:pt modelId="{09A24957-68D4-4BBA-A8B3-40326EACBC4D}" type="pres">
      <dgm:prSet presAssocID="{4A7C85F6-5AC9-415C-A11A-447C3E5AB999}" presName="spacer" presStyleCnt="0"/>
      <dgm:spPr/>
    </dgm:pt>
    <dgm:pt modelId="{8ED784D1-48DC-4BF7-ABCD-18E4FD30DBF1}" type="pres">
      <dgm:prSet presAssocID="{6E781E87-DEFF-486A-A7AA-550E1025E151}" presName="parentText" presStyleLbl="node1" presStyleIdx="1" presStyleCnt="9">
        <dgm:presLayoutVars>
          <dgm:chMax val="0"/>
          <dgm:bulletEnabled val="1"/>
        </dgm:presLayoutVars>
      </dgm:prSet>
      <dgm:spPr/>
      <dgm:t>
        <a:bodyPr/>
        <a:lstStyle/>
        <a:p>
          <a:endParaRPr lang="es-ES"/>
        </a:p>
      </dgm:t>
    </dgm:pt>
    <dgm:pt modelId="{B0478025-CDE4-4644-B0AE-ECDDF6CE67A8}" type="pres">
      <dgm:prSet presAssocID="{51411DCF-4D26-4D69-A734-2FCEAE41F211}" presName="spacer" presStyleCnt="0"/>
      <dgm:spPr/>
    </dgm:pt>
    <dgm:pt modelId="{0EBE5546-ED92-4DF0-A74B-270B8E0CE0B0}" type="pres">
      <dgm:prSet presAssocID="{89B44ADD-2F7C-44C9-B9D8-AB449DBDDE39}" presName="parentText" presStyleLbl="node1" presStyleIdx="2" presStyleCnt="9">
        <dgm:presLayoutVars>
          <dgm:chMax val="0"/>
          <dgm:bulletEnabled val="1"/>
        </dgm:presLayoutVars>
      </dgm:prSet>
      <dgm:spPr/>
      <dgm:t>
        <a:bodyPr/>
        <a:lstStyle/>
        <a:p>
          <a:endParaRPr lang="es-ES"/>
        </a:p>
      </dgm:t>
    </dgm:pt>
    <dgm:pt modelId="{A36E1F11-3C8B-4882-90BE-1C2BAEBBD47E}" type="pres">
      <dgm:prSet presAssocID="{0239A9F2-9899-4757-907C-AB2F4ECEE54B}" presName="spacer" presStyleCnt="0"/>
      <dgm:spPr/>
    </dgm:pt>
    <dgm:pt modelId="{DE9D7C5B-375D-4DDB-8B85-C98F55FEDBF4}" type="pres">
      <dgm:prSet presAssocID="{E48B8B3D-81B2-41EF-BDAE-9BA68F59A0C7}" presName="parentText" presStyleLbl="node1" presStyleIdx="3" presStyleCnt="9">
        <dgm:presLayoutVars>
          <dgm:chMax val="0"/>
          <dgm:bulletEnabled val="1"/>
        </dgm:presLayoutVars>
      </dgm:prSet>
      <dgm:spPr/>
      <dgm:t>
        <a:bodyPr/>
        <a:lstStyle/>
        <a:p>
          <a:endParaRPr lang="es-ES"/>
        </a:p>
      </dgm:t>
    </dgm:pt>
    <dgm:pt modelId="{A7B6DA37-0A43-4476-AB49-0F2737838342}" type="pres">
      <dgm:prSet presAssocID="{37BB844C-B65C-4D95-A5F3-EFFCA277574E}" presName="spacer" presStyleCnt="0"/>
      <dgm:spPr/>
    </dgm:pt>
    <dgm:pt modelId="{C3312282-2FFC-408E-81BB-369089399F36}" type="pres">
      <dgm:prSet presAssocID="{488738A5-AC51-410E-B4AF-FCDCC06F7A2B}" presName="parentText" presStyleLbl="node1" presStyleIdx="4" presStyleCnt="9">
        <dgm:presLayoutVars>
          <dgm:chMax val="0"/>
          <dgm:bulletEnabled val="1"/>
        </dgm:presLayoutVars>
      </dgm:prSet>
      <dgm:spPr/>
      <dgm:t>
        <a:bodyPr/>
        <a:lstStyle/>
        <a:p>
          <a:endParaRPr lang="es-ES"/>
        </a:p>
      </dgm:t>
    </dgm:pt>
    <dgm:pt modelId="{40839DAD-DB3F-4D65-B567-6E07428BE1B0}" type="pres">
      <dgm:prSet presAssocID="{DC9D6D17-3933-4785-B8E4-4FBE537FE5E1}" presName="spacer" presStyleCnt="0"/>
      <dgm:spPr/>
    </dgm:pt>
    <dgm:pt modelId="{6FC2EC68-8427-4FFF-99E1-773D74D4A75D}" type="pres">
      <dgm:prSet presAssocID="{C5226380-F18E-4479-B374-898CF49AACE5}" presName="parentText" presStyleLbl="node1" presStyleIdx="5" presStyleCnt="9">
        <dgm:presLayoutVars>
          <dgm:chMax val="0"/>
          <dgm:bulletEnabled val="1"/>
        </dgm:presLayoutVars>
      </dgm:prSet>
      <dgm:spPr/>
      <dgm:t>
        <a:bodyPr/>
        <a:lstStyle/>
        <a:p>
          <a:endParaRPr lang="es-ES"/>
        </a:p>
      </dgm:t>
    </dgm:pt>
    <dgm:pt modelId="{F6DEE007-803C-4118-A96A-EDCF2EC7126D}" type="pres">
      <dgm:prSet presAssocID="{9E088684-9848-4ADC-B50A-3DB319F1875A}" presName="spacer" presStyleCnt="0"/>
      <dgm:spPr/>
    </dgm:pt>
    <dgm:pt modelId="{EF6A363F-2583-4E01-96F3-08C306468E06}" type="pres">
      <dgm:prSet presAssocID="{7AB31403-61E7-4675-888C-BA31E91BB237}" presName="parentText" presStyleLbl="node1" presStyleIdx="6" presStyleCnt="9">
        <dgm:presLayoutVars>
          <dgm:chMax val="0"/>
          <dgm:bulletEnabled val="1"/>
        </dgm:presLayoutVars>
      </dgm:prSet>
      <dgm:spPr/>
      <dgm:t>
        <a:bodyPr/>
        <a:lstStyle/>
        <a:p>
          <a:endParaRPr lang="es-ES"/>
        </a:p>
      </dgm:t>
    </dgm:pt>
    <dgm:pt modelId="{10755627-C5F8-42F6-B163-59C698867CE0}" type="pres">
      <dgm:prSet presAssocID="{59E948AE-77FA-44B4-A3E2-0DE36612E4E2}" presName="spacer" presStyleCnt="0"/>
      <dgm:spPr/>
    </dgm:pt>
    <dgm:pt modelId="{53448A95-87D3-43C8-86A5-46497D70E9C4}" type="pres">
      <dgm:prSet presAssocID="{FBA67F83-F30B-48C3-A0FD-A8BA7CBC8891}" presName="parentText" presStyleLbl="node1" presStyleIdx="7" presStyleCnt="9">
        <dgm:presLayoutVars>
          <dgm:chMax val="0"/>
          <dgm:bulletEnabled val="1"/>
        </dgm:presLayoutVars>
      </dgm:prSet>
      <dgm:spPr/>
      <dgm:t>
        <a:bodyPr/>
        <a:lstStyle/>
        <a:p>
          <a:endParaRPr lang="es-ES"/>
        </a:p>
      </dgm:t>
    </dgm:pt>
    <dgm:pt modelId="{82C6A7EB-DC23-4DD9-A49A-6188BAAB23B6}" type="pres">
      <dgm:prSet presAssocID="{3A9BD02A-90F1-4B79-A06B-B609309A37D9}" presName="spacer" presStyleCnt="0"/>
      <dgm:spPr/>
    </dgm:pt>
    <dgm:pt modelId="{D3612560-C231-41CA-A953-A4B085525577}" type="pres">
      <dgm:prSet presAssocID="{41E9A605-3B03-4EB9-8C6E-843553B4A41C}" presName="parentText" presStyleLbl="node1" presStyleIdx="8" presStyleCnt="9">
        <dgm:presLayoutVars>
          <dgm:chMax val="0"/>
          <dgm:bulletEnabled val="1"/>
        </dgm:presLayoutVars>
      </dgm:prSet>
      <dgm:spPr/>
      <dgm:t>
        <a:bodyPr/>
        <a:lstStyle/>
        <a:p>
          <a:endParaRPr lang="es-ES"/>
        </a:p>
      </dgm:t>
    </dgm:pt>
  </dgm:ptLst>
  <dgm:cxnLst>
    <dgm:cxn modelId="{735E4E10-3DB2-4745-87FA-307CC388516A}" type="presOf" srcId="{3983AF4F-5DEB-425E-8E26-B77D58FA9373}" destId="{887A1A0D-8436-4B62-908C-A849EED1B353}" srcOrd="0" destOrd="0" presId="urn:microsoft.com/office/officeart/2005/8/layout/vList2"/>
    <dgm:cxn modelId="{5F8217A4-787A-4055-A914-30BEB16B382D}" srcId="{3983AF4F-5DEB-425E-8E26-B77D58FA9373}" destId="{E48B8B3D-81B2-41EF-BDAE-9BA68F59A0C7}" srcOrd="3" destOrd="0" parTransId="{71D5DE28-7E91-447B-A775-1A5059E21AC2}" sibTransId="{37BB844C-B65C-4D95-A5F3-EFFCA277574E}"/>
    <dgm:cxn modelId="{026EC66D-CFCE-43F2-8234-CD2004A4F8FE}" type="presOf" srcId="{7AB31403-61E7-4675-888C-BA31E91BB237}" destId="{EF6A363F-2583-4E01-96F3-08C306468E06}" srcOrd="0" destOrd="0" presId="urn:microsoft.com/office/officeart/2005/8/layout/vList2"/>
    <dgm:cxn modelId="{044A48BE-8FFC-45CC-8D2F-0F60FF036DAD}" srcId="{3983AF4F-5DEB-425E-8E26-B77D58FA9373}" destId="{7AB31403-61E7-4675-888C-BA31E91BB237}" srcOrd="6" destOrd="0" parTransId="{1F23A0CD-98B4-4AEB-85C5-77D7C282A3B0}" sibTransId="{59E948AE-77FA-44B4-A3E2-0DE36612E4E2}"/>
    <dgm:cxn modelId="{8EB837B4-8093-48A5-845B-54561F17E1DD}" type="presOf" srcId="{FBA67F83-F30B-48C3-A0FD-A8BA7CBC8891}" destId="{53448A95-87D3-43C8-86A5-46497D70E9C4}" srcOrd="0" destOrd="0" presId="urn:microsoft.com/office/officeart/2005/8/layout/vList2"/>
    <dgm:cxn modelId="{74A5811A-340F-4435-AB61-315A2E5D8D76}" srcId="{3983AF4F-5DEB-425E-8E26-B77D58FA9373}" destId="{C5226380-F18E-4479-B374-898CF49AACE5}" srcOrd="5" destOrd="0" parTransId="{18904745-3420-484B-822B-E1C32277542E}" sibTransId="{9E088684-9848-4ADC-B50A-3DB319F1875A}"/>
    <dgm:cxn modelId="{5E9B81EA-F4D3-4DFE-88CC-D7754D98B5B4}" type="presOf" srcId="{41E9A605-3B03-4EB9-8C6E-843553B4A41C}" destId="{D3612560-C231-41CA-A953-A4B085525577}" srcOrd="0" destOrd="0" presId="urn:microsoft.com/office/officeart/2005/8/layout/vList2"/>
    <dgm:cxn modelId="{8689E2DB-D932-4FDB-971A-38E04B8570B1}" type="presOf" srcId="{89B44ADD-2F7C-44C9-B9D8-AB449DBDDE39}" destId="{0EBE5546-ED92-4DF0-A74B-270B8E0CE0B0}" srcOrd="0" destOrd="0" presId="urn:microsoft.com/office/officeart/2005/8/layout/vList2"/>
    <dgm:cxn modelId="{B69BC5D8-06CE-4ECC-8017-1BF5742705DC}" type="presOf" srcId="{488738A5-AC51-410E-B4AF-FCDCC06F7A2B}" destId="{C3312282-2FFC-408E-81BB-369089399F36}" srcOrd="0" destOrd="0" presId="urn:microsoft.com/office/officeart/2005/8/layout/vList2"/>
    <dgm:cxn modelId="{E063FFA2-FBF1-4A81-9476-7FB880ECA90C}" srcId="{3983AF4F-5DEB-425E-8E26-B77D58FA9373}" destId="{41E9A605-3B03-4EB9-8C6E-843553B4A41C}" srcOrd="8" destOrd="0" parTransId="{1EB153CF-75B3-4A6E-891E-44C322B2DCCF}" sibTransId="{35F6C826-ED42-4920-BA08-81EC8C6ABF59}"/>
    <dgm:cxn modelId="{396B88BE-091F-4B04-A37D-6FA8A9CAD646}" srcId="{3983AF4F-5DEB-425E-8E26-B77D58FA9373}" destId="{488738A5-AC51-410E-B4AF-FCDCC06F7A2B}" srcOrd="4" destOrd="0" parTransId="{194A5DFD-A6DD-4B28-9180-13D0E2D34504}" sibTransId="{DC9D6D17-3933-4785-B8E4-4FBE537FE5E1}"/>
    <dgm:cxn modelId="{B689660D-4783-4748-B3AE-86C78F91D778}" srcId="{3983AF4F-5DEB-425E-8E26-B77D58FA9373}" destId="{6E781E87-DEFF-486A-A7AA-550E1025E151}" srcOrd="1" destOrd="0" parTransId="{EA207B74-BE8D-43EF-BC14-178455D91BFA}" sibTransId="{51411DCF-4D26-4D69-A734-2FCEAE41F211}"/>
    <dgm:cxn modelId="{66B51197-D80B-4F07-856C-665C3DE0BE89}" type="presOf" srcId="{FE04FED9-AEC9-4688-A223-65B9D2707523}" destId="{BED91988-0A34-4F7D-8AB7-61D6E11FE03E}" srcOrd="0" destOrd="0" presId="urn:microsoft.com/office/officeart/2005/8/layout/vList2"/>
    <dgm:cxn modelId="{F12E40DC-D349-41B8-85E0-5B1B49C37DA8}" type="presOf" srcId="{C5226380-F18E-4479-B374-898CF49AACE5}" destId="{6FC2EC68-8427-4FFF-99E1-773D74D4A75D}" srcOrd="0" destOrd="0" presId="urn:microsoft.com/office/officeart/2005/8/layout/vList2"/>
    <dgm:cxn modelId="{12195294-C280-40E2-B53C-7A84DB1D9953}" type="presOf" srcId="{E48B8B3D-81B2-41EF-BDAE-9BA68F59A0C7}" destId="{DE9D7C5B-375D-4DDB-8B85-C98F55FEDBF4}" srcOrd="0" destOrd="0" presId="urn:microsoft.com/office/officeart/2005/8/layout/vList2"/>
    <dgm:cxn modelId="{60250D48-F636-4C19-9696-DCE0A065F604}" srcId="{3983AF4F-5DEB-425E-8E26-B77D58FA9373}" destId="{FBA67F83-F30B-48C3-A0FD-A8BA7CBC8891}" srcOrd="7" destOrd="0" parTransId="{F1328133-64B1-4B1C-AD20-DC110314F3BD}" sibTransId="{3A9BD02A-90F1-4B79-A06B-B609309A37D9}"/>
    <dgm:cxn modelId="{4A98599C-4B1C-454C-9265-BEE08A664CC1}" srcId="{3983AF4F-5DEB-425E-8E26-B77D58FA9373}" destId="{FE04FED9-AEC9-4688-A223-65B9D2707523}" srcOrd="0" destOrd="0" parTransId="{05281A3E-69DD-4FEA-BBA9-E46E8DF0EE66}" sibTransId="{4A7C85F6-5AC9-415C-A11A-447C3E5AB999}"/>
    <dgm:cxn modelId="{0CF717B8-8369-4339-95D5-52A66C09462C}" type="presOf" srcId="{6E781E87-DEFF-486A-A7AA-550E1025E151}" destId="{8ED784D1-48DC-4BF7-ABCD-18E4FD30DBF1}" srcOrd="0" destOrd="0" presId="urn:microsoft.com/office/officeart/2005/8/layout/vList2"/>
    <dgm:cxn modelId="{23E23B5F-C0D6-4327-BAA7-DA20A4B45993}" srcId="{3983AF4F-5DEB-425E-8E26-B77D58FA9373}" destId="{89B44ADD-2F7C-44C9-B9D8-AB449DBDDE39}" srcOrd="2" destOrd="0" parTransId="{53055157-D438-444C-9C60-AFC6D3B40BB9}" sibTransId="{0239A9F2-9899-4757-907C-AB2F4ECEE54B}"/>
    <dgm:cxn modelId="{6C918477-F02E-422C-8FA4-0BC4458C5B9A}" type="presParOf" srcId="{887A1A0D-8436-4B62-908C-A849EED1B353}" destId="{BED91988-0A34-4F7D-8AB7-61D6E11FE03E}" srcOrd="0" destOrd="0" presId="urn:microsoft.com/office/officeart/2005/8/layout/vList2"/>
    <dgm:cxn modelId="{B359CA62-A6DA-429B-A077-AB6C76CD04D0}" type="presParOf" srcId="{887A1A0D-8436-4B62-908C-A849EED1B353}" destId="{09A24957-68D4-4BBA-A8B3-40326EACBC4D}" srcOrd="1" destOrd="0" presId="urn:microsoft.com/office/officeart/2005/8/layout/vList2"/>
    <dgm:cxn modelId="{BC17889E-800A-4E0F-BD22-44ABCA1F3400}" type="presParOf" srcId="{887A1A0D-8436-4B62-908C-A849EED1B353}" destId="{8ED784D1-48DC-4BF7-ABCD-18E4FD30DBF1}" srcOrd="2" destOrd="0" presId="urn:microsoft.com/office/officeart/2005/8/layout/vList2"/>
    <dgm:cxn modelId="{063B8483-CB80-4C4D-AEBE-10262E866116}" type="presParOf" srcId="{887A1A0D-8436-4B62-908C-A849EED1B353}" destId="{B0478025-CDE4-4644-B0AE-ECDDF6CE67A8}" srcOrd="3" destOrd="0" presId="urn:microsoft.com/office/officeart/2005/8/layout/vList2"/>
    <dgm:cxn modelId="{74C08F46-9F02-470E-B1F8-83321395ABC5}" type="presParOf" srcId="{887A1A0D-8436-4B62-908C-A849EED1B353}" destId="{0EBE5546-ED92-4DF0-A74B-270B8E0CE0B0}" srcOrd="4" destOrd="0" presId="urn:microsoft.com/office/officeart/2005/8/layout/vList2"/>
    <dgm:cxn modelId="{A47F5FB0-695D-4BF8-B712-091490114601}" type="presParOf" srcId="{887A1A0D-8436-4B62-908C-A849EED1B353}" destId="{A36E1F11-3C8B-4882-90BE-1C2BAEBBD47E}" srcOrd="5" destOrd="0" presId="urn:microsoft.com/office/officeart/2005/8/layout/vList2"/>
    <dgm:cxn modelId="{46D6CBEB-335B-4C53-8BE2-28BB099D8723}" type="presParOf" srcId="{887A1A0D-8436-4B62-908C-A849EED1B353}" destId="{DE9D7C5B-375D-4DDB-8B85-C98F55FEDBF4}" srcOrd="6" destOrd="0" presId="urn:microsoft.com/office/officeart/2005/8/layout/vList2"/>
    <dgm:cxn modelId="{45EFB2C3-27A2-4183-A5B3-E0A542B4DF62}" type="presParOf" srcId="{887A1A0D-8436-4B62-908C-A849EED1B353}" destId="{A7B6DA37-0A43-4476-AB49-0F2737838342}" srcOrd="7" destOrd="0" presId="urn:microsoft.com/office/officeart/2005/8/layout/vList2"/>
    <dgm:cxn modelId="{D53C1803-AAC1-434B-87B5-4FD93E838276}" type="presParOf" srcId="{887A1A0D-8436-4B62-908C-A849EED1B353}" destId="{C3312282-2FFC-408E-81BB-369089399F36}" srcOrd="8" destOrd="0" presId="urn:microsoft.com/office/officeart/2005/8/layout/vList2"/>
    <dgm:cxn modelId="{41E56846-B51F-4DC7-82B5-8FC6081A7634}" type="presParOf" srcId="{887A1A0D-8436-4B62-908C-A849EED1B353}" destId="{40839DAD-DB3F-4D65-B567-6E07428BE1B0}" srcOrd="9" destOrd="0" presId="urn:microsoft.com/office/officeart/2005/8/layout/vList2"/>
    <dgm:cxn modelId="{CC884CA3-627E-4940-85CE-E54D648F666E}" type="presParOf" srcId="{887A1A0D-8436-4B62-908C-A849EED1B353}" destId="{6FC2EC68-8427-4FFF-99E1-773D74D4A75D}" srcOrd="10" destOrd="0" presId="urn:microsoft.com/office/officeart/2005/8/layout/vList2"/>
    <dgm:cxn modelId="{CAC8491F-0D0A-490A-A9B3-4D53A517828A}" type="presParOf" srcId="{887A1A0D-8436-4B62-908C-A849EED1B353}" destId="{F6DEE007-803C-4118-A96A-EDCF2EC7126D}" srcOrd="11" destOrd="0" presId="urn:microsoft.com/office/officeart/2005/8/layout/vList2"/>
    <dgm:cxn modelId="{14453F7A-367B-4EE7-B26B-BF8490B17F60}" type="presParOf" srcId="{887A1A0D-8436-4B62-908C-A849EED1B353}" destId="{EF6A363F-2583-4E01-96F3-08C306468E06}" srcOrd="12" destOrd="0" presId="urn:microsoft.com/office/officeart/2005/8/layout/vList2"/>
    <dgm:cxn modelId="{D91497E0-1154-4429-B746-F5D4FD06590B}" type="presParOf" srcId="{887A1A0D-8436-4B62-908C-A849EED1B353}" destId="{10755627-C5F8-42F6-B163-59C698867CE0}" srcOrd="13" destOrd="0" presId="urn:microsoft.com/office/officeart/2005/8/layout/vList2"/>
    <dgm:cxn modelId="{E41E5357-0AFE-46F5-A246-C38706C158E7}" type="presParOf" srcId="{887A1A0D-8436-4B62-908C-A849EED1B353}" destId="{53448A95-87D3-43C8-86A5-46497D70E9C4}" srcOrd="14" destOrd="0" presId="urn:microsoft.com/office/officeart/2005/8/layout/vList2"/>
    <dgm:cxn modelId="{FB501F2A-B3B8-4ECC-8835-92ED48F0632A}" type="presParOf" srcId="{887A1A0D-8436-4B62-908C-A849EED1B353}" destId="{82C6A7EB-DC23-4DD9-A49A-6188BAAB23B6}" srcOrd="15" destOrd="0" presId="urn:microsoft.com/office/officeart/2005/8/layout/vList2"/>
    <dgm:cxn modelId="{D2A8B48A-1F10-4FF6-8B02-DC42A822BA10}" type="presParOf" srcId="{887A1A0D-8436-4B62-908C-A849EED1B353}" destId="{D3612560-C231-41CA-A953-A4B085525577}"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EB641C-8DA8-4170-9571-E9AF0B0A1EB9}"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D870CBAD-C8F9-4DC8-BF48-A8B9D77797CE}">
      <dgm:prSet/>
      <dgm:spPr/>
      <dgm:t>
        <a:bodyPr/>
        <a:lstStyle/>
        <a:p>
          <a:pPr algn="just"/>
          <a:r>
            <a:rPr lang="en-US" dirty="0">
              <a:latin typeface="Arial" panose="020B0604020202020204" pitchFamily="34" charset="0"/>
              <a:cs typeface="Arial" panose="020B0604020202020204" pitchFamily="34" charset="0"/>
            </a:rPr>
            <a:t>Inhabilitación temporal para </a:t>
          </a:r>
          <a:r>
            <a:rPr lang="en-US" dirty="0" err="1">
              <a:latin typeface="Arial" panose="020B0604020202020204" pitchFamily="34" charset="0"/>
              <a:cs typeface="Arial" panose="020B0604020202020204" pitchFamily="34" charset="0"/>
            </a:rPr>
            <a:t>participar</a:t>
          </a:r>
          <a:r>
            <a:rPr lang="en-US" dirty="0">
              <a:latin typeface="Arial" panose="020B0604020202020204" pitchFamily="34" charset="0"/>
              <a:cs typeface="Arial" panose="020B0604020202020204" pitchFamily="34" charset="0"/>
            </a:rPr>
            <a:t> en </a:t>
          </a:r>
          <a:r>
            <a:rPr lang="en-US" dirty="0" err="1">
              <a:latin typeface="Arial" panose="020B0604020202020204" pitchFamily="34" charset="0"/>
              <a:cs typeface="Arial" panose="020B0604020202020204" pitchFamily="34" charset="0"/>
            </a:rPr>
            <a:t>adquisiciones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arrendamientos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servicios</a:t>
          </a:r>
          <a:r>
            <a:rPr lang="en-US" dirty="0">
              <a:latin typeface="Arial" panose="020B0604020202020204" pitchFamily="34" charset="0"/>
              <a:cs typeface="Arial" panose="020B0604020202020204" pitchFamily="34" charset="0"/>
            </a:rPr>
            <a:t> u </a:t>
          </a:r>
          <a:r>
            <a:rPr lang="en-US" dirty="0" err="1">
              <a:latin typeface="Arial" panose="020B0604020202020204" pitchFamily="34" charset="0"/>
              <a:cs typeface="Arial" panose="020B0604020202020204" pitchFamily="34" charset="0"/>
            </a:rPr>
            <a:t>obras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públicas</a:t>
          </a:r>
          <a:r>
            <a:rPr lang="en-US" dirty="0">
              <a:latin typeface="Arial" panose="020B0604020202020204" pitchFamily="34" charset="0"/>
              <a:cs typeface="Arial" panose="020B0604020202020204" pitchFamily="34" charset="0"/>
            </a:rPr>
            <a:t>. El periodo no </a:t>
          </a:r>
          <a:r>
            <a:rPr lang="en-US" dirty="0" err="1">
              <a:latin typeface="Arial" panose="020B0604020202020204" pitchFamily="34" charset="0"/>
              <a:cs typeface="Arial" panose="020B0604020202020204" pitchFamily="34" charset="0"/>
            </a:rPr>
            <a:t>será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menor</a:t>
          </a:r>
          <a:r>
            <a:rPr lang="en-US" dirty="0">
              <a:latin typeface="Arial" panose="020B0604020202020204" pitchFamily="34" charset="0"/>
              <a:cs typeface="Arial" panose="020B0604020202020204" pitchFamily="34" charset="0"/>
            </a:rPr>
            <a:t> a 3 meses </a:t>
          </a:r>
          <a:r>
            <a:rPr lang="en-US" dirty="0" err="1">
              <a:latin typeface="Arial" panose="020B0604020202020204" pitchFamily="34" charset="0"/>
              <a:cs typeface="Arial" panose="020B0604020202020204" pitchFamily="34" charset="0"/>
            </a:rPr>
            <a:t>ni</a:t>
          </a:r>
          <a:r>
            <a:rPr lang="en-US" dirty="0">
              <a:latin typeface="Arial" panose="020B0604020202020204" pitchFamily="34" charset="0"/>
              <a:cs typeface="Arial" panose="020B0604020202020204" pitchFamily="34" charset="0"/>
            </a:rPr>
            <a:t> mayor a 8 </a:t>
          </a:r>
          <a:r>
            <a:rPr lang="en-US" dirty="0" err="1">
              <a:latin typeface="Arial" panose="020B0604020202020204" pitchFamily="34" charset="0"/>
              <a:cs typeface="Arial" panose="020B0604020202020204" pitchFamily="34" charset="0"/>
            </a:rPr>
            <a:t>años</a:t>
          </a:r>
          <a:r>
            <a:rPr lang="en-US" dirty="0">
              <a:latin typeface="Arial" panose="020B0604020202020204" pitchFamily="34" charset="0"/>
              <a:cs typeface="Arial" panose="020B0604020202020204" pitchFamily="34" charset="0"/>
            </a:rPr>
            <a:t>.</a:t>
          </a:r>
        </a:p>
      </dgm:t>
    </dgm:pt>
    <dgm:pt modelId="{5F7265EF-80C4-4424-B67A-E2CF6DD8BAFB}" type="parTrans" cxnId="{9F248F3C-8E57-4AAB-8D0C-59E7E50256D5}">
      <dgm:prSet/>
      <dgm:spPr/>
      <dgm:t>
        <a:bodyPr/>
        <a:lstStyle/>
        <a:p>
          <a:pPr algn="just"/>
          <a:endParaRPr lang="en-US">
            <a:latin typeface="Arial" panose="020B0604020202020204" pitchFamily="34" charset="0"/>
            <a:cs typeface="Arial" panose="020B0604020202020204" pitchFamily="34" charset="0"/>
          </a:endParaRPr>
        </a:p>
      </dgm:t>
    </dgm:pt>
    <dgm:pt modelId="{8B876CCB-0311-4716-B290-ECC629A623C4}" type="sibTrans" cxnId="{9F248F3C-8E57-4AAB-8D0C-59E7E50256D5}">
      <dgm:prSet/>
      <dgm:spPr/>
      <dgm:t>
        <a:bodyPr/>
        <a:lstStyle/>
        <a:p>
          <a:endParaRPr lang="en-US">
            <a:latin typeface="Arial" panose="020B0604020202020204" pitchFamily="34" charset="0"/>
            <a:cs typeface="Arial" panose="020B0604020202020204" pitchFamily="34" charset="0"/>
          </a:endParaRPr>
        </a:p>
      </dgm:t>
    </dgm:pt>
    <dgm:pt modelId="{526614AE-BDF0-480F-B1C1-43D675519964}">
      <dgm:prSet/>
      <dgm:spPr/>
      <dgm:t>
        <a:bodyPr/>
        <a:lstStyle/>
        <a:p>
          <a:r>
            <a:rPr lang="en-US" dirty="0" err="1">
              <a:latin typeface="Arial" panose="020B0604020202020204" pitchFamily="34" charset="0"/>
              <a:cs typeface="Arial" panose="020B0604020202020204" pitchFamily="34" charset="0"/>
            </a:rPr>
            <a:t>Indemnización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económica</a:t>
          </a:r>
          <a:r>
            <a:rPr lang="en-US" dirty="0">
              <a:latin typeface="Arial" panose="020B0604020202020204" pitchFamily="34" charset="0"/>
              <a:cs typeface="Arial" panose="020B0604020202020204" pitchFamily="34" charset="0"/>
            </a:rPr>
            <a:t>. </a:t>
          </a:r>
        </a:p>
      </dgm:t>
    </dgm:pt>
    <dgm:pt modelId="{FE90138D-FEBF-4B73-A0C1-03AC633AAA55}" type="parTrans" cxnId="{B8A255C2-F2BF-4B5C-AAEB-33DCC74BA476}">
      <dgm:prSet/>
      <dgm:spPr/>
      <dgm:t>
        <a:bodyPr/>
        <a:lstStyle/>
        <a:p>
          <a:pPr algn="just"/>
          <a:endParaRPr lang="en-US">
            <a:latin typeface="Arial" panose="020B0604020202020204" pitchFamily="34" charset="0"/>
            <a:cs typeface="Arial" panose="020B0604020202020204" pitchFamily="34" charset="0"/>
          </a:endParaRPr>
        </a:p>
      </dgm:t>
    </dgm:pt>
    <dgm:pt modelId="{388C123A-53E8-4E14-A1EB-6D69F5967CF4}" type="sibTrans" cxnId="{B8A255C2-F2BF-4B5C-AAEB-33DCC74BA476}">
      <dgm:prSet/>
      <dgm:spPr/>
      <dgm:t>
        <a:bodyPr/>
        <a:lstStyle/>
        <a:p>
          <a:endParaRPr lang="en-US">
            <a:latin typeface="Arial" panose="020B0604020202020204" pitchFamily="34" charset="0"/>
            <a:cs typeface="Arial" panose="020B0604020202020204" pitchFamily="34" charset="0"/>
          </a:endParaRPr>
        </a:p>
      </dgm:t>
    </dgm:pt>
    <dgm:pt modelId="{6E0CD6AF-90C4-4045-A01A-A12D71061CA1}">
      <dgm:prSet/>
      <dgm:spPr/>
      <dgm:t>
        <a:bodyPr/>
        <a:lstStyle/>
        <a:p>
          <a:r>
            <a:rPr lang="en-US" dirty="0" err="1">
              <a:latin typeface="Arial" panose="020B0604020202020204" pitchFamily="34" charset="0"/>
              <a:cs typeface="Arial" panose="020B0604020202020204" pitchFamily="34" charset="0"/>
            </a:rPr>
            <a:t>Indemnización</a:t>
          </a:r>
          <a:r>
            <a:rPr lang="en-US" dirty="0">
              <a:latin typeface="Arial" panose="020B0604020202020204" pitchFamily="34" charset="0"/>
              <a:cs typeface="Arial" panose="020B0604020202020204" pitchFamily="34" charset="0"/>
            </a:rPr>
            <a:t> por los </a:t>
          </a:r>
          <a:r>
            <a:rPr lang="en-US" dirty="0" err="1">
              <a:latin typeface="Arial" panose="020B0604020202020204" pitchFamily="34" charset="0"/>
              <a:cs typeface="Arial" panose="020B0604020202020204" pitchFamily="34" charset="0"/>
            </a:rPr>
            <a:t>daños</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perjuicios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ocasionados</a:t>
          </a:r>
          <a:r>
            <a:rPr lang="en-US" dirty="0">
              <a:latin typeface="Arial" panose="020B0604020202020204" pitchFamily="34" charset="0"/>
              <a:cs typeface="Arial" panose="020B0604020202020204" pitchFamily="34" charset="0"/>
            </a:rPr>
            <a:t> a la hacienda </a:t>
          </a:r>
          <a:r>
            <a:rPr lang="en-US" dirty="0" err="1">
              <a:latin typeface="Arial" panose="020B0604020202020204" pitchFamily="34" charset="0"/>
              <a:cs typeface="Arial" panose="020B0604020202020204" pitchFamily="34" charset="0"/>
            </a:rPr>
            <a:t>pública</a:t>
          </a:r>
          <a:r>
            <a:rPr lang="en-US" dirty="0">
              <a:latin typeface="Arial" panose="020B0604020202020204" pitchFamily="34" charset="0"/>
              <a:cs typeface="Arial" panose="020B0604020202020204" pitchFamily="34" charset="0"/>
            </a:rPr>
            <a:t>. </a:t>
          </a:r>
        </a:p>
      </dgm:t>
    </dgm:pt>
    <dgm:pt modelId="{61F68CB5-2095-4234-9830-364A2C678517}" type="parTrans" cxnId="{577D95DD-1A31-461D-BD93-826EF69D92AD}">
      <dgm:prSet/>
      <dgm:spPr/>
      <dgm:t>
        <a:bodyPr/>
        <a:lstStyle/>
        <a:p>
          <a:pPr algn="just"/>
          <a:endParaRPr lang="en-US">
            <a:latin typeface="Arial" panose="020B0604020202020204" pitchFamily="34" charset="0"/>
            <a:cs typeface="Arial" panose="020B0604020202020204" pitchFamily="34" charset="0"/>
          </a:endParaRPr>
        </a:p>
      </dgm:t>
    </dgm:pt>
    <dgm:pt modelId="{65FA2AD0-3088-47AA-B31E-20C1E8349B81}" type="sibTrans" cxnId="{577D95DD-1A31-461D-BD93-826EF69D92AD}">
      <dgm:prSet/>
      <dgm:spPr/>
      <dgm:t>
        <a:bodyPr/>
        <a:lstStyle/>
        <a:p>
          <a:endParaRPr lang="en-US">
            <a:latin typeface="Arial" panose="020B0604020202020204" pitchFamily="34" charset="0"/>
            <a:cs typeface="Arial" panose="020B0604020202020204" pitchFamily="34" charset="0"/>
          </a:endParaRPr>
        </a:p>
      </dgm:t>
    </dgm:pt>
    <dgm:pt modelId="{010624B6-0CCE-43E1-98A3-C983051971BC}" type="pres">
      <dgm:prSet presAssocID="{D1EB641C-8DA8-4170-9571-E9AF0B0A1EB9}" presName="linear" presStyleCnt="0">
        <dgm:presLayoutVars>
          <dgm:animLvl val="lvl"/>
          <dgm:resizeHandles val="exact"/>
        </dgm:presLayoutVars>
      </dgm:prSet>
      <dgm:spPr/>
      <dgm:t>
        <a:bodyPr/>
        <a:lstStyle/>
        <a:p>
          <a:endParaRPr lang="es-ES"/>
        </a:p>
      </dgm:t>
    </dgm:pt>
    <dgm:pt modelId="{79E96FC3-3A14-426B-BB38-0D7874F6F9F5}" type="pres">
      <dgm:prSet presAssocID="{D870CBAD-C8F9-4DC8-BF48-A8B9D77797CE}" presName="parentText" presStyleLbl="node1" presStyleIdx="0" presStyleCnt="3">
        <dgm:presLayoutVars>
          <dgm:chMax val="0"/>
          <dgm:bulletEnabled val="1"/>
        </dgm:presLayoutVars>
      </dgm:prSet>
      <dgm:spPr/>
      <dgm:t>
        <a:bodyPr/>
        <a:lstStyle/>
        <a:p>
          <a:endParaRPr lang="es-ES"/>
        </a:p>
      </dgm:t>
    </dgm:pt>
    <dgm:pt modelId="{DDBBF0F5-C04C-4D15-B722-ACDADDF6A9C7}" type="pres">
      <dgm:prSet presAssocID="{8B876CCB-0311-4716-B290-ECC629A623C4}" presName="spacer" presStyleCnt="0"/>
      <dgm:spPr/>
    </dgm:pt>
    <dgm:pt modelId="{1234AFDF-1FBE-4D9E-A7AF-FFC580D5CBB4}" type="pres">
      <dgm:prSet presAssocID="{526614AE-BDF0-480F-B1C1-43D675519964}" presName="parentText" presStyleLbl="node1" presStyleIdx="1" presStyleCnt="3">
        <dgm:presLayoutVars>
          <dgm:chMax val="0"/>
          <dgm:bulletEnabled val="1"/>
        </dgm:presLayoutVars>
      </dgm:prSet>
      <dgm:spPr/>
      <dgm:t>
        <a:bodyPr/>
        <a:lstStyle/>
        <a:p>
          <a:endParaRPr lang="es-ES"/>
        </a:p>
      </dgm:t>
    </dgm:pt>
    <dgm:pt modelId="{170B9CA5-5F6E-4EDD-BA4E-BDB875E1688A}" type="pres">
      <dgm:prSet presAssocID="{388C123A-53E8-4E14-A1EB-6D69F5967CF4}" presName="spacer" presStyleCnt="0"/>
      <dgm:spPr/>
    </dgm:pt>
    <dgm:pt modelId="{F1157DC5-9500-405C-B6D7-F3F1DFE09001}" type="pres">
      <dgm:prSet presAssocID="{6E0CD6AF-90C4-4045-A01A-A12D71061CA1}" presName="parentText" presStyleLbl="node1" presStyleIdx="2" presStyleCnt="3">
        <dgm:presLayoutVars>
          <dgm:chMax val="0"/>
          <dgm:bulletEnabled val="1"/>
        </dgm:presLayoutVars>
      </dgm:prSet>
      <dgm:spPr/>
      <dgm:t>
        <a:bodyPr/>
        <a:lstStyle/>
        <a:p>
          <a:endParaRPr lang="es-ES"/>
        </a:p>
      </dgm:t>
    </dgm:pt>
  </dgm:ptLst>
  <dgm:cxnLst>
    <dgm:cxn modelId="{CE8D9BCF-B27E-48C2-B250-D048EBA147FF}" type="presOf" srcId="{526614AE-BDF0-480F-B1C1-43D675519964}" destId="{1234AFDF-1FBE-4D9E-A7AF-FFC580D5CBB4}" srcOrd="0" destOrd="0" presId="urn:microsoft.com/office/officeart/2005/8/layout/vList2"/>
    <dgm:cxn modelId="{9F248F3C-8E57-4AAB-8D0C-59E7E50256D5}" srcId="{D1EB641C-8DA8-4170-9571-E9AF0B0A1EB9}" destId="{D870CBAD-C8F9-4DC8-BF48-A8B9D77797CE}" srcOrd="0" destOrd="0" parTransId="{5F7265EF-80C4-4424-B67A-E2CF6DD8BAFB}" sibTransId="{8B876CCB-0311-4716-B290-ECC629A623C4}"/>
    <dgm:cxn modelId="{EE73BA97-2C8D-40A9-B097-4671AF3EC527}" type="presOf" srcId="{D870CBAD-C8F9-4DC8-BF48-A8B9D77797CE}" destId="{79E96FC3-3A14-426B-BB38-0D7874F6F9F5}" srcOrd="0" destOrd="0" presId="urn:microsoft.com/office/officeart/2005/8/layout/vList2"/>
    <dgm:cxn modelId="{5F9B36A2-D5B4-41EC-A9CB-563A9367B729}" type="presOf" srcId="{6E0CD6AF-90C4-4045-A01A-A12D71061CA1}" destId="{F1157DC5-9500-405C-B6D7-F3F1DFE09001}" srcOrd="0" destOrd="0" presId="urn:microsoft.com/office/officeart/2005/8/layout/vList2"/>
    <dgm:cxn modelId="{B8A255C2-F2BF-4B5C-AAEB-33DCC74BA476}" srcId="{D1EB641C-8DA8-4170-9571-E9AF0B0A1EB9}" destId="{526614AE-BDF0-480F-B1C1-43D675519964}" srcOrd="1" destOrd="0" parTransId="{FE90138D-FEBF-4B73-A0C1-03AC633AAA55}" sibTransId="{388C123A-53E8-4E14-A1EB-6D69F5967CF4}"/>
    <dgm:cxn modelId="{46A2F75F-B8C5-4047-A933-807AB7541F7C}" type="presOf" srcId="{D1EB641C-8DA8-4170-9571-E9AF0B0A1EB9}" destId="{010624B6-0CCE-43E1-98A3-C983051971BC}" srcOrd="0" destOrd="0" presId="urn:microsoft.com/office/officeart/2005/8/layout/vList2"/>
    <dgm:cxn modelId="{577D95DD-1A31-461D-BD93-826EF69D92AD}" srcId="{D1EB641C-8DA8-4170-9571-E9AF0B0A1EB9}" destId="{6E0CD6AF-90C4-4045-A01A-A12D71061CA1}" srcOrd="2" destOrd="0" parTransId="{61F68CB5-2095-4234-9830-364A2C678517}" sibTransId="{65FA2AD0-3088-47AA-B31E-20C1E8349B81}"/>
    <dgm:cxn modelId="{2F206282-34DD-4575-AB84-8E7A86811CD4}" type="presParOf" srcId="{010624B6-0CCE-43E1-98A3-C983051971BC}" destId="{79E96FC3-3A14-426B-BB38-0D7874F6F9F5}" srcOrd="0" destOrd="0" presId="urn:microsoft.com/office/officeart/2005/8/layout/vList2"/>
    <dgm:cxn modelId="{04BCDBD6-8574-4403-A501-0EF4FE230406}" type="presParOf" srcId="{010624B6-0CCE-43E1-98A3-C983051971BC}" destId="{DDBBF0F5-C04C-4D15-B722-ACDADDF6A9C7}" srcOrd="1" destOrd="0" presId="urn:microsoft.com/office/officeart/2005/8/layout/vList2"/>
    <dgm:cxn modelId="{4FE154F6-F8C7-4304-8E0B-2DE6F51775D2}" type="presParOf" srcId="{010624B6-0CCE-43E1-98A3-C983051971BC}" destId="{1234AFDF-1FBE-4D9E-A7AF-FFC580D5CBB4}" srcOrd="2" destOrd="0" presId="urn:microsoft.com/office/officeart/2005/8/layout/vList2"/>
    <dgm:cxn modelId="{460A7B32-D200-49F8-BCB2-FCE7853FDAF9}" type="presParOf" srcId="{010624B6-0CCE-43E1-98A3-C983051971BC}" destId="{170B9CA5-5F6E-4EDD-BA4E-BDB875E1688A}" srcOrd="3" destOrd="0" presId="urn:microsoft.com/office/officeart/2005/8/layout/vList2"/>
    <dgm:cxn modelId="{7FD09768-FB6F-47FB-B89E-7A7A9EE5CAE3}" type="presParOf" srcId="{010624B6-0CCE-43E1-98A3-C983051971BC}" destId="{F1157DC5-9500-405C-B6D7-F3F1DFE0900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173DF8-99D0-4CE9-B84A-D741CD8C049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C2FEE0A-5724-4926-8623-6BCB5CDB52C1}">
      <dgm:prSet/>
      <dgm:spPr/>
      <dgm:t>
        <a:bodyPr/>
        <a:lstStyle/>
        <a:p>
          <a:r>
            <a:rPr lang="es-MX" dirty="0">
              <a:latin typeface="Arial" panose="020B0604020202020204" pitchFamily="34" charset="0"/>
              <a:cs typeface="Arial" panose="020B0604020202020204" pitchFamily="34" charset="0"/>
            </a:rPr>
            <a:t>Inhabilitación temporal para participar  en adquisiciones, arrendamientos, servicios u obras públicas (no menor de 3 meses ni mayor a 10 años).</a:t>
          </a:r>
          <a:endParaRPr lang="en-US" dirty="0">
            <a:latin typeface="Arial" panose="020B0604020202020204" pitchFamily="34" charset="0"/>
            <a:cs typeface="Arial" panose="020B0604020202020204" pitchFamily="34" charset="0"/>
          </a:endParaRPr>
        </a:p>
      </dgm:t>
    </dgm:pt>
    <dgm:pt modelId="{32225ED4-BE40-4ADB-9257-F062F32DBEB9}" type="parTrans" cxnId="{6226FEC8-E374-4B52-8971-02FE74C16EA4}">
      <dgm:prSet/>
      <dgm:spPr/>
      <dgm:t>
        <a:bodyPr/>
        <a:lstStyle/>
        <a:p>
          <a:endParaRPr lang="en-US">
            <a:latin typeface="Arial" panose="020B0604020202020204" pitchFamily="34" charset="0"/>
            <a:cs typeface="Arial" panose="020B0604020202020204" pitchFamily="34" charset="0"/>
          </a:endParaRPr>
        </a:p>
      </dgm:t>
    </dgm:pt>
    <dgm:pt modelId="{89B346B3-35E2-4C72-922C-B92513C4655C}" type="sibTrans" cxnId="{6226FEC8-E374-4B52-8971-02FE74C16EA4}">
      <dgm:prSet/>
      <dgm:spPr/>
      <dgm:t>
        <a:bodyPr/>
        <a:lstStyle/>
        <a:p>
          <a:endParaRPr lang="en-US">
            <a:latin typeface="Arial" panose="020B0604020202020204" pitchFamily="34" charset="0"/>
            <a:cs typeface="Arial" panose="020B0604020202020204" pitchFamily="34" charset="0"/>
          </a:endParaRPr>
        </a:p>
      </dgm:t>
    </dgm:pt>
    <dgm:pt modelId="{43F91A20-FDD2-4BAF-B0EB-AB7B95F6AB7D}">
      <dgm:prSet/>
      <dgm:spPr/>
      <dgm:t>
        <a:bodyPr/>
        <a:lstStyle/>
        <a:p>
          <a:r>
            <a:rPr lang="es-MX" dirty="0">
              <a:latin typeface="Arial" panose="020B0604020202020204" pitchFamily="34" charset="0"/>
              <a:cs typeface="Arial" panose="020B0604020202020204" pitchFamily="34" charset="0"/>
            </a:rPr>
            <a:t>Indemnización por los daños y perjuicios causados a la Hacienda Pública. </a:t>
          </a:r>
          <a:endParaRPr lang="en-US" dirty="0">
            <a:latin typeface="Arial" panose="020B0604020202020204" pitchFamily="34" charset="0"/>
            <a:cs typeface="Arial" panose="020B0604020202020204" pitchFamily="34" charset="0"/>
          </a:endParaRPr>
        </a:p>
      </dgm:t>
    </dgm:pt>
    <dgm:pt modelId="{CEF8C04E-E7C8-461B-96D3-A78C220DD2AE}" type="parTrans" cxnId="{551AEE32-3AF3-45AC-851D-DED419BE9A30}">
      <dgm:prSet/>
      <dgm:spPr/>
      <dgm:t>
        <a:bodyPr/>
        <a:lstStyle/>
        <a:p>
          <a:endParaRPr lang="en-US">
            <a:latin typeface="Arial" panose="020B0604020202020204" pitchFamily="34" charset="0"/>
            <a:cs typeface="Arial" panose="020B0604020202020204" pitchFamily="34" charset="0"/>
          </a:endParaRPr>
        </a:p>
      </dgm:t>
    </dgm:pt>
    <dgm:pt modelId="{A81A6306-10B1-45A5-8127-36629CAA63F8}" type="sibTrans" cxnId="{551AEE32-3AF3-45AC-851D-DED419BE9A30}">
      <dgm:prSet/>
      <dgm:spPr/>
      <dgm:t>
        <a:bodyPr/>
        <a:lstStyle/>
        <a:p>
          <a:endParaRPr lang="en-US">
            <a:latin typeface="Arial" panose="020B0604020202020204" pitchFamily="34" charset="0"/>
            <a:cs typeface="Arial" panose="020B0604020202020204" pitchFamily="34" charset="0"/>
          </a:endParaRPr>
        </a:p>
      </dgm:t>
    </dgm:pt>
    <dgm:pt modelId="{B33492E9-6536-4E00-85AD-2B9E1E694622}">
      <dgm:prSet/>
      <dgm:spPr/>
      <dgm:t>
        <a:bodyPr/>
        <a:lstStyle/>
        <a:p>
          <a:r>
            <a:rPr lang="es-MX" dirty="0">
              <a:latin typeface="Arial" panose="020B0604020202020204" pitchFamily="34" charset="0"/>
              <a:cs typeface="Arial" panose="020B0604020202020204" pitchFamily="34" charset="0"/>
            </a:rPr>
            <a:t>Sanción Económica.</a:t>
          </a:r>
          <a:endParaRPr lang="en-US" dirty="0">
            <a:latin typeface="Arial" panose="020B0604020202020204" pitchFamily="34" charset="0"/>
            <a:cs typeface="Arial" panose="020B0604020202020204" pitchFamily="34" charset="0"/>
          </a:endParaRPr>
        </a:p>
      </dgm:t>
    </dgm:pt>
    <dgm:pt modelId="{079F1210-F959-49FD-8C9C-BC73595B7DD4}" type="parTrans" cxnId="{1CA579C3-13AF-466C-9D51-AA5132ED6A3C}">
      <dgm:prSet/>
      <dgm:spPr/>
      <dgm:t>
        <a:bodyPr/>
        <a:lstStyle/>
        <a:p>
          <a:endParaRPr lang="en-US">
            <a:latin typeface="Arial" panose="020B0604020202020204" pitchFamily="34" charset="0"/>
            <a:cs typeface="Arial" panose="020B0604020202020204" pitchFamily="34" charset="0"/>
          </a:endParaRPr>
        </a:p>
      </dgm:t>
    </dgm:pt>
    <dgm:pt modelId="{5CF459DD-7E15-41FA-A976-7767E13A4C0E}" type="sibTrans" cxnId="{1CA579C3-13AF-466C-9D51-AA5132ED6A3C}">
      <dgm:prSet/>
      <dgm:spPr/>
      <dgm:t>
        <a:bodyPr/>
        <a:lstStyle/>
        <a:p>
          <a:endParaRPr lang="en-US">
            <a:latin typeface="Arial" panose="020B0604020202020204" pitchFamily="34" charset="0"/>
            <a:cs typeface="Arial" panose="020B0604020202020204" pitchFamily="34" charset="0"/>
          </a:endParaRPr>
        </a:p>
      </dgm:t>
    </dgm:pt>
    <dgm:pt modelId="{7D1C8FC2-5209-4D57-AE21-2BECC2A9C525}">
      <dgm:prSet/>
      <dgm:spPr/>
      <dgm:t>
        <a:bodyPr/>
        <a:lstStyle/>
        <a:p>
          <a:r>
            <a:rPr lang="es-MX" dirty="0">
              <a:latin typeface="Arial" panose="020B0604020202020204" pitchFamily="34" charset="0"/>
              <a:cs typeface="Arial" panose="020B0604020202020204" pitchFamily="34" charset="0"/>
            </a:rPr>
            <a:t>Disolución de la sociedad respectiva.</a:t>
          </a:r>
          <a:endParaRPr lang="en-US" dirty="0">
            <a:latin typeface="Arial" panose="020B0604020202020204" pitchFamily="34" charset="0"/>
            <a:cs typeface="Arial" panose="020B0604020202020204" pitchFamily="34" charset="0"/>
          </a:endParaRPr>
        </a:p>
      </dgm:t>
    </dgm:pt>
    <dgm:pt modelId="{F16FB628-439B-420A-AB25-0828CC2E1EC0}" type="parTrans" cxnId="{4299403B-552E-42A5-B8AF-5C7BD56A1AFB}">
      <dgm:prSet/>
      <dgm:spPr/>
      <dgm:t>
        <a:bodyPr/>
        <a:lstStyle/>
        <a:p>
          <a:endParaRPr lang="en-US">
            <a:latin typeface="Arial" panose="020B0604020202020204" pitchFamily="34" charset="0"/>
            <a:cs typeface="Arial" panose="020B0604020202020204" pitchFamily="34" charset="0"/>
          </a:endParaRPr>
        </a:p>
      </dgm:t>
    </dgm:pt>
    <dgm:pt modelId="{E8D4E77D-0B82-495C-B696-E5AC60540230}" type="sibTrans" cxnId="{4299403B-552E-42A5-B8AF-5C7BD56A1AFB}">
      <dgm:prSet/>
      <dgm:spPr/>
      <dgm:t>
        <a:bodyPr/>
        <a:lstStyle/>
        <a:p>
          <a:endParaRPr lang="en-US">
            <a:latin typeface="Arial" panose="020B0604020202020204" pitchFamily="34" charset="0"/>
            <a:cs typeface="Arial" panose="020B0604020202020204" pitchFamily="34" charset="0"/>
          </a:endParaRPr>
        </a:p>
      </dgm:t>
    </dgm:pt>
    <dgm:pt modelId="{F3BA6E76-1A52-49D4-A845-5D08102077E5}">
      <dgm:prSet/>
      <dgm:spPr/>
      <dgm:t>
        <a:bodyPr/>
        <a:lstStyle/>
        <a:p>
          <a:r>
            <a:rPr lang="es-MX" dirty="0">
              <a:latin typeface="Arial" panose="020B0604020202020204" pitchFamily="34" charset="0"/>
              <a:cs typeface="Arial" panose="020B0604020202020204" pitchFamily="34" charset="0"/>
            </a:rPr>
            <a:t>Suspensión de actividades (no menor de 3 meses ni mayor a 10 años).</a:t>
          </a:r>
          <a:endParaRPr lang="en-US" dirty="0">
            <a:latin typeface="Arial" panose="020B0604020202020204" pitchFamily="34" charset="0"/>
            <a:cs typeface="Arial" panose="020B0604020202020204" pitchFamily="34" charset="0"/>
          </a:endParaRPr>
        </a:p>
      </dgm:t>
    </dgm:pt>
    <dgm:pt modelId="{EFEAF3BB-16D9-46E6-A071-E9F20690A4F6}" type="parTrans" cxnId="{F2D69CCD-6802-4297-B45A-0495957098FA}">
      <dgm:prSet/>
      <dgm:spPr/>
      <dgm:t>
        <a:bodyPr/>
        <a:lstStyle/>
        <a:p>
          <a:endParaRPr lang="en-US">
            <a:latin typeface="Arial" panose="020B0604020202020204" pitchFamily="34" charset="0"/>
            <a:cs typeface="Arial" panose="020B0604020202020204" pitchFamily="34" charset="0"/>
          </a:endParaRPr>
        </a:p>
      </dgm:t>
    </dgm:pt>
    <dgm:pt modelId="{1F43C9D0-5F99-49BE-B281-9E5B818D51C2}" type="sibTrans" cxnId="{F2D69CCD-6802-4297-B45A-0495957098FA}">
      <dgm:prSet/>
      <dgm:spPr/>
      <dgm:t>
        <a:bodyPr/>
        <a:lstStyle/>
        <a:p>
          <a:endParaRPr lang="en-US">
            <a:latin typeface="Arial" panose="020B0604020202020204" pitchFamily="34" charset="0"/>
            <a:cs typeface="Arial" panose="020B0604020202020204" pitchFamily="34" charset="0"/>
          </a:endParaRPr>
        </a:p>
      </dgm:t>
    </dgm:pt>
    <dgm:pt modelId="{444A02F8-45D6-4A32-A22B-ABC2F8361EA7}" type="pres">
      <dgm:prSet presAssocID="{D5173DF8-99D0-4CE9-B84A-D741CD8C0495}" presName="linear" presStyleCnt="0">
        <dgm:presLayoutVars>
          <dgm:animLvl val="lvl"/>
          <dgm:resizeHandles val="exact"/>
        </dgm:presLayoutVars>
      </dgm:prSet>
      <dgm:spPr/>
      <dgm:t>
        <a:bodyPr/>
        <a:lstStyle/>
        <a:p>
          <a:endParaRPr lang="es-ES"/>
        </a:p>
      </dgm:t>
    </dgm:pt>
    <dgm:pt modelId="{5ED959A6-A8E9-4D57-9E2D-BF171952E193}" type="pres">
      <dgm:prSet presAssocID="{1C2FEE0A-5724-4926-8623-6BCB5CDB52C1}" presName="parentText" presStyleLbl="node1" presStyleIdx="0" presStyleCnt="5">
        <dgm:presLayoutVars>
          <dgm:chMax val="0"/>
          <dgm:bulletEnabled val="1"/>
        </dgm:presLayoutVars>
      </dgm:prSet>
      <dgm:spPr/>
      <dgm:t>
        <a:bodyPr/>
        <a:lstStyle/>
        <a:p>
          <a:endParaRPr lang="es-ES"/>
        </a:p>
      </dgm:t>
    </dgm:pt>
    <dgm:pt modelId="{8FB7C855-FA7F-40B1-B142-21C558B9031D}" type="pres">
      <dgm:prSet presAssocID="{89B346B3-35E2-4C72-922C-B92513C4655C}" presName="spacer" presStyleCnt="0"/>
      <dgm:spPr/>
    </dgm:pt>
    <dgm:pt modelId="{1C0A752C-7319-4A14-BB80-58907AFBA46C}" type="pres">
      <dgm:prSet presAssocID="{43F91A20-FDD2-4BAF-B0EB-AB7B95F6AB7D}" presName="parentText" presStyleLbl="node1" presStyleIdx="1" presStyleCnt="5">
        <dgm:presLayoutVars>
          <dgm:chMax val="0"/>
          <dgm:bulletEnabled val="1"/>
        </dgm:presLayoutVars>
      </dgm:prSet>
      <dgm:spPr/>
      <dgm:t>
        <a:bodyPr/>
        <a:lstStyle/>
        <a:p>
          <a:endParaRPr lang="es-ES"/>
        </a:p>
      </dgm:t>
    </dgm:pt>
    <dgm:pt modelId="{ED37DE5E-AACA-4F80-8988-8F074C07FBBB}" type="pres">
      <dgm:prSet presAssocID="{A81A6306-10B1-45A5-8127-36629CAA63F8}" presName="spacer" presStyleCnt="0"/>
      <dgm:spPr/>
    </dgm:pt>
    <dgm:pt modelId="{6E103D8E-52D0-4546-A8AA-20979BBFAAE8}" type="pres">
      <dgm:prSet presAssocID="{B33492E9-6536-4E00-85AD-2B9E1E694622}" presName="parentText" presStyleLbl="node1" presStyleIdx="2" presStyleCnt="5" custLinFactNeighborX="-530" custLinFactNeighborY="34910">
        <dgm:presLayoutVars>
          <dgm:chMax val="0"/>
          <dgm:bulletEnabled val="1"/>
        </dgm:presLayoutVars>
      </dgm:prSet>
      <dgm:spPr/>
      <dgm:t>
        <a:bodyPr/>
        <a:lstStyle/>
        <a:p>
          <a:endParaRPr lang="es-ES"/>
        </a:p>
      </dgm:t>
    </dgm:pt>
    <dgm:pt modelId="{6FF978EA-C65F-471D-BC5E-6F905010B5A1}" type="pres">
      <dgm:prSet presAssocID="{5CF459DD-7E15-41FA-A976-7767E13A4C0E}" presName="spacer" presStyleCnt="0"/>
      <dgm:spPr/>
    </dgm:pt>
    <dgm:pt modelId="{6DB7FCC6-DA38-4653-B446-0A2D184590DF}" type="pres">
      <dgm:prSet presAssocID="{7D1C8FC2-5209-4D57-AE21-2BECC2A9C525}" presName="parentText" presStyleLbl="node1" presStyleIdx="3" presStyleCnt="5">
        <dgm:presLayoutVars>
          <dgm:chMax val="0"/>
          <dgm:bulletEnabled val="1"/>
        </dgm:presLayoutVars>
      </dgm:prSet>
      <dgm:spPr/>
      <dgm:t>
        <a:bodyPr/>
        <a:lstStyle/>
        <a:p>
          <a:endParaRPr lang="es-ES"/>
        </a:p>
      </dgm:t>
    </dgm:pt>
    <dgm:pt modelId="{A8B1F474-955A-45FF-A517-54D12746DE34}" type="pres">
      <dgm:prSet presAssocID="{E8D4E77D-0B82-495C-B696-E5AC60540230}" presName="spacer" presStyleCnt="0"/>
      <dgm:spPr/>
    </dgm:pt>
    <dgm:pt modelId="{88D56623-6463-4E66-956B-BD7A73DF0F8E}" type="pres">
      <dgm:prSet presAssocID="{F3BA6E76-1A52-49D4-A845-5D08102077E5}" presName="parentText" presStyleLbl="node1" presStyleIdx="4" presStyleCnt="5">
        <dgm:presLayoutVars>
          <dgm:chMax val="0"/>
          <dgm:bulletEnabled val="1"/>
        </dgm:presLayoutVars>
      </dgm:prSet>
      <dgm:spPr/>
      <dgm:t>
        <a:bodyPr/>
        <a:lstStyle/>
        <a:p>
          <a:endParaRPr lang="es-ES"/>
        </a:p>
      </dgm:t>
    </dgm:pt>
  </dgm:ptLst>
  <dgm:cxnLst>
    <dgm:cxn modelId="{1CA579C3-13AF-466C-9D51-AA5132ED6A3C}" srcId="{D5173DF8-99D0-4CE9-B84A-D741CD8C0495}" destId="{B33492E9-6536-4E00-85AD-2B9E1E694622}" srcOrd="2" destOrd="0" parTransId="{079F1210-F959-49FD-8C9C-BC73595B7DD4}" sibTransId="{5CF459DD-7E15-41FA-A976-7767E13A4C0E}"/>
    <dgm:cxn modelId="{DDFDA691-EB6D-4755-81C6-1747AD27575C}" type="presOf" srcId="{B33492E9-6536-4E00-85AD-2B9E1E694622}" destId="{6E103D8E-52D0-4546-A8AA-20979BBFAAE8}" srcOrd="0" destOrd="0" presId="urn:microsoft.com/office/officeart/2005/8/layout/vList2"/>
    <dgm:cxn modelId="{6226FEC8-E374-4B52-8971-02FE74C16EA4}" srcId="{D5173DF8-99D0-4CE9-B84A-D741CD8C0495}" destId="{1C2FEE0A-5724-4926-8623-6BCB5CDB52C1}" srcOrd="0" destOrd="0" parTransId="{32225ED4-BE40-4ADB-9257-F062F32DBEB9}" sibTransId="{89B346B3-35E2-4C72-922C-B92513C4655C}"/>
    <dgm:cxn modelId="{CBE267A1-3757-439F-8FF8-4B84426C75B6}" type="presOf" srcId="{F3BA6E76-1A52-49D4-A845-5D08102077E5}" destId="{88D56623-6463-4E66-956B-BD7A73DF0F8E}" srcOrd="0" destOrd="0" presId="urn:microsoft.com/office/officeart/2005/8/layout/vList2"/>
    <dgm:cxn modelId="{53F9C39A-6826-418E-AFA2-E3DF6250961B}" type="presOf" srcId="{43F91A20-FDD2-4BAF-B0EB-AB7B95F6AB7D}" destId="{1C0A752C-7319-4A14-BB80-58907AFBA46C}" srcOrd="0" destOrd="0" presId="urn:microsoft.com/office/officeart/2005/8/layout/vList2"/>
    <dgm:cxn modelId="{4299403B-552E-42A5-B8AF-5C7BD56A1AFB}" srcId="{D5173DF8-99D0-4CE9-B84A-D741CD8C0495}" destId="{7D1C8FC2-5209-4D57-AE21-2BECC2A9C525}" srcOrd="3" destOrd="0" parTransId="{F16FB628-439B-420A-AB25-0828CC2E1EC0}" sibTransId="{E8D4E77D-0B82-495C-B696-E5AC60540230}"/>
    <dgm:cxn modelId="{73A586F3-A789-4E9A-ADD6-5DEAB9CF723F}" type="presOf" srcId="{7D1C8FC2-5209-4D57-AE21-2BECC2A9C525}" destId="{6DB7FCC6-DA38-4653-B446-0A2D184590DF}" srcOrd="0" destOrd="0" presId="urn:microsoft.com/office/officeart/2005/8/layout/vList2"/>
    <dgm:cxn modelId="{F2D69CCD-6802-4297-B45A-0495957098FA}" srcId="{D5173DF8-99D0-4CE9-B84A-D741CD8C0495}" destId="{F3BA6E76-1A52-49D4-A845-5D08102077E5}" srcOrd="4" destOrd="0" parTransId="{EFEAF3BB-16D9-46E6-A071-E9F20690A4F6}" sibTransId="{1F43C9D0-5F99-49BE-B281-9E5B818D51C2}"/>
    <dgm:cxn modelId="{AD8084A4-240F-46C6-922B-4EFEF647A473}" type="presOf" srcId="{1C2FEE0A-5724-4926-8623-6BCB5CDB52C1}" destId="{5ED959A6-A8E9-4D57-9E2D-BF171952E193}" srcOrd="0" destOrd="0" presId="urn:microsoft.com/office/officeart/2005/8/layout/vList2"/>
    <dgm:cxn modelId="{551AEE32-3AF3-45AC-851D-DED419BE9A30}" srcId="{D5173DF8-99D0-4CE9-B84A-D741CD8C0495}" destId="{43F91A20-FDD2-4BAF-B0EB-AB7B95F6AB7D}" srcOrd="1" destOrd="0" parTransId="{CEF8C04E-E7C8-461B-96D3-A78C220DD2AE}" sibTransId="{A81A6306-10B1-45A5-8127-36629CAA63F8}"/>
    <dgm:cxn modelId="{A9CF0A45-7C2F-4999-822E-FACD579C22E5}" type="presOf" srcId="{D5173DF8-99D0-4CE9-B84A-D741CD8C0495}" destId="{444A02F8-45D6-4A32-A22B-ABC2F8361EA7}" srcOrd="0" destOrd="0" presId="urn:microsoft.com/office/officeart/2005/8/layout/vList2"/>
    <dgm:cxn modelId="{C0EBA0DC-30BA-43E2-8FF3-C1A54E98A4D7}" type="presParOf" srcId="{444A02F8-45D6-4A32-A22B-ABC2F8361EA7}" destId="{5ED959A6-A8E9-4D57-9E2D-BF171952E193}" srcOrd="0" destOrd="0" presId="urn:microsoft.com/office/officeart/2005/8/layout/vList2"/>
    <dgm:cxn modelId="{CC147EE5-9176-4D70-8D2D-8F3A5D4670F5}" type="presParOf" srcId="{444A02F8-45D6-4A32-A22B-ABC2F8361EA7}" destId="{8FB7C855-FA7F-40B1-B142-21C558B9031D}" srcOrd="1" destOrd="0" presId="urn:microsoft.com/office/officeart/2005/8/layout/vList2"/>
    <dgm:cxn modelId="{E5E181C6-C387-480E-9452-62E6CBABF696}" type="presParOf" srcId="{444A02F8-45D6-4A32-A22B-ABC2F8361EA7}" destId="{1C0A752C-7319-4A14-BB80-58907AFBA46C}" srcOrd="2" destOrd="0" presId="urn:microsoft.com/office/officeart/2005/8/layout/vList2"/>
    <dgm:cxn modelId="{E8FA8AD7-F08A-48DD-97D0-BA0965DCA4BC}" type="presParOf" srcId="{444A02F8-45D6-4A32-A22B-ABC2F8361EA7}" destId="{ED37DE5E-AACA-4F80-8988-8F074C07FBBB}" srcOrd="3" destOrd="0" presId="urn:microsoft.com/office/officeart/2005/8/layout/vList2"/>
    <dgm:cxn modelId="{ABA1E846-F221-4E12-B302-F83DF6CB396C}" type="presParOf" srcId="{444A02F8-45D6-4A32-A22B-ABC2F8361EA7}" destId="{6E103D8E-52D0-4546-A8AA-20979BBFAAE8}" srcOrd="4" destOrd="0" presId="urn:microsoft.com/office/officeart/2005/8/layout/vList2"/>
    <dgm:cxn modelId="{46DAAE90-C41A-49DA-822B-BD8C15756B6E}" type="presParOf" srcId="{444A02F8-45D6-4A32-A22B-ABC2F8361EA7}" destId="{6FF978EA-C65F-471D-BC5E-6F905010B5A1}" srcOrd="5" destOrd="0" presId="urn:microsoft.com/office/officeart/2005/8/layout/vList2"/>
    <dgm:cxn modelId="{C5067536-20EE-43F8-A746-CF3DFD972FEF}" type="presParOf" srcId="{444A02F8-45D6-4A32-A22B-ABC2F8361EA7}" destId="{6DB7FCC6-DA38-4653-B446-0A2D184590DF}" srcOrd="6" destOrd="0" presId="urn:microsoft.com/office/officeart/2005/8/layout/vList2"/>
    <dgm:cxn modelId="{EC436457-2EC4-447E-B72E-8131A5E5506E}" type="presParOf" srcId="{444A02F8-45D6-4A32-A22B-ABC2F8361EA7}" destId="{A8B1F474-955A-45FF-A517-54D12746DE34}" srcOrd="7" destOrd="0" presId="urn:microsoft.com/office/officeart/2005/8/layout/vList2"/>
    <dgm:cxn modelId="{C61D0624-1CC9-4932-AC15-DB9437A43981}" type="presParOf" srcId="{444A02F8-45D6-4A32-A22B-ABC2F8361EA7}" destId="{88D56623-6463-4E66-956B-BD7A73DF0F8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0F75F4-EE79-4390-B24D-3F0A66A22F7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46B3788-6FBA-4E38-8315-14E1B7525AC3}">
      <dgm:prSet/>
      <dgm:spPr/>
      <dgm:t>
        <a:bodyPr/>
        <a:lstStyle/>
        <a:p>
          <a:pPr algn="just"/>
          <a:r>
            <a:rPr lang="es-MX" dirty="0">
              <a:latin typeface="Arial" panose="020B0604020202020204" pitchFamily="34" charset="0"/>
              <a:cs typeface="Arial" panose="020B0604020202020204" pitchFamily="34" charset="0"/>
            </a:rPr>
            <a:t>El Tribunal conocerá el trámite y resolución del procedimiento de responsabilidad administrativa determinando, en su caso, la imposición de sanciones por la comisión de </a:t>
          </a:r>
          <a:r>
            <a:rPr lang="es-MX" b="1" dirty="0">
              <a:latin typeface="Arial" panose="020B0604020202020204" pitchFamily="34" charset="0"/>
              <a:cs typeface="Arial" panose="020B0604020202020204" pitchFamily="34" charset="0"/>
            </a:rPr>
            <a:t>faltas administrativas graves y cuando se trate de faltas de particulares</a:t>
          </a:r>
          <a:r>
            <a:rPr lang="es-MX"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dgm:t>
    </dgm:pt>
    <dgm:pt modelId="{594E0AE5-C3B5-4CDF-B642-A73EA2650BF3}" type="parTrans" cxnId="{5FF79AF4-52AA-498A-892F-C8A4B7415370}">
      <dgm:prSet/>
      <dgm:spPr/>
      <dgm:t>
        <a:bodyPr/>
        <a:lstStyle/>
        <a:p>
          <a:endParaRPr lang="en-US"/>
        </a:p>
      </dgm:t>
    </dgm:pt>
    <dgm:pt modelId="{7AC46A0B-1EA2-4920-A523-C68901417937}" type="sibTrans" cxnId="{5FF79AF4-52AA-498A-892F-C8A4B7415370}">
      <dgm:prSet/>
      <dgm:spPr/>
      <dgm:t>
        <a:bodyPr/>
        <a:lstStyle/>
        <a:p>
          <a:endParaRPr lang="en-US"/>
        </a:p>
      </dgm:t>
    </dgm:pt>
    <dgm:pt modelId="{88A3D93A-1014-4014-AD9C-7E51F1BA4198}">
      <dgm:prSet/>
      <dgm:spPr/>
      <dgm:t>
        <a:bodyPr/>
        <a:lstStyle/>
        <a:p>
          <a:pPr algn="just"/>
          <a:r>
            <a:rPr lang="es-MX" dirty="0">
              <a:latin typeface="Arial" panose="020B0604020202020204" pitchFamily="34" charset="0"/>
              <a:cs typeface="Arial" panose="020B0604020202020204" pitchFamily="34" charset="0"/>
            </a:rPr>
            <a:t>(Artículo 3, fracciones IV, XVI y XVII, 12, 78, 109 </a:t>
          </a:r>
          <a:br>
            <a:rPr lang="es-MX" dirty="0">
              <a:latin typeface="Arial" panose="020B0604020202020204" pitchFamily="34" charset="0"/>
              <a:cs typeface="Arial" panose="020B0604020202020204" pitchFamily="34" charset="0"/>
            </a:rPr>
          </a:br>
          <a:r>
            <a:rPr lang="es-MX" dirty="0">
              <a:latin typeface="Arial" panose="020B0604020202020204" pitchFamily="34" charset="0"/>
              <a:cs typeface="Arial" panose="020B0604020202020204" pitchFamily="34" charset="0"/>
            </a:rPr>
            <a:t>de la Ley General de Responsabilidades Administrativas)</a:t>
          </a:r>
          <a:endParaRPr lang="en-US" dirty="0">
            <a:latin typeface="Arial" panose="020B0604020202020204" pitchFamily="34" charset="0"/>
            <a:cs typeface="Arial" panose="020B0604020202020204" pitchFamily="34" charset="0"/>
          </a:endParaRPr>
        </a:p>
      </dgm:t>
    </dgm:pt>
    <dgm:pt modelId="{DA3E1087-9C2D-483C-9EF7-B859B312B48F}" type="parTrans" cxnId="{1641376B-15FF-45F8-8848-330C263D89E6}">
      <dgm:prSet/>
      <dgm:spPr/>
      <dgm:t>
        <a:bodyPr/>
        <a:lstStyle/>
        <a:p>
          <a:endParaRPr lang="en-US"/>
        </a:p>
      </dgm:t>
    </dgm:pt>
    <dgm:pt modelId="{C1A31276-BD96-45D1-9EAD-398B2E51C3E9}" type="sibTrans" cxnId="{1641376B-15FF-45F8-8848-330C263D89E6}">
      <dgm:prSet/>
      <dgm:spPr/>
      <dgm:t>
        <a:bodyPr/>
        <a:lstStyle/>
        <a:p>
          <a:endParaRPr lang="en-US"/>
        </a:p>
      </dgm:t>
    </dgm:pt>
    <dgm:pt modelId="{75997DB6-0B04-4463-B8DF-5B51E298E234}" type="pres">
      <dgm:prSet presAssocID="{320F75F4-EE79-4390-B24D-3F0A66A22F7B}" presName="vert0" presStyleCnt="0">
        <dgm:presLayoutVars>
          <dgm:dir/>
          <dgm:animOne val="branch"/>
          <dgm:animLvl val="lvl"/>
        </dgm:presLayoutVars>
      </dgm:prSet>
      <dgm:spPr/>
      <dgm:t>
        <a:bodyPr/>
        <a:lstStyle/>
        <a:p>
          <a:endParaRPr lang="es-ES"/>
        </a:p>
      </dgm:t>
    </dgm:pt>
    <dgm:pt modelId="{DAEBD862-07C1-4040-9267-A9ADC41AE181}" type="pres">
      <dgm:prSet presAssocID="{446B3788-6FBA-4E38-8315-14E1B7525AC3}" presName="thickLine" presStyleLbl="alignNode1" presStyleIdx="0" presStyleCnt="2"/>
      <dgm:spPr/>
    </dgm:pt>
    <dgm:pt modelId="{25659670-83C2-438D-9C92-8B9E23BC7D0D}" type="pres">
      <dgm:prSet presAssocID="{446B3788-6FBA-4E38-8315-14E1B7525AC3}" presName="horz1" presStyleCnt="0"/>
      <dgm:spPr/>
    </dgm:pt>
    <dgm:pt modelId="{DB28EB2D-6FBC-4635-8842-AD90C18F15E0}" type="pres">
      <dgm:prSet presAssocID="{446B3788-6FBA-4E38-8315-14E1B7525AC3}" presName="tx1" presStyleLbl="revTx" presStyleIdx="0" presStyleCnt="2"/>
      <dgm:spPr/>
      <dgm:t>
        <a:bodyPr/>
        <a:lstStyle/>
        <a:p>
          <a:endParaRPr lang="es-ES"/>
        </a:p>
      </dgm:t>
    </dgm:pt>
    <dgm:pt modelId="{E95F557D-6487-4D4B-ACDA-06625B2F9A64}" type="pres">
      <dgm:prSet presAssocID="{446B3788-6FBA-4E38-8315-14E1B7525AC3}" presName="vert1" presStyleCnt="0"/>
      <dgm:spPr/>
    </dgm:pt>
    <dgm:pt modelId="{5736F8FB-62C4-42F9-91F0-9D8033C7477C}" type="pres">
      <dgm:prSet presAssocID="{88A3D93A-1014-4014-AD9C-7E51F1BA4198}" presName="thickLine" presStyleLbl="alignNode1" presStyleIdx="1" presStyleCnt="2"/>
      <dgm:spPr/>
    </dgm:pt>
    <dgm:pt modelId="{48A4E690-A417-4C36-8DC3-92C34774BE81}" type="pres">
      <dgm:prSet presAssocID="{88A3D93A-1014-4014-AD9C-7E51F1BA4198}" presName="horz1" presStyleCnt="0"/>
      <dgm:spPr/>
    </dgm:pt>
    <dgm:pt modelId="{08F51886-E31E-476D-97AC-5BA0C9861BAD}" type="pres">
      <dgm:prSet presAssocID="{88A3D93A-1014-4014-AD9C-7E51F1BA4198}" presName="tx1" presStyleLbl="revTx" presStyleIdx="1" presStyleCnt="2"/>
      <dgm:spPr/>
      <dgm:t>
        <a:bodyPr/>
        <a:lstStyle/>
        <a:p>
          <a:endParaRPr lang="es-ES"/>
        </a:p>
      </dgm:t>
    </dgm:pt>
    <dgm:pt modelId="{D50F2F84-A237-44C2-993D-B67B50E6E405}" type="pres">
      <dgm:prSet presAssocID="{88A3D93A-1014-4014-AD9C-7E51F1BA4198}" presName="vert1" presStyleCnt="0"/>
      <dgm:spPr/>
    </dgm:pt>
  </dgm:ptLst>
  <dgm:cxnLst>
    <dgm:cxn modelId="{8E3195F7-42A1-4D14-91D7-0E31703095A7}" type="presOf" srcId="{446B3788-6FBA-4E38-8315-14E1B7525AC3}" destId="{DB28EB2D-6FBC-4635-8842-AD90C18F15E0}" srcOrd="0" destOrd="0" presId="urn:microsoft.com/office/officeart/2008/layout/LinedList"/>
    <dgm:cxn modelId="{FD8854E8-1302-4C53-8720-1657952C3FD9}" type="presOf" srcId="{320F75F4-EE79-4390-B24D-3F0A66A22F7B}" destId="{75997DB6-0B04-4463-B8DF-5B51E298E234}" srcOrd="0" destOrd="0" presId="urn:microsoft.com/office/officeart/2008/layout/LinedList"/>
    <dgm:cxn modelId="{5FF79AF4-52AA-498A-892F-C8A4B7415370}" srcId="{320F75F4-EE79-4390-B24D-3F0A66A22F7B}" destId="{446B3788-6FBA-4E38-8315-14E1B7525AC3}" srcOrd="0" destOrd="0" parTransId="{594E0AE5-C3B5-4CDF-B642-A73EA2650BF3}" sibTransId="{7AC46A0B-1EA2-4920-A523-C68901417937}"/>
    <dgm:cxn modelId="{1641376B-15FF-45F8-8848-330C263D89E6}" srcId="{320F75F4-EE79-4390-B24D-3F0A66A22F7B}" destId="{88A3D93A-1014-4014-AD9C-7E51F1BA4198}" srcOrd="1" destOrd="0" parTransId="{DA3E1087-9C2D-483C-9EF7-B859B312B48F}" sibTransId="{C1A31276-BD96-45D1-9EAD-398B2E51C3E9}"/>
    <dgm:cxn modelId="{D1B7353A-F950-4A25-97FD-946BA167277E}" type="presOf" srcId="{88A3D93A-1014-4014-AD9C-7E51F1BA4198}" destId="{08F51886-E31E-476D-97AC-5BA0C9861BAD}" srcOrd="0" destOrd="0" presId="urn:microsoft.com/office/officeart/2008/layout/LinedList"/>
    <dgm:cxn modelId="{59CDAB33-B366-4CC8-83C2-A72CCB1D7726}" type="presParOf" srcId="{75997DB6-0B04-4463-B8DF-5B51E298E234}" destId="{DAEBD862-07C1-4040-9267-A9ADC41AE181}" srcOrd="0" destOrd="0" presId="urn:microsoft.com/office/officeart/2008/layout/LinedList"/>
    <dgm:cxn modelId="{CBBE40B8-E974-4B4C-B47C-12326A100A45}" type="presParOf" srcId="{75997DB6-0B04-4463-B8DF-5B51E298E234}" destId="{25659670-83C2-438D-9C92-8B9E23BC7D0D}" srcOrd="1" destOrd="0" presId="urn:microsoft.com/office/officeart/2008/layout/LinedList"/>
    <dgm:cxn modelId="{86B5A042-B679-4783-8EDD-BC48859C1AD7}" type="presParOf" srcId="{25659670-83C2-438D-9C92-8B9E23BC7D0D}" destId="{DB28EB2D-6FBC-4635-8842-AD90C18F15E0}" srcOrd="0" destOrd="0" presId="urn:microsoft.com/office/officeart/2008/layout/LinedList"/>
    <dgm:cxn modelId="{2388DA06-0A10-48C4-9171-EF7D9515CFB7}" type="presParOf" srcId="{25659670-83C2-438D-9C92-8B9E23BC7D0D}" destId="{E95F557D-6487-4D4B-ACDA-06625B2F9A64}" srcOrd="1" destOrd="0" presId="urn:microsoft.com/office/officeart/2008/layout/LinedList"/>
    <dgm:cxn modelId="{D526C546-618C-4B9A-84B5-1FDB2EE955B0}" type="presParOf" srcId="{75997DB6-0B04-4463-B8DF-5B51E298E234}" destId="{5736F8FB-62C4-42F9-91F0-9D8033C7477C}" srcOrd="2" destOrd="0" presId="urn:microsoft.com/office/officeart/2008/layout/LinedList"/>
    <dgm:cxn modelId="{1C397C4D-15D4-4472-A7E2-052D6E8E0E04}" type="presParOf" srcId="{75997DB6-0B04-4463-B8DF-5B51E298E234}" destId="{48A4E690-A417-4C36-8DC3-92C34774BE81}" srcOrd="3" destOrd="0" presId="urn:microsoft.com/office/officeart/2008/layout/LinedList"/>
    <dgm:cxn modelId="{4831167E-54AD-4D1D-9D7F-8CFED3F67062}" type="presParOf" srcId="{48A4E690-A417-4C36-8DC3-92C34774BE81}" destId="{08F51886-E31E-476D-97AC-5BA0C9861BAD}" srcOrd="0" destOrd="0" presId="urn:microsoft.com/office/officeart/2008/layout/LinedList"/>
    <dgm:cxn modelId="{E6041C47-CC96-4E02-8DEF-6303D9FF8402}" type="presParOf" srcId="{48A4E690-A417-4C36-8DC3-92C34774BE81}" destId="{D50F2F84-A237-44C2-993D-B67B50E6E40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0F75F4-EE79-4390-B24D-3F0A66A22F7B}"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446B3788-6FBA-4E38-8315-14E1B7525AC3}">
      <dgm:prSet/>
      <dgm:spPr/>
      <dgm:t>
        <a:bodyPr/>
        <a:lstStyle/>
        <a:p>
          <a:pPr algn="just"/>
          <a:r>
            <a:rPr lang="es-MX" dirty="0">
              <a:latin typeface="Arial" panose="020B0604020202020204" pitchFamily="34" charset="0"/>
              <a:cs typeface="Arial" panose="020B0604020202020204" pitchFamily="34" charset="0"/>
            </a:rPr>
            <a:t>La Salas Unitarias del Tribunal, actúan como una segunda instancia al resolver el </a:t>
          </a:r>
          <a:r>
            <a:rPr lang="es-MX" b="1" u="sng" dirty="0">
              <a:latin typeface="Arial" panose="020B0604020202020204" pitchFamily="34" charset="0"/>
              <a:cs typeface="Arial" panose="020B0604020202020204" pitchFamily="34" charset="0"/>
            </a:rPr>
            <a:t>recurso de inconformidad</a:t>
          </a:r>
          <a:r>
            <a:rPr lang="es-MX" b="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contemplado en la Ley General, en contra de la </a:t>
          </a:r>
          <a:r>
            <a:rPr lang="es-MX" b="1" u="sng" dirty="0">
              <a:latin typeface="Arial" panose="020B0604020202020204" pitchFamily="34" charset="0"/>
              <a:cs typeface="Arial" panose="020B0604020202020204" pitchFamily="34" charset="0"/>
            </a:rPr>
            <a:t>calificación</a:t>
          </a:r>
          <a:r>
            <a:rPr lang="es-MX" dirty="0">
              <a:latin typeface="Arial" panose="020B0604020202020204" pitchFamily="34" charset="0"/>
              <a:cs typeface="Arial" panose="020B0604020202020204" pitchFamily="34" charset="0"/>
            </a:rPr>
            <a:t> de la falta administrativa o la </a:t>
          </a:r>
          <a:r>
            <a:rPr lang="es-MX" b="1" u="sng" dirty="0">
              <a:latin typeface="Arial" panose="020B0604020202020204" pitchFamily="34" charset="0"/>
              <a:cs typeface="Arial" panose="020B0604020202020204" pitchFamily="34" charset="0"/>
            </a:rPr>
            <a:t>abstención</a:t>
          </a:r>
          <a:r>
            <a:rPr lang="es-MX" dirty="0">
              <a:latin typeface="Arial" panose="020B0604020202020204" pitchFamily="34" charset="0"/>
              <a:cs typeface="Arial" panose="020B0604020202020204" pitchFamily="34" charset="0"/>
            </a:rPr>
            <a:t> determinada por la autoridad investigadora.</a:t>
          </a:r>
          <a:endParaRPr lang="en-US" dirty="0">
            <a:latin typeface="Arial" panose="020B0604020202020204" pitchFamily="34" charset="0"/>
            <a:cs typeface="Arial" panose="020B0604020202020204" pitchFamily="34" charset="0"/>
          </a:endParaRPr>
        </a:p>
      </dgm:t>
    </dgm:pt>
    <dgm:pt modelId="{594E0AE5-C3B5-4CDF-B642-A73EA2650BF3}" type="parTrans" cxnId="{5FF79AF4-52AA-498A-892F-C8A4B7415370}">
      <dgm:prSet/>
      <dgm:spPr/>
      <dgm:t>
        <a:bodyPr/>
        <a:lstStyle/>
        <a:p>
          <a:endParaRPr lang="en-US"/>
        </a:p>
      </dgm:t>
    </dgm:pt>
    <dgm:pt modelId="{7AC46A0B-1EA2-4920-A523-C68901417937}" type="sibTrans" cxnId="{5FF79AF4-52AA-498A-892F-C8A4B7415370}">
      <dgm:prSet/>
      <dgm:spPr/>
      <dgm:t>
        <a:bodyPr/>
        <a:lstStyle/>
        <a:p>
          <a:endParaRPr lang="en-US"/>
        </a:p>
      </dgm:t>
    </dgm:pt>
    <dgm:pt modelId="{88A3D93A-1014-4014-AD9C-7E51F1BA4198}">
      <dgm:prSet/>
      <dgm:spPr/>
      <dgm:t>
        <a:bodyPr/>
        <a:lstStyle/>
        <a:p>
          <a:r>
            <a:rPr lang="es-MX">
              <a:latin typeface="Arial" panose="020B0604020202020204" pitchFamily="34" charset="0"/>
              <a:cs typeface="Arial" panose="020B0604020202020204" pitchFamily="34" charset="0"/>
            </a:rPr>
            <a:t>(Artículo 104 de la Ley General de Responsabilidades Administrativas)</a:t>
          </a:r>
          <a:endParaRPr lang="en-US">
            <a:latin typeface="Arial" panose="020B0604020202020204" pitchFamily="34" charset="0"/>
            <a:cs typeface="Arial" panose="020B0604020202020204" pitchFamily="34" charset="0"/>
          </a:endParaRPr>
        </a:p>
      </dgm:t>
    </dgm:pt>
    <dgm:pt modelId="{DA3E1087-9C2D-483C-9EF7-B859B312B48F}" type="parTrans" cxnId="{1641376B-15FF-45F8-8848-330C263D89E6}">
      <dgm:prSet/>
      <dgm:spPr/>
      <dgm:t>
        <a:bodyPr/>
        <a:lstStyle/>
        <a:p>
          <a:endParaRPr lang="en-US"/>
        </a:p>
      </dgm:t>
    </dgm:pt>
    <dgm:pt modelId="{C1A31276-BD96-45D1-9EAD-398B2E51C3E9}" type="sibTrans" cxnId="{1641376B-15FF-45F8-8848-330C263D89E6}">
      <dgm:prSet/>
      <dgm:spPr/>
      <dgm:t>
        <a:bodyPr/>
        <a:lstStyle/>
        <a:p>
          <a:endParaRPr lang="en-US"/>
        </a:p>
      </dgm:t>
    </dgm:pt>
    <dgm:pt modelId="{423AA380-7C58-4F42-89B8-21F88EA75457}" type="pres">
      <dgm:prSet presAssocID="{320F75F4-EE79-4390-B24D-3F0A66A22F7B}" presName="vert0" presStyleCnt="0">
        <dgm:presLayoutVars>
          <dgm:dir/>
          <dgm:animOne val="branch"/>
          <dgm:animLvl val="lvl"/>
        </dgm:presLayoutVars>
      </dgm:prSet>
      <dgm:spPr/>
      <dgm:t>
        <a:bodyPr/>
        <a:lstStyle/>
        <a:p>
          <a:endParaRPr lang="es-ES"/>
        </a:p>
      </dgm:t>
    </dgm:pt>
    <dgm:pt modelId="{AFF65A49-D17B-4275-AF5D-53EA1ED8F497}" type="pres">
      <dgm:prSet presAssocID="{446B3788-6FBA-4E38-8315-14E1B7525AC3}" presName="thickLine" presStyleLbl="alignNode1" presStyleIdx="0" presStyleCnt="2"/>
      <dgm:spPr/>
    </dgm:pt>
    <dgm:pt modelId="{C13C0BA8-E1C1-43DF-9AF5-6F2F0ABD26B7}" type="pres">
      <dgm:prSet presAssocID="{446B3788-6FBA-4E38-8315-14E1B7525AC3}" presName="horz1" presStyleCnt="0"/>
      <dgm:spPr/>
    </dgm:pt>
    <dgm:pt modelId="{DE2B3599-AAC8-45EA-8F8A-80FC697225FD}" type="pres">
      <dgm:prSet presAssocID="{446B3788-6FBA-4E38-8315-14E1B7525AC3}" presName="tx1" presStyleLbl="revTx" presStyleIdx="0" presStyleCnt="2"/>
      <dgm:spPr/>
      <dgm:t>
        <a:bodyPr/>
        <a:lstStyle/>
        <a:p>
          <a:endParaRPr lang="es-ES"/>
        </a:p>
      </dgm:t>
    </dgm:pt>
    <dgm:pt modelId="{FECFC201-C43F-49E6-84B6-8B6CFE7BCBA5}" type="pres">
      <dgm:prSet presAssocID="{446B3788-6FBA-4E38-8315-14E1B7525AC3}" presName="vert1" presStyleCnt="0"/>
      <dgm:spPr/>
    </dgm:pt>
    <dgm:pt modelId="{B1A27C59-E969-4DFB-A636-4E5D978C9822}" type="pres">
      <dgm:prSet presAssocID="{88A3D93A-1014-4014-AD9C-7E51F1BA4198}" presName="thickLine" presStyleLbl="alignNode1" presStyleIdx="1" presStyleCnt="2"/>
      <dgm:spPr/>
    </dgm:pt>
    <dgm:pt modelId="{F3B2F1DB-997D-447A-ABFA-281752485169}" type="pres">
      <dgm:prSet presAssocID="{88A3D93A-1014-4014-AD9C-7E51F1BA4198}" presName="horz1" presStyleCnt="0"/>
      <dgm:spPr/>
    </dgm:pt>
    <dgm:pt modelId="{D2740A53-0488-4505-8738-B28F02C2B059}" type="pres">
      <dgm:prSet presAssocID="{88A3D93A-1014-4014-AD9C-7E51F1BA4198}" presName="tx1" presStyleLbl="revTx" presStyleIdx="1" presStyleCnt="2"/>
      <dgm:spPr/>
      <dgm:t>
        <a:bodyPr/>
        <a:lstStyle/>
        <a:p>
          <a:endParaRPr lang="es-ES"/>
        </a:p>
      </dgm:t>
    </dgm:pt>
    <dgm:pt modelId="{C05CC6B3-052D-4186-BC4F-F480F420B334}" type="pres">
      <dgm:prSet presAssocID="{88A3D93A-1014-4014-AD9C-7E51F1BA4198}" presName="vert1" presStyleCnt="0"/>
      <dgm:spPr/>
    </dgm:pt>
  </dgm:ptLst>
  <dgm:cxnLst>
    <dgm:cxn modelId="{2BA8B15E-BCC1-4DBC-ACF4-E3AA6178146E}" type="presOf" srcId="{446B3788-6FBA-4E38-8315-14E1B7525AC3}" destId="{DE2B3599-AAC8-45EA-8F8A-80FC697225FD}" srcOrd="0" destOrd="0" presId="urn:microsoft.com/office/officeart/2008/layout/LinedList"/>
    <dgm:cxn modelId="{5FF79AF4-52AA-498A-892F-C8A4B7415370}" srcId="{320F75F4-EE79-4390-B24D-3F0A66A22F7B}" destId="{446B3788-6FBA-4E38-8315-14E1B7525AC3}" srcOrd="0" destOrd="0" parTransId="{594E0AE5-C3B5-4CDF-B642-A73EA2650BF3}" sibTransId="{7AC46A0B-1EA2-4920-A523-C68901417937}"/>
    <dgm:cxn modelId="{1641376B-15FF-45F8-8848-330C263D89E6}" srcId="{320F75F4-EE79-4390-B24D-3F0A66A22F7B}" destId="{88A3D93A-1014-4014-AD9C-7E51F1BA4198}" srcOrd="1" destOrd="0" parTransId="{DA3E1087-9C2D-483C-9EF7-B859B312B48F}" sibTransId="{C1A31276-BD96-45D1-9EAD-398B2E51C3E9}"/>
    <dgm:cxn modelId="{6F95DB80-62DF-4AD6-B06C-ABBBB4E96486}" type="presOf" srcId="{320F75F4-EE79-4390-B24D-3F0A66A22F7B}" destId="{423AA380-7C58-4F42-89B8-21F88EA75457}" srcOrd="0" destOrd="0" presId="urn:microsoft.com/office/officeart/2008/layout/LinedList"/>
    <dgm:cxn modelId="{3974EE4C-98A7-4CBC-BD76-2063BD5D2049}" type="presOf" srcId="{88A3D93A-1014-4014-AD9C-7E51F1BA4198}" destId="{D2740A53-0488-4505-8738-B28F02C2B059}" srcOrd="0" destOrd="0" presId="urn:microsoft.com/office/officeart/2008/layout/LinedList"/>
    <dgm:cxn modelId="{2BE1DF4D-56B7-45DB-9FCD-3481868A59F4}" type="presParOf" srcId="{423AA380-7C58-4F42-89B8-21F88EA75457}" destId="{AFF65A49-D17B-4275-AF5D-53EA1ED8F497}" srcOrd="0" destOrd="0" presId="urn:microsoft.com/office/officeart/2008/layout/LinedList"/>
    <dgm:cxn modelId="{AA20F8C6-9F4C-4BAB-BCAE-D1BB76FF981E}" type="presParOf" srcId="{423AA380-7C58-4F42-89B8-21F88EA75457}" destId="{C13C0BA8-E1C1-43DF-9AF5-6F2F0ABD26B7}" srcOrd="1" destOrd="0" presId="urn:microsoft.com/office/officeart/2008/layout/LinedList"/>
    <dgm:cxn modelId="{80EC3317-FFBC-4CB8-AF08-D8D081EB7B90}" type="presParOf" srcId="{C13C0BA8-E1C1-43DF-9AF5-6F2F0ABD26B7}" destId="{DE2B3599-AAC8-45EA-8F8A-80FC697225FD}" srcOrd="0" destOrd="0" presId="urn:microsoft.com/office/officeart/2008/layout/LinedList"/>
    <dgm:cxn modelId="{2EF436B7-26A5-41AC-AE02-424A27C4A133}" type="presParOf" srcId="{C13C0BA8-E1C1-43DF-9AF5-6F2F0ABD26B7}" destId="{FECFC201-C43F-49E6-84B6-8B6CFE7BCBA5}" srcOrd="1" destOrd="0" presId="urn:microsoft.com/office/officeart/2008/layout/LinedList"/>
    <dgm:cxn modelId="{8CD35602-5296-459A-B1B5-69843F48F5FF}" type="presParOf" srcId="{423AA380-7C58-4F42-89B8-21F88EA75457}" destId="{B1A27C59-E969-4DFB-A636-4E5D978C9822}" srcOrd="2" destOrd="0" presId="urn:microsoft.com/office/officeart/2008/layout/LinedList"/>
    <dgm:cxn modelId="{48EDB592-B50B-4A6A-8BEA-DC6113FB49E1}" type="presParOf" srcId="{423AA380-7C58-4F42-89B8-21F88EA75457}" destId="{F3B2F1DB-997D-447A-ABFA-281752485169}" srcOrd="3" destOrd="0" presId="urn:microsoft.com/office/officeart/2008/layout/LinedList"/>
    <dgm:cxn modelId="{04BC6C93-73F3-471A-95BB-1822738D9A73}" type="presParOf" srcId="{F3B2F1DB-997D-447A-ABFA-281752485169}" destId="{D2740A53-0488-4505-8738-B28F02C2B059}" srcOrd="0" destOrd="0" presId="urn:microsoft.com/office/officeart/2008/layout/LinedList"/>
    <dgm:cxn modelId="{E2EE5EB6-C3C0-4A18-9FBC-9F4C3BD8490B}" type="presParOf" srcId="{F3B2F1DB-997D-447A-ABFA-281752485169}" destId="{C05CC6B3-052D-4186-BC4F-F480F420B33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0F75F4-EE79-4390-B24D-3F0A66A22F7B}"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446B3788-6FBA-4E38-8315-14E1B7525AC3}">
      <dgm:prSet/>
      <dgm:spPr/>
      <dgm:t>
        <a:bodyPr/>
        <a:lstStyle/>
        <a:p>
          <a:pPr algn="just"/>
          <a:r>
            <a:rPr lang="es-MX" dirty="0">
              <a:latin typeface="Arial" panose="020B0604020202020204" pitchFamily="34" charset="0"/>
              <a:cs typeface="Arial" panose="020B0604020202020204" pitchFamily="34" charset="0"/>
            </a:rPr>
            <a:t>Conocerán a través del juicio contencioso administrativo, las resoluciones recaídas al recurso de </a:t>
          </a:r>
          <a:r>
            <a:rPr lang="es-MX" b="1" u="sng" dirty="0">
              <a:latin typeface="Arial" panose="020B0604020202020204" pitchFamily="34" charset="0"/>
              <a:cs typeface="Arial" panose="020B0604020202020204" pitchFamily="34" charset="0"/>
            </a:rPr>
            <a:t>revocación</a:t>
          </a:r>
          <a:r>
            <a:rPr lang="es-MX" dirty="0">
              <a:latin typeface="Arial" panose="020B0604020202020204" pitchFamily="34" charset="0"/>
              <a:cs typeface="Arial" panose="020B0604020202020204" pitchFamily="34" charset="0"/>
            </a:rPr>
            <a:t> (f</a:t>
          </a:r>
          <a:r>
            <a:rPr lang="es-ES" dirty="0">
              <a:latin typeface="Arial" panose="020B0604020202020204" pitchFamily="34" charset="0"/>
              <a:cs typeface="Arial" panose="020B0604020202020204" pitchFamily="34" charset="0"/>
            </a:rPr>
            <a:t>altas administrativas no graves).</a:t>
          </a:r>
          <a:endParaRPr lang="en-US" dirty="0">
            <a:latin typeface="Arial" panose="020B0604020202020204" pitchFamily="34" charset="0"/>
            <a:cs typeface="Arial" panose="020B0604020202020204" pitchFamily="34" charset="0"/>
          </a:endParaRPr>
        </a:p>
      </dgm:t>
    </dgm:pt>
    <dgm:pt modelId="{594E0AE5-C3B5-4CDF-B642-A73EA2650BF3}" type="parTrans" cxnId="{5FF79AF4-52AA-498A-892F-C8A4B7415370}">
      <dgm:prSet/>
      <dgm:spPr/>
      <dgm:t>
        <a:bodyPr/>
        <a:lstStyle/>
        <a:p>
          <a:endParaRPr lang="en-US"/>
        </a:p>
      </dgm:t>
    </dgm:pt>
    <dgm:pt modelId="{7AC46A0B-1EA2-4920-A523-C68901417937}" type="sibTrans" cxnId="{5FF79AF4-52AA-498A-892F-C8A4B7415370}">
      <dgm:prSet/>
      <dgm:spPr/>
      <dgm:t>
        <a:bodyPr/>
        <a:lstStyle/>
        <a:p>
          <a:endParaRPr lang="en-US"/>
        </a:p>
      </dgm:t>
    </dgm:pt>
    <dgm:pt modelId="{88A3D93A-1014-4014-AD9C-7E51F1BA4198}">
      <dgm:prSet/>
      <dgm:spPr/>
      <dgm:t>
        <a:bodyPr/>
        <a:lstStyle/>
        <a:p>
          <a:r>
            <a:rPr lang="es-MX">
              <a:latin typeface="Arial" panose="020B0604020202020204" pitchFamily="34" charset="0"/>
              <a:cs typeface="Arial" panose="020B0604020202020204" pitchFamily="34" charset="0"/>
            </a:rPr>
            <a:t>(Artículo 210 de la Ley General de Responsabilidades Administrativas).</a:t>
          </a:r>
          <a:endParaRPr lang="en-US">
            <a:latin typeface="Arial" panose="020B0604020202020204" pitchFamily="34" charset="0"/>
            <a:cs typeface="Arial" panose="020B0604020202020204" pitchFamily="34" charset="0"/>
          </a:endParaRPr>
        </a:p>
      </dgm:t>
    </dgm:pt>
    <dgm:pt modelId="{DA3E1087-9C2D-483C-9EF7-B859B312B48F}" type="parTrans" cxnId="{1641376B-15FF-45F8-8848-330C263D89E6}">
      <dgm:prSet/>
      <dgm:spPr/>
      <dgm:t>
        <a:bodyPr/>
        <a:lstStyle/>
        <a:p>
          <a:endParaRPr lang="en-US"/>
        </a:p>
      </dgm:t>
    </dgm:pt>
    <dgm:pt modelId="{C1A31276-BD96-45D1-9EAD-398B2E51C3E9}" type="sibTrans" cxnId="{1641376B-15FF-45F8-8848-330C263D89E6}">
      <dgm:prSet/>
      <dgm:spPr/>
      <dgm:t>
        <a:bodyPr/>
        <a:lstStyle/>
        <a:p>
          <a:endParaRPr lang="en-US"/>
        </a:p>
      </dgm:t>
    </dgm:pt>
    <dgm:pt modelId="{BF6B34C5-7B63-410A-B01D-87F831A70476}" type="pres">
      <dgm:prSet presAssocID="{320F75F4-EE79-4390-B24D-3F0A66A22F7B}" presName="vert0" presStyleCnt="0">
        <dgm:presLayoutVars>
          <dgm:dir/>
          <dgm:animOne val="branch"/>
          <dgm:animLvl val="lvl"/>
        </dgm:presLayoutVars>
      </dgm:prSet>
      <dgm:spPr/>
      <dgm:t>
        <a:bodyPr/>
        <a:lstStyle/>
        <a:p>
          <a:endParaRPr lang="es-ES"/>
        </a:p>
      </dgm:t>
    </dgm:pt>
    <dgm:pt modelId="{FDDFD4F0-5F16-48E6-AB52-F4497112A830}" type="pres">
      <dgm:prSet presAssocID="{446B3788-6FBA-4E38-8315-14E1B7525AC3}" presName="thickLine" presStyleLbl="alignNode1" presStyleIdx="0" presStyleCnt="2"/>
      <dgm:spPr/>
    </dgm:pt>
    <dgm:pt modelId="{0C8B70FB-A7E6-49B2-868D-AE3848C95BE0}" type="pres">
      <dgm:prSet presAssocID="{446B3788-6FBA-4E38-8315-14E1B7525AC3}" presName="horz1" presStyleCnt="0"/>
      <dgm:spPr/>
    </dgm:pt>
    <dgm:pt modelId="{391C0AD4-AE73-4C0C-A57A-F7D756E41E9C}" type="pres">
      <dgm:prSet presAssocID="{446B3788-6FBA-4E38-8315-14E1B7525AC3}" presName="tx1" presStyleLbl="revTx" presStyleIdx="0" presStyleCnt="2"/>
      <dgm:spPr/>
      <dgm:t>
        <a:bodyPr/>
        <a:lstStyle/>
        <a:p>
          <a:endParaRPr lang="es-ES"/>
        </a:p>
      </dgm:t>
    </dgm:pt>
    <dgm:pt modelId="{5B4EBD6E-B8FE-4043-BBA2-2978B81E8198}" type="pres">
      <dgm:prSet presAssocID="{446B3788-6FBA-4E38-8315-14E1B7525AC3}" presName="vert1" presStyleCnt="0"/>
      <dgm:spPr/>
    </dgm:pt>
    <dgm:pt modelId="{A65831D3-A8D5-4B57-A93B-3247F012E162}" type="pres">
      <dgm:prSet presAssocID="{88A3D93A-1014-4014-AD9C-7E51F1BA4198}" presName="thickLine" presStyleLbl="alignNode1" presStyleIdx="1" presStyleCnt="2"/>
      <dgm:spPr/>
    </dgm:pt>
    <dgm:pt modelId="{21D37B1D-AC2F-4CF6-9CAE-C0EB2422951A}" type="pres">
      <dgm:prSet presAssocID="{88A3D93A-1014-4014-AD9C-7E51F1BA4198}" presName="horz1" presStyleCnt="0"/>
      <dgm:spPr/>
    </dgm:pt>
    <dgm:pt modelId="{86F33074-D5DE-4AD1-B92C-14B32134B1E9}" type="pres">
      <dgm:prSet presAssocID="{88A3D93A-1014-4014-AD9C-7E51F1BA4198}" presName="tx1" presStyleLbl="revTx" presStyleIdx="1" presStyleCnt="2"/>
      <dgm:spPr/>
      <dgm:t>
        <a:bodyPr/>
        <a:lstStyle/>
        <a:p>
          <a:endParaRPr lang="es-ES"/>
        </a:p>
      </dgm:t>
    </dgm:pt>
    <dgm:pt modelId="{18F4FFF1-A612-49E3-A877-102CB6569D4C}" type="pres">
      <dgm:prSet presAssocID="{88A3D93A-1014-4014-AD9C-7E51F1BA4198}" presName="vert1" presStyleCnt="0"/>
      <dgm:spPr/>
    </dgm:pt>
  </dgm:ptLst>
  <dgm:cxnLst>
    <dgm:cxn modelId="{50D7EF52-2CCC-4F61-8EF9-FBC8EB661A6F}" type="presOf" srcId="{446B3788-6FBA-4E38-8315-14E1B7525AC3}" destId="{391C0AD4-AE73-4C0C-A57A-F7D756E41E9C}" srcOrd="0" destOrd="0" presId="urn:microsoft.com/office/officeart/2008/layout/LinedList"/>
    <dgm:cxn modelId="{5FF79AF4-52AA-498A-892F-C8A4B7415370}" srcId="{320F75F4-EE79-4390-B24D-3F0A66A22F7B}" destId="{446B3788-6FBA-4E38-8315-14E1B7525AC3}" srcOrd="0" destOrd="0" parTransId="{594E0AE5-C3B5-4CDF-B642-A73EA2650BF3}" sibTransId="{7AC46A0B-1EA2-4920-A523-C68901417937}"/>
    <dgm:cxn modelId="{1641376B-15FF-45F8-8848-330C263D89E6}" srcId="{320F75F4-EE79-4390-B24D-3F0A66A22F7B}" destId="{88A3D93A-1014-4014-AD9C-7E51F1BA4198}" srcOrd="1" destOrd="0" parTransId="{DA3E1087-9C2D-483C-9EF7-B859B312B48F}" sibTransId="{C1A31276-BD96-45D1-9EAD-398B2E51C3E9}"/>
    <dgm:cxn modelId="{9FB5848A-A91B-4A5F-A0B9-5FE64F62CFEA}" type="presOf" srcId="{320F75F4-EE79-4390-B24D-3F0A66A22F7B}" destId="{BF6B34C5-7B63-410A-B01D-87F831A70476}" srcOrd="0" destOrd="0" presId="urn:microsoft.com/office/officeart/2008/layout/LinedList"/>
    <dgm:cxn modelId="{B6D212F7-BC2C-4312-9B41-34095C9C01B7}" type="presOf" srcId="{88A3D93A-1014-4014-AD9C-7E51F1BA4198}" destId="{86F33074-D5DE-4AD1-B92C-14B32134B1E9}" srcOrd="0" destOrd="0" presId="urn:microsoft.com/office/officeart/2008/layout/LinedList"/>
    <dgm:cxn modelId="{2DD5A88D-7EEB-4FF3-B91D-C083E0AC3141}" type="presParOf" srcId="{BF6B34C5-7B63-410A-B01D-87F831A70476}" destId="{FDDFD4F0-5F16-48E6-AB52-F4497112A830}" srcOrd="0" destOrd="0" presId="urn:microsoft.com/office/officeart/2008/layout/LinedList"/>
    <dgm:cxn modelId="{62AAA0B0-C93A-4AEF-AFFB-D434D731A72B}" type="presParOf" srcId="{BF6B34C5-7B63-410A-B01D-87F831A70476}" destId="{0C8B70FB-A7E6-49B2-868D-AE3848C95BE0}" srcOrd="1" destOrd="0" presId="urn:microsoft.com/office/officeart/2008/layout/LinedList"/>
    <dgm:cxn modelId="{840143E9-562F-4C55-A9E0-FA5945A0C23D}" type="presParOf" srcId="{0C8B70FB-A7E6-49B2-868D-AE3848C95BE0}" destId="{391C0AD4-AE73-4C0C-A57A-F7D756E41E9C}" srcOrd="0" destOrd="0" presId="urn:microsoft.com/office/officeart/2008/layout/LinedList"/>
    <dgm:cxn modelId="{9B2AE356-57E3-4B80-977B-01E738B86FD5}" type="presParOf" srcId="{0C8B70FB-A7E6-49B2-868D-AE3848C95BE0}" destId="{5B4EBD6E-B8FE-4043-BBA2-2978B81E8198}" srcOrd="1" destOrd="0" presId="urn:microsoft.com/office/officeart/2008/layout/LinedList"/>
    <dgm:cxn modelId="{DCD98B73-6DEB-4F33-9A5E-F59A79F8F833}" type="presParOf" srcId="{BF6B34C5-7B63-410A-B01D-87F831A70476}" destId="{A65831D3-A8D5-4B57-A93B-3247F012E162}" srcOrd="2" destOrd="0" presId="urn:microsoft.com/office/officeart/2008/layout/LinedList"/>
    <dgm:cxn modelId="{75CF1B4D-7C00-48A3-8E7A-ABDB39CA292B}" type="presParOf" srcId="{BF6B34C5-7B63-410A-B01D-87F831A70476}" destId="{21D37B1D-AC2F-4CF6-9CAE-C0EB2422951A}" srcOrd="3" destOrd="0" presId="urn:microsoft.com/office/officeart/2008/layout/LinedList"/>
    <dgm:cxn modelId="{11668ACD-B5B8-411B-A564-4C462439AAA7}" type="presParOf" srcId="{21D37B1D-AC2F-4CF6-9CAE-C0EB2422951A}" destId="{86F33074-D5DE-4AD1-B92C-14B32134B1E9}" srcOrd="0" destOrd="0" presId="urn:microsoft.com/office/officeart/2008/layout/LinedList"/>
    <dgm:cxn modelId="{EA8DB34C-DA3F-4722-A030-277365A37EFC}" type="presParOf" srcId="{21D37B1D-AC2F-4CF6-9CAE-C0EB2422951A}" destId="{18F4FFF1-A612-49E3-A877-102CB6569D4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DC1FC44-19A6-4C5A-809A-94D6E19F3EFF}" type="doc">
      <dgm:prSet loTypeId="urn:microsoft.com/office/officeart/2008/layout/LinedList" loCatId="list" qsTypeId="urn:microsoft.com/office/officeart/2005/8/quickstyle/simple2" qsCatId="simple" csTypeId="urn:microsoft.com/office/officeart/2005/8/colors/colorful1" csCatId="colorful" phldr="1"/>
      <dgm:spPr/>
      <dgm:t>
        <a:bodyPr/>
        <a:lstStyle/>
        <a:p>
          <a:endParaRPr lang="en-US"/>
        </a:p>
      </dgm:t>
    </dgm:pt>
    <dgm:pt modelId="{51A7D72A-0472-4147-88A4-760959C20F56}">
      <dgm:prSet/>
      <dgm:spPr/>
      <dgm:t>
        <a:bodyPr/>
        <a:lstStyle/>
        <a:p>
          <a:pPr algn="just"/>
          <a:r>
            <a:rPr lang="es-MX" dirty="0">
              <a:latin typeface="Arial" panose="020B0604020202020204" pitchFamily="34" charset="0"/>
              <a:cs typeface="Arial" panose="020B0604020202020204" pitchFamily="34" charset="0"/>
            </a:rPr>
            <a:t>El Pleno del Tribunal actúa como una segunda instancia al resolver los recursos de </a:t>
          </a:r>
          <a:r>
            <a:rPr lang="es-MX" b="1" u="sng" dirty="0">
              <a:latin typeface="Arial" panose="020B0604020202020204" pitchFamily="34" charset="0"/>
              <a:cs typeface="Arial" panose="020B0604020202020204" pitchFamily="34" charset="0"/>
            </a:rPr>
            <a:t>apelación y reclamación</a:t>
          </a:r>
          <a:r>
            <a:rPr lang="es-MX" dirty="0">
              <a:latin typeface="Arial" panose="020B0604020202020204" pitchFamily="34" charset="0"/>
              <a:cs typeface="Arial" panose="020B0604020202020204" pitchFamily="34" charset="0"/>
            </a:rPr>
            <a:t>, de conformidad con lo previsto en la Ley General.</a:t>
          </a:r>
          <a:endParaRPr lang="en-US" dirty="0">
            <a:latin typeface="Arial" panose="020B0604020202020204" pitchFamily="34" charset="0"/>
            <a:cs typeface="Arial" panose="020B0604020202020204" pitchFamily="34" charset="0"/>
          </a:endParaRPr>
        </a:p>
      </dgm:t>
    </dgm:pt>
    <dgm:pt modelId="{DF1101A8-E058-4E8D-AD3F-ADB46F39358F}" type="parTrans" cxnId="{CA41C1C6-A6F3-4F78-A4D5-0F7B3FDBD265}">
      <dgm:prSet/>
      <dgm:spPr/>
      <dgm:t>
        <a:bodyPr/>
        <a:lstStyle/>
        <a:p>
          <a:endParaRPr lang="en-US"/>
        </a:p>
      </dgm:t>
    </dgm:pt>
    <dgm:pt modelId="{08CF744F-3C7F-4EDC-94FD-5A0AB2AAFE24}" type="sibTrans" cxnId="{CA41C1C6-A6F3-4F78-A4D5-0F7B3FDBD265}">
      <dgm:prSet/>
      <dgm:spPr/>
      <dgm:t>
        <a:bodyPr/>
        <a:lstStyle/>
        <a:p>
          <a:endParaRPr lang="en-US"/>
        </a:p>
      </dgm:t>
    </dgm:pt>
    <dgm:pt modelId="{98FF63E8-31B5-41D5-B44F-F240FC1AA340}">
      <dgm:prSet/>
      <dgm:spPr/>
      <dgm:t>
        <a:bodyPr/>
        <a:lstStyle/>
        <a:p>
          <a:pPr algn="just"/>
          <a:r>
            <a:rPr lang="es-MX" dirty="0">
              <a:latin typeface="Arial" panose="020B0604020202020204" pitchFamily="34" charset="0"/>
              <a:cs typeface="Arial" panose="020B0604020202020204" pitchFamily="34" charset="0"/>
            </a:rPr>
            <a:t>(Artículo 200, apartado B, fracción I, del CJAQROO y artículos 213, 214, 215 al 219 de la Ley General de Responsabilidades Administrativas)</a:t>
          </a:r>
          <a:endParaRPr lang="en-US" dirty="0">
            <a:latin typeface="Arial" panose="020B0604020202020204" pitchFamily="34" charset="0"/>
            <a:cs typeface="Arial" panose="020B0604020202020204" pitchFamily="34" charset="0"/>
          </a:endParaRPr>
        </a:p>
      </dgm:t>
    </dgm:pt>
    <dgm:pt modelId="{1E250E75-2152-44CE-A800-3616EBF02BB9}" type="parTrans" cxnId="{E8D12AC3-0DF8-44F5-AD3B-6ED13DBBFF0F}">
      <dgm:prSet/>
      <dgm:spPr/>
      <dgm:t>
        <a:bodyPr/>
        <a:lstStyle/>
        <a:p>
          <a:endParaRPr lang="en-US"/>
        </a:p>
      </dgm:t>
    </dgm:pt>
    <dgm:pt modelId="{EFCA8A4B-CF11-49C3-9CE6-6DD707565866}" type="sibTrans" cxnId="{E8D12AC3-0DF8-44F5-AD3B-6ED13DBBFF0F}">
      <dgm:prSet/>
      <dgm:spPr/>
      <dgm:t>
        <a:bodyPr/>
        <a:lstStyle/>
        <a:p>
          <a:endParaRPr lang="en-US"/>
        </a:p>
      </dgm:t>
    </dgm:pt>
    <dgm:pt modelId="{4FA7F3FE-DBFC-4F86-853D-33F76C6662D4}" type="pres">
      <dgm:prSet presAssocID="{1DC1FC44-19A6-4C5A-809A-94D6E19F3EFF}" presName="vert0" presStyleCnt="0">
        <dgm:presLayoutVars>
          <dgm:dir/>
          <dgm:animOne val="branch"/>
          <dgm:animLvl val="lvl"/>
        </dgm:presLayoutVars>
      </dgm:prSet>
      <dgm:spPr/>
      <dgm:t>
        <a:bodyPr/>
        <a:lstStyle/>
        <a:p>
          <a:endParaRPr lang="es-ES"/>
        </a:p>
      </dgm:t>
    </dgm:pt>
    <dgm:pt modelId="{2F03F34A-1566-4677-BB94-CE3AF9EC64D1}" type="pres">
      <dgm:prSet presAssocID="{51A7D72A-0472-4147-88A4-760959C20F56}" presName="thickLine" presStyleLbl="alignNode1" presStyleIdx="0" presStyleCnt="2"/>
      <dgm:spPr/>
    </dgm:pt>
    <dgm:pt modelId="{A44D0D06-C6E5-45FA-A618-DBAE59973C6D}" type="pres">
      <dgm:prSet presAssocID="{51A7D72A-0472-4147-88A4-760959C20F56}" presName="horz1" presStyleCnt="0"/>
      <dgm:spPr/>
    </dgm:pt>
    <dgm:pt modelId="{C2A1BCC4-25AC-4B88-9298-E752727D33C2}" type="pres">
      <dgm:prSet presAssocID="{51A7D72A-0472-4147-88A4-760959C20F56}" presName="tx1" presStyleLbl="revTx" presStyleIdx="0" presStyleCnt="2"/>
      <dgm:spPr/>
      <dgm:t>
        <a:bodyPr/>
        <a:lstStyle/>
        <a:p>
          <a:endParaRPr lang="es-ES"/>
        </a:p>
      </dgm:t>
    </dgm:pt>
    <dgm:pt modelId="{B81E4818-B970-4B76-BE94-CE1BBF75BBD8}" type="pres">
      <dgm:prSet presAssocID="{51A7D72A-0472-4147-88A4-760959C20F56}" presName="vert1" presStyleCnt="0"/>
      <dgm:spPr/>
    </dgm:pt>
    <dgm:pt modelId="{5B3ECDAB-D98A-457D-8CEF-617C5E52EB19}" type="pres">
      <dgm:prSet presAssocID="{98FF63E8-31B5-41D5-B44F-F240FC1AA340}" presName="thickLine" presStyleLbl="alignNode1" presStyleIdx="1" presStyleCnt="2"/>
      <dgm:spPr/>
    </dgm:pt>
    <dgm:pt modelId="{02F1F117-814A-45F9-B20E-D5FFBB741D74}" type="pres">
      <dgm:prSet presAssocID="{98FF63E8-31B5-41D5-B44F-F240FC1AA340}" presName="horz1" presStyleCnt="0"/>
      <dgm:spPr/>
    </dgm:pt>
    <dgm:pt modelId="{F4F2525D-A437-49F8-A99B-28C704296900}" type="pres">
      <dgm:prSet presAssocID="{98FF63E8-31B5-41D5-B44F-F240FC1AA340}" presName="tx1" presStyleLbl="revTx" presStyleIdx="1" presStyleCnt="2"/>
      <dgm:spPr/>
      <dgm:t>
        <a:bodyPr/>
        <a:lstStyle/>
        <a:p>
          <a:endParaRPr lang="es-ES"/>
        </a:p>
      </dgm:t>
    </dgm:pt>
    <dgm:pt modelId="{65909A81-99A3-4C75-A27E-CA50A6B25A52}" type="pres">
      <dgm:prSet presAssocID="{98FF63E8-31B5-41D5-B44F-F240FC1AA340}" presName="vert1" presStyleCnt="0"/>
      <dgm:spPr/>
    </dgm:pt>
  </dgm:ptLst>
  <dgm:cxnLst>
    <dgm:cxn modelId="{B65D6FA4-C0C7-472D-8C0C-E55DB1EEECA7}" type="presOf" srcId="{51A7D72A-0472-4147-88A4-760959C20F56}" destId="{C2A1BCC4-25AC-4B88-9298-E752727D33C2}" srcOrd="0" destOrd="0" presId="urn:microsoft.com/office/officeart/2008/layout/LinedList"/>
    <dgm:cxn modelId="{9CEC98A8-3742-4A4A-8BEC-30F4D77FCE9D}" type="presOf" srcId="{1DC1FC44-19A6-4C5A-809A-94D6E19F3EFF}" destId="{4FA7F3FE-DBFC-4F86-853D-33F76C6662D4}" srcOrd="0" destOrd="0" presId="urn:microsoft.com/office/officeart/2008/layout/LinedList"/>
    <dgm:cxn modelId="{E8D12AC3-0DF8-44F5-AD3B-6ED13DBBFF0F}" srcId="{1DC1FC44-19A6-4C5A-809A-94D6E19F3EFF}" destId="{98FF63E8-31B5-41D5-B44F-F240FC1AA340}" srcOrd="1" destOrd="0" parTransId="{1E250E75-2152-44CE-A800-3616EBF02BB9}" sibTransId="{EFCA8A4B-CF11-49C3-9CE6-6DD707565866}"/>
    <dgm:cxn modelId="{E74AC428-9B48-4A3C-9286-96A79A60D1B6}" type="presOf" srcId="{98FF63E8-31B5-41D5-B44F-F240FC1AA340}" destId="{F4F2525D-A437-49F8-A99B-28C704296900}" srcOrd="0" destOrd="0" presId="urn:microsoft.com/office/officeart/2008/layout/LinedList"/>
    <dgm:cxn modelId="{CA41C1C6-A6F3-4F78-A4D5-0F7B3FDBD265}" srcId="{1DC1FC44-19A6-4C5A-809A-94D6E19F3EFF}" destId="{51A7D72A-0472-4147-88A4-760959C20F56}" srcOrd="0" destOrd="0" parTransId="{DF1101A8-E058-4E8D-AD3F-ADB46F39358F}" sibTransId="{08CF744F-3C7F-4EDC-94FD-5A0AB2AAFE24}"/>
    <dgm:cxn modelId="{308B9EA9-5621-4281-8FAA-4996B775750F}" type="presParOf" srcId="{4FA7F3FE-DBFC-4F86-853D-33F76C6662D4}" destId="{2F03F34A-1566-4677-BB94-CE3AF9EC64D1}" srcOrd="0" destOrd="0" presId="urn:microsoft.com/office/officeart/2008/layout/LinedList"/>
    <dgm:cxn modelId="{D6E2D00D-3B92-48F6-A544-70655CE70DAA}" type="presParOf" srcId="{4FA7F3FE-DBFC-4F86-853D-33F76C6662D4}" destId="{A44D0D06-C6E5-45FA-A618-DBAE59973C6D}" srcOrd="1" destOrd="0" presId="urn:microsoft.com/office/officeart/2008/layout/LinedList"/>
    <dgm:cxn modelId="{FE0889DD-5E81-4956-A917-C101B1A7634F}" type="presParOf" srcId="{A44D0D06-C6E5-45FA-A618-DBAE59973C6D}" destId="{C2A1BCC4-25AC-4B88-9298-E752727D33C2}" srcOrd="0" destOrd="0" presId="urn:microsoft.com/office/officeart/2008/layout/LinedList"/>
    <dgm:cxn modelId="{D71C4879-62D5-403F-9EC9-EA526A00FDF5}" type="presParOf" srcId="{A44D0D06-C6E5-45FA-A618-DBAE59973C6D}" destId="{B81E4818-B970-4B76-BE94-CE1BBF75BBD8}" srcOrd="1" destOrd="0" presId="urn:microsoft.com/office/officeart/2008/layout/LinedList"/>
    <dgm:cxn modelId="{683DB7E5-9B47-4EE5-B2A2-FBE7DC4DA3C8}" type="presParOf" srcId="{4FA7F3FE-DBFC-4F86-853D-33F76C6662D4}" destId="{5B3ECDAB-D98A-457D-8CEF-617C5E52EB19}" srcOrd="2" destOrd="0" presId="urn:microsoft.com/office/officeart/2008/layout/LinedList"/>
    <dgm:cxn modelId="{508B9956-9ABB-4C1A-ADC4-919803B6D2F0}" type="presParOf" srcId="{4FA7F3FE-DBFC-4F86-853D-33F76C6662D4}" destId="{02F1F117-814A-45F9-B20E-D5FFBB741D74}" srcOrd="3" destOrd="0" presId="urn:microsoft.com/office/officeart/2008/layout/LinedList"/>
    <dgm:cxn modelId="{ECFEC915-FD6A-4F8C-83AA-1F97D6DB52B4}" type="presParOf" srcId="{02F1F117-814A-45F9-B20E-D5FFBB741D74}" destId="{F4F2525D-A437-49F8-A99B-28C704296900}" srcOrd="0" destOrd="0" presId="urn:microsoft.com/office/officeart/2008/layout/LinedList"/>
    <dgm:cxn modelId="{524AE595-8524-48E0-8B68-12ECA3071F6F}" type="presParOf" srcId="{02F1F117-814A-45F9-B20E-D5FFBB741D74}" destId="{65909A81-99A3-4C75-A27E-CA50A6B25A5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44D90-5CBD-4687-AC29-1123A98F9833}">
      <dsp:nvSpPr>
        <dsp:cNvPr id="0" name=""/>
        <dsp:cNvSpPr/>
      </dsp:nvSpPr>
      <dsp:spPr>
        <a:xfrm>
          <a:off x="0" y="2125"/>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AA445A-4D86-41C0-96A6-2C28122D25FF}">
      <dsp:nvSpPr>
        <dsp:cNvPr id="0" name=""/>
        <dsp:cNvSpPr/>
      </dsp:nvSpPr>
      <dsp:spPr>
        <a:xfrm>
          <a:off x="0" y="2125"/>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s-MX" sz="2800" kern="1200" dirty="0">
              <a:latin typeface="Arial" panose="020B0604020202020204" pitchFamily="34" charset="0"/>
              <a:cs typeface="Arial" panose="020B0604020202020204" pitchFamily="34" charset="0"/>
            </a:rPr>
            <a:t>El artículo 187 del CJAQROO también prevé la competencia del Tribunal respecto de las responsabilidades administrativas de los servidores públicos y particulares vinculados con faltas graves.</a:t>
          </a:r>
          <a:endParaRPr lang="en-US" sz="2800" kern="1200" dirty="0">
            <a:latin typeface="Arial" panose="020B0604020202020204" pitchFamily="34" charset="0"/>
            <a:cs typeface="Arial" panose="020B0604020202020204" pitchFamily="34" charset="0"/>
          </a:endParaRPr>
        </a:p>
      </dsp:txBody>
      <dsp:txXfrm>
        <a:off x="0" y="2125"/>
        <a:ext cx="10515600" cy="1449431"/>
      </dsp:txXfrm>
    </dsp:sp>
    <dsp:sp modelId="{B2675FFD-F54A-473E-A25D-B0F91736C8BB}">
      <dsp:nvSpPr>
        <dsp:cNvPr id="0" name=""/>
        <dsp:cNvSpPr/>
      </dsp:nvSpPr>
      <dsp:spPr>
        <a:xfrm>
          <a:off x="0" y="1451556"/>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99842B-07D0-48B7-974C-123B4ABBE2FF}">
      <dsp:nvSpPr>
        <dsp:cNvPr id="0" name=""/>
        <dsp:cNvSpPr/>
      </dsp:nvSpPr>
      <dsp:spPr>
        <a:xfrm>
          <a:off x="0" y="1451556"/>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s-MX" sz="2800" kern="1200" dirty="0">
              <a:latin typeface="Arial" panose="020B0604020202020204" pitchFamily="34" charset="0"/>
              <a:cs typeface="Arial" panose="020B0604020202020204" pitchFamily="34" charset="0"/>
            </a:rPr>
            <a:t>Previamente substanciadas por la SECOES y los Órganos Internos de Control de los entes estatales, municipales y organismos autónomos.</a:t>
          </a:r>
          <a:endParaRPr lang="en-US" sz="2800" kern="1200" dirty="0">
            <a:latin typeface="Arial" panose="020B0604020202020204" pitchFamily="34" charset="0"/>
            <a:cs typeface="Arial" panose="020B0604020202020204" pitchFamily="34" charset="0"/>
          </a:endParaRPr>
        </a:p>
      </dsp:txBody>
      <dsp:txXfrm>
        <a:off x="0" y="1451556"/>
        <a:ext cx="10515600" cy="1449431"/>
      </dsp:txXfrm>
    </dsp:sp>
    <dsp:sp modelId="{D43208EC-3E95-454C-8810-717AE5800346}">
      <dsp:nvSpPr>
        <dsp:cNvPr id="0" name=""/>
        <dsp:cNvSpPr/>
      </dsp:nvSpPr>
      <dsp:spPr>
        <a:xfrm>
          <a:off x="0" y="2900987"/>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259671-C83D-42FF-AB0C-60B0D81EC61E}">
      <dsp:nvSpPr>
        <dsp:cNvPr id="0" name=""/>
        <dsp:cNvSpPr/>
      </dsp:nvSpPr>
      <dsp:spPr>
        <a:xfrm>
          <a:off x="0" y="2900987"/>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endParaRPr lang="en-US" sz="2800" kern="1200" dirty="0">
            <a:latin typeface="Arial" panose="020B0604020202020204" pitchFamily="34" charset="0"/>
            <a:cs typeface="Arial" panose="020B0604020202020204" pitchFamily="34" charset="0"/>
          </a:endParaRPr>
        </a:p>
      </dsp:txBody>
      <dsp:txXfrm>
        <a:off x="0" y="2900987"/>
        <a:ext cx="10515600" cy="14494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91988-0A34-4F7D-8AB7-61D6E11FE03E}">
      <dsp:nvSpPr>
        <dsp:cNvPr id="0" name=""/>
        <dsp:cNvSpPr/>
      </dsp:nvSpPr>
      <dsp:spPr>
        <a:xfrm>
          <a:off x="0" y="190332"/>
          <a:ext cx="10515600" cy="397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latin typeface="Arial" panose="020B0604020202020204" pitchFamily="34" charset="0"/>
              <a:cs typeface="Arial" panose="020B0604020202020204" pitchFamily="34" charset="0"/>
            </a:rPr>
            <a:t>Suspension del empleo, cargo o </a:t>
          </a:r>
          <a:r>
            <a:rPr lang="en-US" sz="1700" kern="1200" dirty="0" err="1">
              <a:latin typeface="Arial" panose="020B0604020202020204" pitchFamily="34" charset="0"/>
              <a:cs typeface="Arial" panose="020B0604020202020204" pitchFamily="34" charset="0"/>
            </a:rPr>
            <a:t>comisión</a:t>
          </a:r>
          <a:r>
            <a:rPr lang="en-US" sz="1700" kern="1200" dirty="0">
              <a:latin typeface="Arial" panose="020B0604020202020204" pitchFamily="34" charset="0"/>
              <a:cs typeface="Arial" panose="020B0604020202020204" pitchFamily="34" charset="0"/>
            </a:rPr>
            <a:t>.</a:t>
          </a:r>
        </a:p>
      </dsp:txBody>
      <dsp:txXfrm>
        <a:off x="19419" y="209751"/>
        <a:ext cx="10476762" cy="358962"/>
      </dsp:txXfrm>
    </dsp:sp>
    <dsp:sp modelId="{8ED784D1-48DC-4BF7-ABCD-18E4FD30DBF1}">
      <dsp:nvSpPr>
        <dsp:cNvPr id="0" name=""/>
        <dsp:cNvSpPr/>
      </dsp:nvSpPr>
      <dsp:spPr>
        <a:xfrm>
          <a:off x="0" y="637092"/>
          <a:ext cx="10515600" cy="397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err="1">
              <a:latin typeface="Arial" panose="020B0604020202020204" pitchFamily="34" charset="0"/>
              <a:cs typeface="Arial" panose="020B0604020202020204" pitchFamily="34" charset="0"/>
            </a:rPr>
            <a:t>Cuando</a:t>
          </a:r>
          <a:r>
            <a:rPr lang="en-US" sz="1700" kern="1200" dirty="0">
              <a:latin typeface="Arial" panose="020B0604020202020204" pitchFamily="34" charset="0"/>
              <a:cs typeface="Arial" panose="020B0604020202020204" pitchFamily="34" charset="0"/>
            </a:rPr>
            <a:t> no </a:t>
          </a:r>
          <a:r>
            <a:rPr lang="en-US" sz="1700" kern="1200" dirty="0" err="1">
              <a:latin typeface="Arial" panose="020B0604020202020204" pitchFamily="34" charset="0"/>
              <a:cs typeface="Arial" panose="020B0604020202020204" pitchFamily="34" charset="0"/>
            </a:rPr>
            <a:t>exista</a:t>
          </a:r>
          <a:r>
            <a:rPr lang="en-US" sz="1700" kern="1200" dirty="0">
              <a:latin typeface="Arial" panose="020B0604020202020204" pitchFamily="34" charset="0"/>
              <a:cs typeface="Arial" panose="020B0604020202020204" pitchFamily="34" charset="0"/>
            </a:rPr>
            <a:t> </a:t>
          </a:r>
          <a:r>
            <a:rPr lang="en-US" sz="1700" kern="1200" dirty="0" err="1">
              <a:latin typeface="Arial" panose="020B0604020202020204" pitchFamily="34" charset="0"/>
              <a:cs typeface="Arial" panose="020B0604020202020204" pitchFamily="34" charset="0"/>
            </a:rPr>
            <a:t>daño</a:t>
          </a:r>
          <a:r>
            <a:rPr lang="en-US" sz="1700" kern="1200" dirty="0">
              <a:latin typeface="Arial" panose="020B0604020202020204" pitchFamily="34" charset="0"/>
              <a:cs typeface="Arial" panose="020B0604020202020204" pitchFamily="34" charset="0"/>
            </a:rPr>
            <a:t> a la hacienda </a:t>
          </a:r>
          <a:r>
            <a:rPr lang="en-US" sz="1700" kern="1200" dirty="0" err="1">
              <a:latin typeface="Arial" panose="020B0604020202020204" pitchFamily="34" charset="0"/>
              <a:cs typeface="Arial" panose="020B0604020202020204" pitchFamily="34" charset="0"/>
            </a:rPr>
            <a:t>pública</a:t>
          </a:r>
          <a:r>
            <a:rPr lang="en-US" sz="1700" kern="1200" dirty="0">
              <a:latin typeface="Arial" panose="020B0604020202020204" pitchFamily="34" charset="0"/>
              <a:cs typeface="Arial" panose="020B0604020202020204" pitchFamily="34" charset="0"/>
            </a:rPr>
            <a:t>, la </a:t>
          </a:r>
          <a:r>
            <a:rPr lang="en-US" sz="1700" kern="1200" dirty="0" err="1">
              <a:latin typeface="Arial" panose="020B0604020202020204" pitchFamily="34" charset="0"/>
              <a:cs typeface="Arial" panose="020B0604020202020204" pitchFamily="34" charset="0"/>
            </a:rPr>
            <a:t>inhabilitación</a:t>
          </a:r>
          <a:r>
            <a:rPr lang="en-US" sz="1700" kern="1200" dirty="0">
              <a:latin typeface="Arial" panose="020B0604020202020204" pitchFamily="34" charset="0"/>
              <a:cs typeface="Arial" panose="020B0604020202020204" pitchFamily="34" charset="0"/>
            </a:rPr>
            <a:t> </a:t>
          </a:r>
          <a:r>
            <a:rPr lang="en-US" sz="1700" kern="1200" dirty="0" err="1">
              <a:latin typeface="Arial" panose="020B0604020202020204" pitchFamily="34" charset="0"/>
              <a:cs typeface="Arial" panose="020B0604020202020204" pitchFamily="34" charset="0"/>
            </a:rPr>
            <a:t>será</a:t>
          </a:r>
          <a:r>
            <a:rPr lang="en-US" sz="1700" kern="1200" dirty="0">
              <a:latin typeface="Arial" panose="020B0604020202020204" pitchFamily="34" charset="0"/>
              <a:cs typeface="Arial" panose="020B0604020202020204" pitchFamily="34" charset="0"/>
            </a:rPr>
            <a:t> de 3 meses a un </a:t>
          </a:r>
          <a:r>
            <a:rPr lang="en-US" sz="1700" kern="1200" dirty="0" err="1">
              <a:latin typeface="Arial" panose="020B0604020202020204" pitchFamily="34" charset="0"/>
              <a:cs typeface="Arial" panose="020B0604020202020204" pitchFamily="34" charset="0"/>
            </a:rPr>
            <a:t>año</a:t>
          </a:r>
          <a:r>
            <a:rPr lang="en-US" sz="1700" kern="1200" dirty="0">
              <a:latin typeface="Arial" panose="020B0604020202020204" pitchFamily="34" charset="0"/>
              <a:cs typeface="Arial" panose="020B0604020202020204" pitchFamily="34" charset="0"/>
            </a:rPr>
            <a:t>.</a:t>
          </a:r>
        </a:p>
      </dsp:txBody>
      <dsp:txXfrm>
        <a:off x="19419" y="656511"/>
        <a:ext cx="10476762" cy="358962"/>
      </dsp:txXfrm>
    </dsp:sp>
    <dsp:sp modelId="{0EBE5546-ED92-4DF0-A74B-270B8E0CE0B0}">
      <dsp:nvSpPr>
        <dsp:cNvPr id="0" name=""/>
        <dsp:cNvSpPr/>
      </dsp:nvSpPr>
      <dsp:spPr>
        <a:xfrm>
          <a:off x="0" y="1083852"/>
          <a:ext cx="10515600" cy="397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latin typeface="Arial" panose="020B0604020202020204" pitchFamily="34" charset="0"/>
              <a:cs typeface="Arial" panose="020B0604020202020204" pitchFamily="34" charset="0"/>
            </a:rPr>
            <a:t>Inhabilitación de 10 a 20 años cuando el monto exceda de 200 veces la UMA.</a:t>
          </a:r>
        </a:p>
      </dsp:txBody>
      <dsp:txXfrm>
        <a:off x="19419" y="1103271"/>
        <a:ext cx="10476762" cy="358962"/>
      </dsp:txXfrm>
    </dsp:sp>
    <dsp:sp modelId="{DE9D7C5B-375D-4DDB-8B85-C98F55FEDBF4}">
      <dsp:nvSpPr>
        <dsp:cNvPr id="0" name=""/>
        <dsp:cNvSpPr/>
      </dsp:nvSpPr>
      <dsp:spPr>
        <a:xfrm>
          <a:off x="0" y="1530612"/>
          <a:ext cx="10515600" cy="397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latin typeface="Arial" panose="020B0604020202020204" pitchFamily="34" charset="0"/>
              <a:cs typeface="Arial" panose="020B0604020202020204" pitchFamily="34" charset="0"/>
            </a:rPr>
            <a:t>La inhabilitación será de 1 a 10 años cuando el monto no exceda de 200 veces el valor diario de la UMA.</a:t>
          </a:r>
        </a:p>
      </dsp:txBody>
      <dsp:txXfrm>
        <a:off x="19419" y="1550031"/>
        <a:ext cx="10476762" cy="358962"/>
      </dsp:txXfrm>
    </dsp:sp>
    <dsp:sp modelId="{C3312282-2FFC-408E-81BB-369089399F36}">
      <dsp:nvSpPr>
        <dsp:cNvPr id="0" name=""/>
        <dsp:cNvSpPr/>
      </dsp:nvSpPr>
      <dsp:spPr>
        <a:xfrm>
          <a:off x="0" y="1977372"/>
          <a:ext cx="10515600" cy="397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latin typeface="Arial" panose="020B0604020202020204" pitchFamily="34" charset="0"/>
              <a:cs typeface="Arial" panose="020B0604020202020204" pitchFamily="34" charset="0"/>
            </a:rPr>
            <a:t>Destitución del empleo, cargo o comisión. </a:t>
          </a:r>
        </a:p>
      </dsp:txBody>
      <dsp:txXfrm>
        <a:off x="19419" y="1996791"/>
        <a:ext cx="10476762" cy="358962"/>
      </dsp:txXfrm>
    </dsp:sp>
    <dsp:sp modelId="{6FC2EC68-8427-4FFF-99E1-773D74D4A75D}">
      <dsp:nvSpPr>
        <dsp:cNvPr id="0" name=""/>
        <dsp:cNvSpPr/>
      </dsp:nvSpPr>
      <dsp:spPr>
        <a:xfrm>
          <a:off x="0" y="2424132"/>
          <a:ext cx="10515600" cy="397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latin typeface="Arial" panose="020B0604020202020204" pitchFamily="34" charset="0"/>
              <a:cs typeface="Arial" panose="020B0604020202020204" pitchFamily="34" charset="0"/>
            </a:rPr>
            <a:t>La </a:t>
          </a:r>
          <a:r>
            <a:rPr lang="en-US" sz="1700" kern="1200" dirty="0" err="1">
              <a:latin typeface="Arial" panose="020B0604020202020204" pitchFamily="34" charset="0"/>
              <a:cs typeface="Arial" panose="020B0604020202020204" pitchFamily="34" charset="0"/>
            </a:rPr>
            <a:t>suspensión</a:t>
          </a:r>
          <a:r>
            <a:rPr lang="en-US" sz="1700" kern="1200" dirty="0">
              <a:latin typeface="Arial" panose="020B0604020202020204" pitchFamily="34" charset="0"/>
              <a:cs typeface="Arial" panose="020B0604020202020204" pitchFamily="34" charset="0"/>
            </a:rPr>
            <a:t> </a:t>
          </a:r>
          <a:r>
            <a:rPr lang="en-US" sz="1700" kern="1200" dirty="0" err="1">
              <a:latin typeface="Arial" panose="020B0604020202020204" pitchFamily="34" charset="0"/>
              <a:cs typeface="Arial" panose="020B0604020202020204" pitchFamily="34" charset="0"/>
            </a:rPr>
            <a:t>podrá</a:t>
          </a:r>
          <a:r>
            <a:rPr lang="en-US" sz="1700" kern="1200" dirty="0">
              <a:latin typeface="Arial" panose="020B0604020202020204" pitchFamily="34" charset="0"/>
              <a:cs typeface="Arial" panose="020B0604020202020204" pitchFamily="34" charset="0"/>
            </a:rPr>
            <a:t> ser de 30 a 90 días naturales.</a:t>
          </a:r>
        </a:p>
      </dsp:txBody>
      <dsp:txXfrm>
        <a:off x="19419" y="2443551"/>
        <a:ext cx="10476762" cy="358962"/>
      </dsp:txXfrm>
    </dsp:sp>
    <dsp:sp modelId="{EF6A363F-2583-4E01-96F3-08C306468E06}">
      <dsp:nvSpPr>
        <dsp:cNvPr id="0" name=""/>
        <dsp:cNvSpPr/>
      </dsp:nvSpPr>
      <dsp:spPr>
        <a:xfrm>
          <a:off x="0" y="2870892"/>
          <a:ext cx="10515600" cy="397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latin typeface="Arial" panose="020B0604020202020204" pitchFamily="34" charset="0"/>
              <a:cs typeface="Arial" panose="020B0604020202020204" pitchFamily="34" charset="0"/>
            </a:rPr>
            <a:t>Sanción económica.</a:t>
          </a:r>
        </a:p>
      </dsp:txBody>
      <dsp:txXfrm>
        <a:off x="19419" y="2890311"/>
        <a:ext cx="10476762" cy="358962"/>
      </dsp:txXfrm>
    </dsp:sp>
    <dsp:sp modelId="{53448A95-87D3-43C8-86A5-46497D70E9C4}">
      <dsp:nvSpPr>
        <dsp:cNvPr id="0" name=""/>
        <dsp:cNvSpPr/>
      </dsp:nvSpPr>
      <dsp:spPr>
        <a:xfrm>
          <a:off x="0" y="3317652"/>
          <a:ext cx="10515600" cy="397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latin typeface="Arial" panose="020B0604020202020204" pitchFamily="34" charset="0"/>
              <a:cs typeface="Arial" panose="020B0604020202020204" pitchFamily="34" charset="0"/>
            </a:rPr>
            <a:t>Inhabilitación temporal para desempeñar empleos, cargos o comisiones.</a:t>
          </a:r>
        </a:p>
      </dsp:txBody>
      <dsp:txXfrm>
        <a:off x="19419" y="3337071"/>
        <a:ext cx="10476762" cy="358962"/>
      </dsp:txXfrm>
    </dsp:sp>
    <dsp:sp modelId="{D3612560-C231-41CA-A953-A4B085525577}">
      <dsp:nvSpPr>
        <dsp:cNvPr id="0" name=""/>
        <dsp:cNvSpPr/>
      </dsp:nvSpPr>
      <dsp:spPr>
        <a:xfrm>
          <a:off x="0" y="3764412"/>
          <a:ext cx="10515600" cy="397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latin typeface="Arial" panose="020B0604020202020204" pitchFamily="34" charset="0"/>
              <a:cs typeface="Arial" panose="020B0604020202020204" pitchFamily="34" charset="0"/>
            </a:rPr>
            <a:t>Inhabilitación temporal para participar en adquisiciones, arrendamientos, servicios u obras públicas.</a:t>
          </a:r>
        </a:p>
      </dsp:txBody>
      <dsp:txXfrm>
        <a:off x="19419" y="3783831"/>
        <a:ext cx="10476762" cy="3589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96FC3-3A14-426B-BB38-0D7874F6F9F5}">
      <dsp:nvSpPr>
        <dsp:cNvPr id="0" name=""/>
        <dsp:cNvSpPr/>
      </dsp:nvSpPr>
      <dsp:spPr>
        <a:xfrm>
          <a:off x="0" y="47438"/>
          <a:ext cx="10515600" cy="13689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a:lnSpc>
              <a:spcPct val="90000"/>
            </a:lnSpc>
            <a:spcBef>
              <a:spcPct val="0"/>
            </a:spcBef>
            <a:spcAft>
              <a:spcPct val="35000"/>
            </a:spcAft>
          </a:pPr>
          <a:r>
            <a:rPr lang="en-US" sz="2600" kern="1200" dirty="0">
              <a:latin typeface="Arial" panose="020B0604020202020204" pitchFamily="34" charset="0"/>
              <a:cs typeface="Arial" panose="020B0604020202020204" pitchFamily="34" charset="0"/>
            </a:rPr>
            <a:t>Inhabilitación temporal para </a:t>
          </a:r>
          <a:r>
            <a:rPr lang="en-US" sz="2600" kern="1200" dirty="0" err="1">
              <a:latin typeface="Arial" panose="020B0604020202020204" pitchFamily="34" charset="0"/>
              <a:cs typeface="Arial" panose="020B0604020202020204" pitchFamily="34" charset="0"/>
            </a:rPr>
            <a:t>participar</a:t>
          </a:r>
          <a:r>
            <a:rPr lang="en-US" sz="2600" kern="1200" dirty="0">
              <a:latin typeface="Arial" panose="020B0604020202020204" pitchFamily="34" charset="0"/>
              <a:cs typeface="Arial" panose="020B0604020202020204" pitchFamily="34" charset="0"/>
            </a:rPr>
            <a:t> en </a:t>
          </a:r>
          <a:r>
            <a:rPr lang="en-US" sz="2600" kern="1200" dirty="0" err="1">
              <a:latin typeface="Arial" panose="020B0604020202020204" pitchFamily="34" charset="0"/>
              <a:cs typeface="Arial" panose="020B0604020202020204" pitchFamily="34" charset="0"/>
            </a:rPr>
            <a:t>adquisiciones</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arrendamientos</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servicios</a:t>
          </a:r>
          <a:r>
            <a:rPr lang="en-US" sz="2600" kern="1200" dirty="0">
              <a:latin typeface="Arial" panose="020B0604020202020204" pitchFamily="34" charset="0"/>
              <a:cs typeface="Arial" panose="020B0604020202020204" pitchFamily="34" charset="0"/>
            </a:rPr>
            <a:t> u </a:t>
          </a:r>
          <a:r>
            <a:rPr lang="en-US" sz="2600" kern="1200" dirty="0" err="1">
              <a:latin typeface="Arial" panose="020B0604020202020204" pitchFamily="34" charset="0"/>
              <a:cs typeface="Arial" panose="020B0604020202020204" pitchFamily="34" charset="0"/>
            </a:rPr>
            <a:t>obras</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públicas</a:t>
          </a:r>
          <a:r>
            <a:rPr lang="en-US" sz="2600" kern="1200" dirty="0">
              <a:latin typeface="Arial" panose="020B0604020202020204" pitchFamily="34" charset="0"/>
              <a:cs typeface="Arial" panose="020B0604020202020204" pitchFamily="34" charset="0"/>
            </a:rPr>
            <a:t>. El periodo no </a:t>
          </a:r>
          <a:r>
            <a:rPr lang="en-US" sz="2600" kern="1200" dirty="0" err="1">
              <a:latin typeface="Arial" panose="020B0604020202020204" pitchFamily="34" charset="0"/>
              <a:cs typeface="Arial" panose="020B0604020202020204" pitchFamily="34" charset="0"/>
            </a:rPr>
            <a:t>será</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menor</a:t>
          </a:r>
          <a:r>
            <a:rPr lang="en-US" sz="2600" kern="1200" dirty="0">
              <a:latin typeface="Arial" panose="020B0604020202020204" pitchFamily="34" charset="0"/>
              <a:cs typeface="Arial" panose="020B0604020202020204" pitchFamily="34" charset="0"/>
            </a:rPr>
            <a:t> a 3 meses </a:t>
          </a:r>
          <a:r>
            <a:rPr lang="en-US" sz="2600" kern="1200" dirty="0" err="1">
              <a:latin typeface="Arial" panose="020B0604020202020204" pitchFamily="34" charset="0"/>
              <a:cs typeface="Arial" panose="020B0604020202020204" pitchFamily="34" charset="0"/>
            </a:rPr>
            <a:t>ni</a:t>
          </a:r>
          <a:r>
            <a:rPr lang="en-US" sz="2600" kern="1200" dirty="0">
              <a:latin typeface="Arial" panose="020B0604020202020204" pitchFamily="34" charset="0"/>
              <a:cs typeface="Arial" panose="020B0604020202020204" pitchFamily="34" charset="0"/>
            </a:rPr>
            <a:t> mayor a 8 </a:t>
          </a:r>
          <a:r>
            <a:rPr lang="en-US" sz="2600" kern="1200" dirty="0" err="1">
              <a:latin typeface="Arial" panose="020B0604020202020204" pitchFamily="34" charset="0"/>
              <a:cs typeface="Arial" panose="020B0604020202020204" pitchFamily="34" charset="0"/>
            </a:rPr>
            <a:t>años</a:t>
          </a:r>
          <a:r>
            <a:rPr lang="en-US" sz="2600" kern="1200" dirty="0">
              <a:latin typeface="Arial" panose="020B0604020202020204" pitchFamily="34" charset="0"/>
              <a:cs typeface="Arial" panose="020B0604020202020204" pitchFamily="34" charset="0"/>
            </a:rPr>
            <a:t>.</a:t>
          </a:r>
        </a:p>
      </dsp:txBody>
      <dsp:txXfrm>
        <a:off x="66824" y="114262"/>
        <a:ext cx="10381952" cy="1235252"/>
      </dsp:txXfrm>
    </dsp:sp>
    <dsp:sp modelId="{1234AFDF-1FBE-4D9E-A7AF-FFC580D5CBB4}">
      <dsp:nvSpPr>
        <dsp:cNvPr id="0" name=""/>
        <dsp:cNvSpPr/>
      </dsp:nvSpPr>
      <dsp:spPr>
        <a:xfrm>
          <a:off x="0" y="1491219"/>
          <a:ext cx="10515600" cy="13689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err="1">
              <a:latin typeface="Arial" panose="020B0604020202020204" pitchFamily="34" charset="0"/>
              <a:cs typeface="Arial" panose="020B0604020202020204" pitchFamily="34" charset="0"/>
            </a:rPr>
            <a:t>Indemnización</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económica</a:t>
          </a:r>
          <a:r>
            <a:rPr lang="en-US" sz="2600" kern="1200" dirty="0">
              <a:latin typeface="Arial" panose="020B0604020202020204" pitchFamily="34" charset="0"/>
              <a:cs typeface="Arial" panose="020B0604020202020204" pitchFamily="34" charset="0"/>
            </a:rPr>
            <a:t>. </a:t>
          </a:r>
        </a:p>
      </dsp:txBody>
      <dsp:txXfrm>
        <a:off x="66824" y="1558043"/>
        <a:ext cx="10381952" cy="1235252"/>
      </dsp:txXfrm>
    </dsp:sp>
    <dsp:sp modelId="{F1157DC5-9500-405C-B6D7-F3F1DFE09001}">
      <dsp:nvSpPr>
        <dsp:cNvPr id="0" name=""/>
        <dsp:cNvSpPr/>
      </dsp:nvSpPr>
      <dsp:spPr>
        <a:xfrm>
          <a:off x="0" y="2934999"/>
          <a:ext cx="10515600" cy="13689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err="1">
              <a:latin typeface="Arial" panose="020B0604020202020204" pitchFamily="34" charset="0"/>
              <a:cs typeface="Arial" panose="020B0604020202020204" pitchFamily="34" charset="0"/>
            </a:rPr>
            <a:t>Indemnización</a:t>
          </a:r>
          <a:r>
            <a:rPr lang="en-US" sz="2600" kern="1200" dirty="0">
              <a:latin typeface="Arial" panose="020B0604020202020204" pitchFamily="34" charset="0"/>
              <a:cs typeface="Arial" panose="020B0604020202020204" pitchFamily="34" charset="0"/>
            </a:rPr>
            <a:t> por los </a:t>
          </a:r>
          <a:r>
            <a:rPr lang="en-US" sz="2600" kern="1200" dirty="0" err="1">
              <a:latin typeface="Arial" panose="020B0604020202020204" pitchFamily="34" charset="0"/>
              <a:cs typeface="Arial" panose="020B0604020202020204" pitchFamily="34" charset="0"/>
            </a:rPr>
            <a:t>daños</a:t>
          </a:r>
          <a:r>
            <a:rPr lang="en-US" sz="2600" kern="1200" dirty="0">
              <a:latin typeface="Arial" panose="020B0604020202020204" pitchFamily="34" charset="0"/>
              <a:cs typeface="Arial" panose="020B0604020202020204" pitchFamily="34" charset="0"/>
            </a:rPr>
            <a:t> y </a:t>
          </a:r>
          <a:r>
            <a:rPr lang="en-US" sz="2600" kern="1200" dirty="0" err="1">
              <a:latin typeface="Arial" panose="020B0604020202020204" pitchFamily="34" charset="0"/>
              <a:cs typeface="Arial" panose="020B0604020202020204" pitchFamily="34" charset="0"/>
            </a:rPr>
            <a:t>perjuicios</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ocasionados</a:t>
          </a:r>
          <a:r>
            <a:rPr lang="en-US" sz="2600" kern="1200" dirty="0">
              <a:latin typeface="Arial" panose="020B0604020202020204" pitchFamily="34" charset="0"/>
              <a:cs typeface="Arial" panose="020B0604020202020204" pitchFamily="34" charset="0"/>
            </a:rPr>
            <a:t> a la hacienda </a:t>
          </a:r>
          <a:r>
            <a:rPr lang="en-US" sz="2600" kern="1200" dirty="0" err="1">
              <a:latin typeface="Arial" panose="020B0604020202020204" pitchFamily="34" charset="0"/>
              <a:cs typeface="Arial" panose="020B0604020202020204" pitchFamily="34" charset="0"/>
            </a:rPr>
            <a:t>pública</a:t>
          </a:r>
          <a:r>
            <a:rPr lang="en-US" sz="2600" kern="1200" dirty="0">
              <a:latin typeface="Arial" panose="020B0604020202020204" pitchFamily="34" charset="0"/>
              <a:cs typeface="Arial" panose="020B0604020202020204" pitchFamily="34" charset="0"/>
            </a:rPr>
            <a:t>. </a:t>
          </a:r>
        </a:p>
      </dsp:txBody>
      <dsp:txXfrm>
        <a:off x="66824" y="3001823"/>
        <a:ext cx="10381952" cy="12352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959A6-A8E9-4D57-9E2D-BF171952E193}">
      <dsp:nvSpPr>
        <dsp:cNvPr id="0" name=""/>
        <dsp:cNvSpPr/>
      </dsp:nvSpPr>
      <dsp:spPr>
        <a:xfrm>
          <a:off x="0" y="20370"/>
          <a:ext cx="6900512" cy="1053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kern="1200" dirty="0">
              <a:latin typeface="Arial" panose="020B0604020202020204" pitchFamily="34" charset="0"/>
              <a:cs typeface="Arial" panose="020B0604020202020204" pitchFamily="34" charset="0"/>
            </a:rPr>
            <a:t>Inhabilitación temporal para participar  en adquisiciones, arrendamientos, servicios u obras públicas (no menor de 3 meses ni mayor a 10 años).</a:t>
          </a:r>
          <a:endParaRPr lang="en-US" sz="2000" kern="1200" dirty="0">
            <a:latin typeface="Arial" panose="020B0604020202020204" pitchFamily="34" charset="0"/>
            <a:cs typeface="Arial" panose="020B0604020202020204" pitchFamily="34" charset="0"/>
          </a:endParaRPr>
        </a:p>
      </dsp:txBody>
      <dsp:txXfrm>
        <a:off x="51403" y="71773"/>
        <a:ext cx="6797706" cy="950194"/>
      </dsp:txXfrm>
    </dsp:sp>
    <dsp:sp modelId="{1C0A752C-7319-4A14-BB80-58907AFBA46C}">
      <dsp:nvSpPr>
        <dsp:cNvPr id="0" name=""/>
        <dsp:cNvSpPr/>
      </dsp:nvSpPr>
      <dsp:spPr>
        <a:xfrm>
          <a:off x="0" y="1130970"/>
          <a:ext cx="6900512" cy="1053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kern="1200" dirty="0">
              <a:latin typeface="Arial" panose="020B0604020202020204" pitchFamily="34" charset="0"/>
              <a:cs typeface="Arial" panose="020B0604020202020204" pitchFamily="34" charset="0"/>
            </a:rPr>
            <a:t>Indemnización por los daños y perjuicios causados a la Hacienda Pública. </a:t>
          </a:r>
          <a:endParaRPr lang="en-US" sz="2000" kern="1200" dirty="0">
            <a:latin typeface="Arial" panose="020B0604020202020204" pitchFamily="34" charset="0"/>
            <a:cs typeface="Arial" panose="020B0604020202020204" pitchFamily="34" charset="0"/>
          </a:endParaRPr>
        </a:p>
      </dsp:txBody>
      <dsp:txXfrm>
        <a:off x="51403" y="1182373"/>
        <a:ext cx="6797706" cy="950194"/>
      </dsp:txXfrm>
    </dsp:sp>
    <dsp:sp modelId="{6E103D8E-52D0-4546-A8AA-20979BBFAAE8}">
      <dsp:nvSpPr>
        <dsp:cNvPr id="0" name=""/>
        <dsp:cNvSpPr/>
      </dsp:nvSpPr>
      <dsp:spPr>
        <a:xfrm>
          <a:off x="0" y="2261678"/>
          <a:ext cx="6900512" cy="1053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kern="1200" dirty="0">
              <a:latin typeface="Arial" panose="020B0604020202020204" pitchFamily="34" charset="0"/>
              <a:cs typeface="Arial" panose="020B0604020202020204" pitchFamily="34" charset="0"/>
            </a:rPr>
            <a:t>Sanción Económica.</a:t>
          </a:r>
          <a:endParaRPr lang="en-US" sz="2000" kern="1200" dirty="0">
            <a:latin typeface="Arial" panose="020B0604020202020204" pitchFamily="34" charset="0"/>
            <a:cs typeface="Arial" panose="020B0604020202020204" pitchFamily="34" charset="0"/>
          </a:endParaRPr>
        </a:p>
      </dsp:txBody>
      <dsp:txXfrm>
        <a:off x="51403" y="2313081"/>
        <a:ext cx="6797706" cy="950194"/>
      </dsp:txXfrm>
    </dsp:sp>
    <dsp:sp modelId="{6DB7FCC6-DA38-4653-B446-0A2D184590DF}">
      <dsp:nvSpPr>
        <dsp:cNvPr id="0" name=""/>
        <dsp:cNvSpPr/>
      </dsp:nvSpPr>
      <dsp:spPr>
        <a:xfrm>
          <a:off x="0" y="3352170"/>
          <a:ext cx="6900512" cy="1053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kern="1200" dirty="0">
              <a:latin typeface="Arial" panose="020B0604020202020204" pitchFamily="34" charset="0"/>
              <a:cs typeface="Arial" panose="020B0604020202020204" pitchFamily="34" charset="0"/>
            </a:rPr>
            <a:t>Disolución de la sociedad respectiva.</a:t>
          </a:r>
          <a:endParaRPr lang="en-US" sz="2000" kern="1200" dirty="0">
            <a:latin typeface="Arial" panose="020B0604020202020204" pitchFamily="34" charset="0"/>
            <a:cs typeface="Arial" panose="020B0604020202020204" pitchFamily="34" charset="0"/>
          </a:endParaRPr>
        </a:p>
      </dsp:txBody>
      <dsp:txXfrm>
        <a:off x="51403" y="3403573"/>
        <a:ext cx="6797706" cy="950194"/>
      </dsp:txXfrm>
    </dsp:sp>
    <dsp:sp modelId="{88D56623-6463-4E66-956B-BD7A73DF0F8E}">
      <dsp:nvSpPr>
        <dsp:cNvPr id="0" name=""/>
        <dsp:cNvSpPr/>
      </dsp:nvSpPr>
      <dsp:spPr>
        <a:xfrm>
          <a:off x="0" y="4462770"/>
          <a:ext cx="6900512" cy="1053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kern="1200" dirty="0">
              <a:latin typeface="Arial" panose="020B0604020202020204" pitchFamily="34" charset="0"/>
              <a:cs typeface="Arial" panose="020B0604020202020204" pitchFamily="34" charset="0"/>
            </a:rPr>
            <a:t>Suspensión de actividades (no menor de 3 meses ni mayor a 10 años).</a:t>
          </a:r>
          <a:endParaRPr lang="en-US" sz="2000" kern="1200" dirty="0">
            <a:latin typeface="Arial" panose="020B0604020202020204" pitchFamily="34" charset="0"/>
            <a:cs typeface="Arial" panose="020B0604020202020204" pitchFamily="34" charset="0"/>
          </a:endParaRPr>
        </a:p>
      </dsp:txBody>
      <dsp:txXfrm>
        <a:off x="51403" y="4514173"/>
        <a:ext cx="6797706" cy="9501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BD862-07C1-4040-9267-A9ADC41AE181}">
      <dsp:nvSpPr>
        <dsp:cNvPr id="0" name=""/>
        <dsp:cNvSpPr/>
      </dsp:nvSpPr>
      <dsp:spPr>
        <a:xfrm>
          <a:off x="0" y="0"/>
          <a:ext cx="617326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28EB2D-6FBC-4635-8842-AD90C18F15E0}">
      <dsp:nvSpPr>
        <dsp:cNvPr id="0" name=""/>
        <dsp:cNvSpPr/>
      </dsp:nvSpPr>
      <dsp:spPr>
        <a:xfrm>
          <a:off x="0" y="0"/>
          <a:ext cx="6173262" cy="176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MX" sz="2000" kern="1200" dirty="0">
              <a:latin typeface="Arial" panose="020B0604020202020204" pitchFamily="34" charset="0"/>
              <a:cs typeface="Arial" panose="020B0604020202020204" pitchFamily="34" charset="0"/>
            </a:rPr>
            <a:t>El Tribunal conocerá el trámite y resolución del procedimiento de responsabilidad administrativa determinando, en su caso, la imposición de sanciones por la comisión de </a:t>
          </a:r>
          <a:r>
            <a:rPr lang="es-MX" sz="2000" b="1" kern="1200" dirty="0">
              <a:latin typeface="Arial" panose="020B0604020202020204" pitchFamily="34" charset="0"/>
              <a:cs typeface="Arial" panose="020B0604020202020204" pitchFamily="34" charset="0"/>
            </a:rPr>
            <a:t>faltas administrativas graves y cuando se trate de faltas de particulares</a:t>
          </a:r>
          <a:r>
            <a:rPr lang="es-MX" sz="2000" kern="1200" dirty="0">
              <a:latin typeface="Arial" panose="020B0604020202020204" pitchFamily="34" charset="0"/>
              <a:cs typeface="Arial" panose="020B0604020202020204" pitchFamily="34" charset="0"/>
            </a:rPr>
            <a:t>.</a:t>
          </a:r>
          <a:endParaRPr lang="en-US" sz="2000" kern="1200" dirty="0">
            <a:latin typeface="Arial" panose="020B0604020202020204" pitchFamily="34" charset="0"/>
            <a:cs typeface="Arial" panose="020B0604020202020204" pitchFamily="34" charset="0"/>
          </a:endParaRPr>
        </a:p>
      </dsp:txBody>
      <dsp:txXfrm>
        <a:off x="0" y="0"/>
        <a:ext cx="6173262" cy="1767541"/>
      </dsp:txXfrm>
    </dsp:sp>
    <dsp:sp modelId="{5736F8FB-62C4-42F9-91F0-9D8033C7477C}">
      <dsp:nvSpPr>
        <dsp:cNvPr id="0" name=""/>
        <dsp:cNvSpPr/>
      </dsp:nvSpPr>
      <dsp:spPr>
        <a:xfrm>
          <a:off x="0" y="1767541"/>
          <a:ext cx="617326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F51886-E31E-476D-97AC-5BA0C9861BAD}">
      <dsp:nvSpPr>
        <dsp:cNvPr id="0" name=""/>
        <dsp:cNvSpPr/>
      </dsp:nvSpPr>
      <dsp:spPr>
        <a:xfrm>
          <a:off x="0" y="1767541"/>
          <a:ext cx="6173262" cy="176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MX" sz="2000" kern="1200" dirty="0">
              <a:latin typeface="Arial" panose="020B0604020202020204" pitchFamily="34" charset="0"/>
              <a:cs typeface="Arial" panose="020B0604020202020204" pitchFamily="34" charset="0"/>
            </a:rPr>
            <a:t>(Artículo 3, fracciones IV, XVI y XVII, 12, 78, 109 </a:t>
          </a:r>
          <a:br>
            <a:rPr lang="es-MX" sz="2000" kern="1200" dirty="0">
              <a:latin typeface="Arial" panose="020B0604020202020204" pitchFamily="34" charset="0"/>
              <a:cs typeface="Arial" panose="020B0604020202020204" pitchFamily="34" charset="0"/>
            </a:rPr>
          </a:br>
          <a:r>
            <a:rPr lang="es-MX" sz="2000" kern="1200" dirty="0">
              <a:latin typeface="Arial" panose="020B0604020202020204" pitchFamily="34" charset="0"/>
              <a:cs typeface="Arial" panose="020B0604020202020204" pitchFamily="34" charset="0"/>
            </a:rPr>
            <a:t>de la Ley General de Responsabilidades Administrativas)</a:t>
          </a:r>
          <a:endParaRPr lang="en-US" sz="2000" kern="1200" dirty="0">
            <a:latin typeface="Arial" panose="020B0604020202020204" pitchFamily="34" charset="0"/>
            <a:cs typeface="Arial" panose="020B0604020202020204" pitchFamily="34" charset="0"/>
          </a:endParaRPr>
        </a:p>
      </dsp:txBody>
      <dsp:txXfrm>
        <a:off x="0" y="1767541"/>
        <a:ext cx="6173262" cy="17675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65A49-D17B-4275-AF5D-53EA1ED8F497}">
      <dsp:nvSpPr>
        <dsp:cNvPr id="0" name=""/>
        <dsp:cNvSpPr/>
      </dsp:nvSpPr>
      <dsp:spPr>
        <a:xfrm>
          <a:off x="0" y="0"/>
          <a:ext cx="616033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E2B3599-AAC8-45EA-8F8A-80FC697225FD}">
      <dsp:nvSpPr>
        <dsp:cNvPr id="0" name=""/>
        <dsp:cNvSpPr/>
      </dsp:nvSpPr>
      <dsp:spPr>
        <a:xfrm>
          <a:off x="0" y="0"/>
          <a:ext cx="6160336" cy="1902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just" defTabSz="933450">
            <a:lnSpc>
              <a:spcPct val="90000"/>
            </a:lnSpc>
            <a:spcBef>
              <a:spcPct val="0"/>
            </a:spcBef>
            <a:spcAft>
              <a:spcPct val="35000"/>
            </a:spcAft>
          </a:pPr>
          <a:r>
            <a:rPr lang="es-MX" sz="2100" kern="1200" dirty="0">
              <a:latin typeface="Arial" panose="020B0604020202020204" pitchFamily="34" charset="0"/>
              <a:cs typeface="Arial" panose="020B0604020202020204" pitchFamily="34" charset="0"/>
            </a:rPr>
            <a:t>La Salas Unitarias del Tribunal, actúan como una segunda instancia al resolver el </a:t>
          </a:r>
          <a:r>
            <a:rPr lang="es-MX" sz="2100" b="1" u="sng" kern="1200" dirty="0">
              <a:latin typeface="Arial" panose="020B0604020202020204" pitchFamily="34" charset="0"/>
              <a:cs typeface="Arial" panose="020B0604020202020204" pitchFamily="34" charset="0"/>
            </a:rPr>
            <a:t>recurso de inconformidad</a:t>
          </a:r>
          <a:r>
            <a:rPr lang="es-MX" sz="2100" b="1" kern="1200" dirty="0">
              <a:latin typeface="Arial" panose="020B0604020202020204" pitchFamily="34" charset="0"/>
              <a:cs typeface="Arial" panose="020B0604020202020204" pitchFamily="34" charset="0"/>
            </a:rPr>
            <a:t> </a:t>
          </a:r>
          <a:r>
            <a:rPr lang="es-MX" sz="2100" kern="1200" dirty="0">
              <a:latin typeface="Arial" panose="020B0604020202020204" pitchFamily="34" charset="0"/>
              <a:cs typeface="Arial" panose="020B0604020202020204" pitchFamily="34" charset="0"/>
            </a:rPr>
            <a:t>contemplado en la Ley General, en contra de la </a:t>
          </a:r>
          <a:r>
            <a:rPr lang="es-MX" sz="2100" b="1" u="sng" kern="1200" dirty="0">
              <a:latin typeface="Arial" panose="020B0604020202020204" pitchFamily="34" charset="0"/>
              <a:cs typeface="Arial" panose="020B0604020202020204" pitchFamily="34" charset="0"/>
            </a:rPr>
            <a:t>calificación</a:t>
          </a:r>
          <a:r>
            <a:rPr lang="es-MX" sz="2100" kern="1200" dirty="0">
              <a:latin typeface="Arial" panose="020B0604020202020204" pitchFamily="34" charset="0"/>
              <a:cs typeface="Arial" panose="020B0604020202020204" pitchFamily="34" charset="0"/>
            </a:rPr>
            <a:t> de la falta administrativa o la </a:t>
          </a:r>
          <a:r>
            <a:rPr lang="es-MX" sz="2100" b="1" u="sng" kern="1200" dirty="0">
              <a:latin typeface="Arial" panose="020B0604020202020204" pitchFamily="34" charset="0"/>
              <a:cs typeface="Arial" panose="020B0604020202020204" pitchFamily="34" charset="0"/>
            </a:rPr>
            <a:t>abstención</a:t>
          </a:r>
          <a:r>
            <a:rPr lang="es-MX" sz="2100" kern="1200" dirty="0">
              <a:latin typeface="Arial" panose="020B0604020202020204" pitchFamily="34" charset="0"/>
              <a:cs typeface="Arial" panose="020B0604020202020204" pitchFamily="34" charset="0"/>
            </a:rPr>
            <a:t> determinada por la autoridad investigadora.</a:t>
          </a:r>
          <a:endParaRPr lang="en-US" sz="2100" kern="1200" dirty="0">
            <a:latin typeface="Arial" panose="020B0604020202020204" pitchFamily="34" charset="0"/>
            <a:cs typeface="Arial" panose="020B0604020202020204" pitchFamily="34" charset="0"/>
          </a:endParaRPr>
        </a:p>
      </dsp:txBody>
      <dsp:txXfrm>
        <a:off x="0" y="0"/>
        <a:ext cx="6160336" cy="1902115"/>
      </dsp:txXfrm>
    </dsp:sp>
    <dsp:sp modelId="{B1A27C59-E969-4DFB-A636-4E5D978C9822}">
      <dsp:nvSpPr>
        <dsp:cNvPr id="0" name=""/>
        <dsp:cNvSpPr/>
      </dsp:nvSpPr>
      <dsp:spPr>
        <a:xfrm>
          <a:off x="0" y="1902115"/>
          <a:ext cx="616033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2740A53-0488-4505-8738-B28F02C2B059}">
      <dsp:nvSpPr>
        <dsp:cNvPr id="0" name=""/>
        <dsp:cNvSpPr/>
      </dsp:nvSpPr>
      <dsp:spPr>
        <a:xfrm>
          <a:off x="0" y="1902115"/>
          <a:ext cx="6160336" cy="1902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MX" sz="2100" kern="1200">
              <a:latin typeface="Arial" panose="020B0604020202020204" pitchFamily="34" charset="0"/>
              <a:cs typeface="Arial" panose="020B0604020202020204" pitchFamily="34" charset="0"/>
            </a:rPr>
            <a:t>(Artículo 104 de la Ley General de Responsabilidades Administrativas)</a:t>
          </a:r>
          <a:endParaRPr lang="en-US" sz="2100" kern="1200">
            <a:latin typeface="Arial" panose="020B0604020202020204" pitchFamily="34" charset="0"/>
            <a:cs typeface="Arial" panose="020B0604020202020204" pitchFamily="34" charset="0"/>
          </a:endParaRPr>
        </a:p>
      </dsp:txBody>
      <dsp:txXfrm>
        <a:off x="0" y="1902115"/>
        <a:ext cx="6160336" cy="19021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FD4F0-5F16-48E6-AB52-F4497112A830}">
      <dsp:nvSpPr>
        <dsp:cNvPr id="0" name=""/>
        <dsp:cNvSpPr/>
      </dsp:nvSpPr>
      <dsp:spPr>
        <a:xfrm>
          <a:off x="0" y="0"/>
          <a:ext cx="6891187"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91C0AD4-AE73-4C0C-A57A-F7D756E41E9C}">
      <dsp:nvSpPr>
        <dsp:cNvPr id="0" name=""/>
        <dsp:cNvSpPr/>
      </dsp:nvSpPr>
      <dsp:spPr>
        <a:xfrm>
          <a:off x="0" y="0"/>
          <a:ext cx="6891187" cy="2196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just" defTabSz="1289050">
            <a:lnSpc>
              <a:spcPct val="90000"/>
            </a:lnSpc>
            <a:spcBef>
              <a:spcPct val="0"/>
            </a:spcBef>
            <a:spcAft>
              <a:spcPct val="35000"/>
            </a:spcAft>
          </a:pPr>
          <a:r>
            <a:rPr lang="es-MX" sz="2900" kern="1200" dirty="0">
              <a:latin typeface="Arial" panose="020B0604020202020204" pitchFamily="34" charset="0"/>
              <a:cs typeface="Arial" panose="020B0604020202020204" pitchFamily="34" charset="0"/>
            </a:rPr>
            <a:t>Conocerán a través del juicio contencioso administrativo, las resoluciones recaídas al recurso de </a:t>
          </a:r>
          <a:r>
            <a:rPr lang="es-MX" sz="2900" b="1" u="sng" kern="1200" dirty="0">
              <a:latin typeface="Arial" panose="020B0604020202020204" pitchFamily="34" charset="0"/>
              <a:cs typeface="Arial" panose="020B0604020202020204" pitchFamily="34" charset="0"/>
            </a:rPr>
            <a:t>revocación</a:t>
          </a:r>
          <a:r>
            <a:rPr lang="es-MX" sz="2900" kern="1200" dirty="0">
              <a:latin typeface="Arial" panose="020B0604020202020204" pitchFamily="34" charset="0"/>
              <a:cs typeface="Arial" panose="020B0604020202020204" pitchFamily="34" charset="0"/>
            </a:rPr>
            <a:t> (f</a:t>
          </a:r>
          <a:r>
            <a:rPr lang="es-ES" sz="2900" kern="1200" dirty="0">
              <a:latin typeface="Arial" panose="020B0604020202020204" pitchFamily="34" charset="0"/>
              <a:cs typeface="Arial" panose="020B0604020202020204" pitchFamily="34" charset="0"/>
            </a:rPr>
            <a:t>altas administrativas no graves).</a:t>
          </a:r>
          <a:endParaRPr lang="en-US" sz="2900" kern="1200" dirty="0">
            <a:latin typeface="Arial" panose="020B0604020202020204" pitchFamily="34" charset="0"/>
            <a:cs typeface="Arial" panose="020B0604020202020204" pitchFamily="34" charset="0"/>
          </a:endParaRPr>
        </a:p>
      </dsp:txBody>
      <dsp:txXfrm>
        <a:off x="0" y="0"/>
        <a:ext cx="6891187" cy="2196990"/>
      </dsp:txXfrm>
    </dsp:sp>
    <dsp:sp modelId="{A65831D3-A8D5-4B57-A93B-3247F012E162}">
      <dsp:nvSpPr>
        <dsp:cNvPr id="0" name=""/>
        <dsp:cNvSpPr/>
      </dsp:nvSpPr>
      <dsp:spPr>
        <a:xfrm>
          <a:off x="0" y="2196990"/>
          <a:ext cx="6891187"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6F33074-D5DE-4AD1-B92C-14B32134B1E9}">
      <dsp:nvSpPr>
        <dsp:cNvPr id="0" name=""/>
        <dsp:cNvSpPr/>
      </dsp:nvSpPr>
      <dsp:spPr>
        <a:xfrm>
          <a:off x="0" y="2196990"/>
          <a:ext cx="6891187" cy="2196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s-MX" sz="2900" kern="1200">
              <a:latin typeface="Arial" panose="020B0604020202020204" pitchFamily="34" charset="0"/>
              <a:cs typeface="Arial" panose="020B0604020202020204" pitchFamily="34" charset="0"/>
            </a:rPr>
            <a:t>(Artículo 210 de la Ley General de Responsabilidades Administrativas).</a:t>
          </a:r>
          <a:endParaRPr lang="en-US" sz="2900" kern="1200">
            <a:latin typeface="Arial" panose="020B0604020202020204" pitchFamily="34" charset="0"/>
            <a:cs typeface="Arial" panose="020B0604020202020204" pitchFamily="34" charset="0"/>
          </a:endParaRPr>
        </a:p>
      </dsp:txBody>
      <dsp:txXfrm>
        <a:off x="0" y="2196990"/>
        <a:ext cx="6891187" cy="21969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3F34A-1566-4677-BB94-CE3AF9EC64D1}">
      <dsp:nvSpPr>
        <dsp:cNvPr id="0" name=""/>
        <dsp:cNvSpPr/>
      </dsp:nvSpPr>
      <dsp:spPr>
        <a:xfrm>
          <a:off x="0" y="0"/>
          <a:ext cx="689118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2A1BCC4-25AC-4B88-9298-E752727D33C2}">
      <dsp:nvSpPr>
        <dsp:cNvPr id="0" name=""/>
        <dsp:cNvSpPr/>
      </dsp:nvSpPr>
      <dsp:spPr>
        <a:xfrm>
          <a:off x="0" y="0"/>
          <a:ext cx="6891188" cy="2196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just" defTabSz="1289050">
            <a:lnSpc>
              <a:spcPct val="90000"/>
            </a:lnSpc>
            <a:spcBef>
              <a:spcPct val="0"/>
            </a:spcBef>
            <a:spcAft>
              <a:spcPct val="35000"/>
            </a:spcAft>
          </a:pPr>
          <a:r>
            <a:rPr lang="es-MX" sz="2900" kern="1200" dirty="0">
              <a:latin typeface="Arial" panose="020B0604020202020204" pitchFamily="34" charset="0"/>
              <a:cs typeface="Arial" panose="020B0604020202020204" pitchFamily="34" charset="0"/>
            </a:rPr>
            <a:t>El Pleno del Tribunal actúa como una segunda instancia al resolver los recursos de </a:t>
          </a:r>
          <a:r>
            <a:rPr lang="es-MX" sz="2900" b="1" u="sng" kern="1200" dirty="0">
              <a:latin typeface="Arial" panose="020B0604020202020204" pitchFamily="34" charset="0"/>
              <a:cs typeface="Arial" panose="020B0604020202020204" pitchFamily="34" charset="0"/>
            </a:rPr>
            <a:t>apelación y reclamación</a:t>
          </a:r>
          <a:r>
            <a:rPr lang="es-MX" sz="2900" kern="1200" dirty="0">
              <a:latin typeface="Arial" panose="020B0604020202020204" pitchFamily="34" charset="0"/>
              <a:cs typeface="Arial" panose="020B0604020202020204" pitchFamily="34" charset="0"/>
            </a:rPr>
            <a:t>, de conformidad con lo previsto en la Ley General.</a:t>
          </a:r>
          <a:endParaRPr lang="en-US" sz="2900" kern="1200" dirty="0">
            <a:latin typeface="Arial" panose="020B0604020202020204" pitchFamily="34" charset="0"/>
            <a:cs typeface="Arial" panose="020B0604020202020204" pitchFamily="34" charset="0"/>
          </a:endParaRPr>
        </a:p>
      </dsp:txBody>
      <dsp:txXfrm>
        <a:off x="0" y="0"/>
        <a:ext cx="6891188" cy="2196990"/>
      </dsp:txXfrm>
    </dsp:sp>
    <dsp:sp modelId="{5B3ECDAB-D98A-457D-8CEF-617C5E52EB19}">
      <dsp:nvSpPr>
        <dsp:cNvPr id="0" name=""/>
        <dsp:cNvSpPr/>
      </dsp:nvSpPr>
      <dsp:spPr>
        <a:xfrm>
          <a:off x="0" y="2196990"/>
          <a:ext cx="689118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4F2525D-A437-49F8-A99B-28C704296900}">
      <dsp:nvSpPr>
        <dsp:cNvPr id="0" name=""/>
        <dsp:cNvSpPr/>
      </dsp:nvSpPr>
      <dsp:spPr>
        <a:xfrm>
          <a:off x="0" y="2196990"/>
          <a:ext cx="6891188" cy="2196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just" defTabSz="1289050">
            <a:lnSpc>
              <a:spcPct val="90000"/>
            </a:lnSpc>
            <a:spcBef>
              <a:spcPct val="0"/>
            </a:spcBef>
            <a:spcAft>
              <a:spcPct val="35000"/>
            </a:spcAft>
          </a:pPr>
          <a:r>
            <a:rPr lang="es-MX" sz="2900" kern="1200" dirty="0">
              <a:latin typeface="Arial" panose="020B0604020202020204" pitchFamily="34" charset="0"/>
              <a:cs typeface="Arial" panose="020B0604020202020204" pitchFamily="34" charset="0"/>
            </a:rPr>
            <a:t>(Artículo 200, apartado B, fracción I, del CJAQROO y artículos 213, 214, 215 al 219 de la Ley General de Responsabilidades Administrativas)</a:t>
          </a:r>
          <a:endParaRPr lang="en-US" sz="2900" kern="1200" dirty="0">
            <a:latin typeface="Arial" panose="020B0604020202020204" pitchFamily="34" charset="0"/>
            <a:cs typeface="Arial" panose="020B0604020202020204" pitchFamily="34" charset="0"/>
          </a:endParaRPr>
        </a:p>
      </dsp:txBody>
      <dsp:txXfrm>
        <a:off x="0" y="2196990"/>
        <a:ext cx="6891188" cy="219699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8B1B7E-3450-4468-8022-D8DD4E204C5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6E263FC-C578-4FB9-893D-C8018B5AD5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AFDE3777-64D3-4DD1-90F5-9D7C93839A48}"/>
              </a:ext>
            </a:extLst>
          </p:cNvPr>
          <p:cNvSpPr>
            <a:spLocks noGrp="1"/>
          </p:cNvSpPr>
          <p:nvPr>
            <p:ph type="dt" sz="half" idx="10"/>
          </p:nvPr>
        </p:nvSpPr>
        <p:spPr/>
        <p:txBody>
          <a:bodyPr/>
          <a:lstStyle/>
          <a:p>
            <a:fld id="{6C233B30-0BCB-4BD2-A5E4-10F7614B6136}" type="datetimeFigureOut">
              <a:rPr lang="es-MX" smtClean="0"/>
              <a:t>23/08/2022</a:t>
            </a:fld>
            <a:endParaRPr lang="es-MX"/>
          </a:p>
        </p:txBody>
      </p:sp>
      <p:sp>
        <p:nvSpPr>
          <p:cNvPr id="5" name="Marcador de pie de página 4">
            <a:extLst>
              <a:ext uri="{FF2B5EF4-FFF2-40B4-BE49-F238E27FC236}">
                <a16:creationId xmlns:a16="http://schemas.microsoft.com/office/drawing/2014/main" id="{52BE29E9-76A5-44CD-98CF-C5C66BFA2B2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831EDC0-BEF3-45BD-BA77-C2CBF02C7B84}"/>
              </a:ext>
            </a:extLst>
          </p:cNvPr>
          <p:cNvSpPr>
            <a:spLocks noGrp="1"/>
          </p:cNvSpPr>
          <p:nvPr>
            <p:ph type="sldNum" sz="quarter" idx="12"/>
          </p:nvPr>
        </p:nvSpPr>
        <p:spPr/>
        <p:txBody>
          <a:bodyPr/>
          <a:lstStyle/>
          <a:p>
            <a:fld id="{218FD5A2-C566-4B48-B9C7-F802C1069E66}" type="slidenum">
              <a:rPr lang="es-MX" smtClean="0"/>
              <a:t>‹Nº›</a:t>
            </a:fld>
            <a:endParaRPr lang="es-MX"/>
          </a:p>
        </p:txBody>
      </p:sp>
    </p:spTree>
    <p:extLst>
      <p:ext uri="{BB962C8B-B14F-4D97-AF65-F5344CB8AC3E}">
        <p14:creationId xmlns:p14="http://schemas.microsoft.com/office/powerpoint/2010/main" val="270438042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55561-FA35-42F5-A531-27561BD3EC5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1957BC9A-F43D-436F-8D4D-6C106B418AB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8516988-6BFD-4B31-967D-61DCC95C7316}"/>
              </a:ext>
            </a:extLst>
          </p:cNvPr>
          <p:cNvSpPr>
            <a:spLocks noGrp="1"/>
          </p:cNvSpPr>
          <p:nvPr>
            <p:ph type="dt" sz="half" idx="10"/>
          </p:nvPr>
        </p:nvSpPr>
        <p:spPr/>
        <p:txBody>
          <a:bodyPr/>
          <a:lstStyle/>
          <a:p>
            <a:fld id="{6C233B30-0BCB-4BD2-A5E4-10F7614B6136}" type="datetimeFigureOut">
              <a:rPr lang="es-MX" smtClean="0"/>
              <a:t>23/08/2022</a:t>
            </a:fld>
            <a:endParaRPr lang="es-MX"/>
          </a:p>
        </p:txBody>
      </p:sp>
      <p:sp>
        <p:nvSpPr>
          <p:cNvPr id="5" name="Marcador de pie de página 4">
            <a:extLst>
              <a:ext uri="{FF2B5EF4-FFF2-40B4-BE49-F238E27FC236}">
                <a16:creationId xmlns:a16="http://schemas.microsoft.com/office/drawing/2014/main" id="{6B109F8E-E266-4EED-9348-942CD709E11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CE1A097-380C-49DB-B0C5-720A5C4F6B01}"/>
              </a:ext>
            </a:extLst>
          </p:cNvPr>
          <p:cNvSpPr>
            <a:spLocks noGrp="1"/>
          </p:cNvSpPr>
          <p:nvPr>
            <p:ph type="sldNum" sz="quarter" idx="12"/>
          </p:nvPr>
        </p:nvSpPr>
        <p:spPr/>
        <p:txBody>
          <a:bodyPr/>
          <a:lstStyle/>
          <a:p>
            <a:fld id="{218FD5A2-C566-4B48-B9C7-F802C1069E66}" type="slidenum">
              <a:rPr lang="es-MX" smtClean="0"/>
              <a:t>‹Nº›</a:t>
            </a:fld>
            <a:endParaRPr lang="es-MX"/>
          </a:p>
        </p:txBody>
      </p:sp>
    </p:spTree>
    <p:extLst>
      <p:ext uri="{BB962C8B-B14F-4D97-AF65-F5344CB8AC3E}">
        <p14:creationId xmlns:p14="http://schemas.microsoft.com/office/powerpoint/2010/main" val="232560016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0E1659D-A613-4B2F-9AAD-4F558FD0241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22E94CA-8D2B-4105-8782-1976BEC6A59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E994066-56B4-4635-B5F9-DBED94AD3EB6}"/>
              </a:ext>
            </a:extLst>
          </p:cNvPr>
          <p:cNvSpPr>
            <a:spLocks noGrp="1"/>
          </p:cNvSpPr>
          <p:nvPr>
            <p:ph type="dt" sz="half" idx="10"/>
          </p:nvPr>
        </p:nvSpPr>
        <p:spPr/>
        <p:txBody>
          <a:bodyPr/>
          <a:lstStyle/>
          <a:p>
            <a:fld id="{6C233B30-0BCB-4BD2-A5E4-10F7614B6136}" type="datetimeFigureOut">
              <a:rPr lang="es-MX" smtClean="0"/>
              <a:t>23/08/2022</a:t>
            </a:fld>
            <a:endParaRPr lang="es-MX"/>
          </a:p>
        </p:txBody>
      </p:sp>
      <p:sp>
        <p:nvSpPr>
          <p:cNvPr id="5" name="Marcador de pie de página 4">
            <a:extLst>
              <a:ext uri="{FF2B5EF4-FFF2-40B4-BE49-F238E27FC236}">
                <a16:creationId xmlns:a16="http://schemas.microsoft.com/office/drawing/2014/main" id="{D3D48150-13D5-4844-A4D8-781010AFC4D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76FD394-A481-4985-A369-2BC4FE75A028}"/>
              </a:ext>
            </a:extLst>
          </p:cNvPr>
          <p:cNvSpPr>
            <a:spLocks noGrp="1"/>
          </p:cNvSpPr>
          <p:nvPr>
            <p:ph type="sldNum" sz="quarter" idx="12"/>
          </p:nvPr>
        </p:nvSpPr>
        <p:spPr/>
        <p:txBody>
          <a:bodyPr/>
          <a:lstStyle/>
          <a:p>
            <a:fld id="{218FD5A2-C566-4B48-B9C7-F802C1069E66}" type="slidenum">
              <a:rPr lang="es-MX" smtClean="0"/>
              <a:t>‹Nº›</a:t>
            </a:fld>
            <a:endParaRPr lang="es-MX"/>
          </a:p>
        </p:txBody>
      </p:sp>
    </p:spTree>
    <p:extLst>
      <p:ext uri="{BB962C8B-B14F-4D97-AF65-F5344CB8AC3E}">
        <p14:creationId xmlns:p14="http://schemas.microsoft.com/office/powerpoint/2010/main" val="30536129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634528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C9835F-F9B3-4212-BE99-B32B71471C8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5EC426B-ED2D-44BA-B9ED-67668FADB89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FA0AEB1-DA1A-4585-AE09-0FA29F308671}"/>
              </a:ext>
            </a:extLst>
          </p:cNvPr>
          <p:cNvSpPr>
            <a:spLocks noGrp="1"/>
          </p:cNvSpPr>
          <p:nvPr>
            <p:ph type="dt" sz="half" idx="10"/>
          </p:nvPr>
        </p:nvSpPr>
        <p:spPr/>
        <p:txBody>
          <a:bodyPr/>
          <a:lstStyle/>
          <a:p>
            <a:fld id="{6C233B30-0BCB-4BD2-A5E4-10F7614B6136}" type="datetimeFigureOut">
              <a:rPr lang="es-MX" smtClean="0"/>
              <a:t>23/08/2022</a:t>
            </a:fld>
            <a:endParaRPr lang="es-MX"/>
          </a:p>
        </p:txBody>
      </p:sp>
      <p:sp>
        <p:nvSpPr>
          <p:cNvPr id="5" name="Marcador de pie de página 4">
            <a:extLst>
              <a:ext uri="{FF2B5EF4-FFF2-40B4-BE49-F238E27FC236}">
                <a16:creationId xmlns:a16="http://schemas.microsoft.com/office/drawing/2014/main" id="{D8FB9ADE-D5F0-4A16-A9B1-7980EA2EC6A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04D6ECE-6D37-4A07-A573-75C50E727601}"/>
              </a:ext>
            </a:extLst>
          </p:cNvPr>
          <p:cNvSpPr>
            <a:spLocks noGrp="1"/>
          </p:cNvSpPr>
          <p:nvPr>
            <p:ph type="sldNum" sz="quarter" idx="12"/>
          </p:nvPr>
        </p:nvSpPr>
        <p:spPr/>
        <p:txBody>
          <a:bodyPr/>
          <a:lstStyle/>
          <a:p>
            <a:fld id="{218FD5A2-C566-4B48-B9C7-F802C1069E66}" type="slidenum">
              <a:rPr lang="es-MX" smtClean="0"/>
              <a:t>‹Nº›</a:t>
            </a:fld>
            <a:endParaRPr lang="es-MX"/>
          </a:p>
        </p:txBody>
      </p:sp>
    </p:spTree>
    <p:extLst>
      <p:ext uri="{BB962C8B-B14F-4D97-AF65-F5344CB8AC3E}">
        <p14:creationId xmlns:p14="http://schemas.microsoft.com/office/powerpoint/2010/main" val="40056782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A1C3D-5155-4B3D-BB82-0C747B084A5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6253411-AE40-44ED-BEAA-04EB396463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00CD4C2-4F1D-4867-8D54-B4A34E26CC07}"/>
              </a:ext>
            </a:extLst>
          </p:cNvPr>
          <p:cNvSpPr>
            <a:spLocks noGrp="1"/>
          </p:cNvSpPr>
          <p:nvPr>
            <p:ph type="dt" sz="half" idx="10"/>
          </p:nvPr>
        </p:nvSpPr>
        <p:spPr/>
        <p:txBody>
          <a:bodyPr/>
          <a:lstStyle/>
          <a:p>
            <a:fld id="{6C233B30-0BCB-4BD2-A5E4-10F7614B6136}" type="datetimeFigureOut">
              <a:rPr lang="es-MX" smtClean="0"/>
              <a:t>23/08/2022</a:t>
            </a:fld>
            <a:endParaRPr lang="es-MX"/>
          </a:p>
        </p:txBody>
      </p:sp>
      <p:sp>
        <p:nvSpPr>
          <p:cNvPr id="5" name="Marcador de pie de página 4">
            <a:extLst>
              <a:ext uri="{FF2B5EF4-FFF2-40B4-BE49-F238E27FC236}">
                <a16:creationId xmlns:a16="http://schemas.microsoft.com/office/drawing/2014/main" id="{8967F09E-B40B-48D7-9422-3F5BD4409AF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4AA59DE-9688-4857-AB5F-637FBBD2A914}"/>
              </a:ext>
            </a:extLst>
          </p:cNvPr>
          <p:cNvSpPr>
            <a:spLocks noGrp="1"/>
          </p:cNvSpPr>
          <p:nvPr>
            <p:ph type="sldNum" sz="quarter" idx="12"/>
          </p:nvPr>
        </p:nvSpPr>
        <p:spPr/>
        <p:txBody>
          <a:bodyPr/>
          <a:lstStyle/>
          <a:p>
            <a:fld id="{218FD5A2-C566-4B48-B9C7-F802C1069E66}" type="slidenum">
              <a:rPr lang="es-MX" smtClean="0"/>
              <a:t>‹Nº›</a:t>
            </a:fld>
            <a:endParaRPr lang="es-MX"/>
          </a:p>
        </p:txBody>
      </p:sp>
    </p:spTree>
    <p:extLst>
      <p:ext uri="{BB962C8B-B14F-4D97-AF65-F5344CB8AC3E}">
        <p14:creationId xmlns:p14="http://schemas.microsoft.com/office/powerpoint/2010/main" val="9373156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417196-2B37-41D7-AAAA-55D43F498E2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9C0279F-DC86-4B75-BBDB-2861A83EDBB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43AF33F0-591D-4769-919F-CD7140D2AFB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A5785856-42A9-419C-AC0D-52AE92C70174}"/>
              </a:ext>
            </a:extLst>
          </p:cNvPr>
          <p:cNvSpPr>
            <a:spLocks noGrp="1"/>
          </p:cNvSpPr>
          <p:nvPr>
            <p:ph type="dt" sz="half" idx="10"/>
          </p:nvPr>
        </p:nvSpPr>
        <p:spPr/>
        <p:txBody>
          <a:bodyPr/>
          <a:lstStyle/>
          <a:p>
            <a:fld id="{6C233B30-0BCB-4BD2-A5E4-10F7614B6136}" type="datetimeFigureOut">
              <a:rPr lang="es-MX" smtClean="0"/>
              <a:t>23/08/2022</a:t>
            </a:fld>
            <a:endParaRPr lang="es-MX"/>
          </a:p>
        </p:txBody>
      </p:sp>
      <p:sp>
        <p:nvSpPr>
          <p:cNvPr id="6" name="Marcador de pie de página 5">
            <a:extLst>
              <a:ext uri="{FF2B5EF4-FFF2-40B4-BE49-F238E27FC236}">
                <a16:creationId xmlns:a16="http://schemas.microsoft.com/office/drawing/2014/main" id="{B2890D4E-5F8E-48B6-8AB1-78C33DDC257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B4AD647-E830-42E7-99DA-FFE98027961C}"/>
              </a:ext>
            </a:extLst>
          </p:cNvPr>
          <p:cNvSpPr>
            <a:spLocks noGrp="1"/>
          </p:cNvSpPr>
          <p:nvPr>
            <p:ph type="sldNum" sz="quarter" idx="12"/>
          </p:nvPr>
        </p:nvSpPr>
        <p:spPr/>
        <p:txBody>
          <a:bodyPr/>
          <a:lstStyle/>
          <a:p>
            <a:fld id="{218FD5A2-C566-4B48-B9C7-F802C1069E66}" type="slidenum">
              <a:rPr lang="es-MX" smtClean="0"/>
              <a:t>‹Nº›</a:t>
            </a:fld>
            <a:endParaRPr lang="es-MX"/>
          </a:p>
        </p:txBody>
      </p:sp>
    </p:spTree>
    <p:extLst>
      <p:ext uri="{BB962C8B-B14F-4D97-AF65-F5344CB8AC3E}">
        <p14:creationId xmlns:p14="http://schemas.microsoft.com/office/powerpoint/2010/main" val="8643003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142087-3D01-482F-9CAB-2370D6C84D3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194FFC3-02B0-4FB8-BD87-910ABAF884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5B77249-9C1B-405D-BA87-979327FF2C3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01343DEE-04FF-497C-B791-A225721D4B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2878DA4-3E74-427D-9856-EB27A312E7C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0F2628B4-0F2F-4C72-9A3D-8DBD7EC9B6A8}"/>
              </a:ext>
            </a:extLst>
          </p:cNvPr>
          <p:cNvSpPr>
            <a:spLocks noGrp="1"/>
          </p:cNvSpPr>
          <p:nvPr>
            <p:ph type="dt" sz="half" idx="10"/>
          </p:nvPr>
        </p:nvSpPr>
        <p:spPr/>
        <p:txBody>
          <a:bodyPr/>
          <a:lstStyle/>
          <a:p>
            <a:fld id="{6C233B30-0BCB-4BD2-A5E4-10F7614B6136}" type="datetimeFigureOut">
              <a:rPr lang="es-MX" smtClean="0"/>
              <a:t>23/08/2022</a:t>
            </a:fld>
            <a:endParaRPr lang="es-MX"/>
          </a:p>
        </p:txBody>
      </p:sp>
      <p:sp>
        <p:nvSpPr>
          <p:cNvPr id="8" name="Marcador de pie de página 7">
            <a:extLst>
              <a:ext uri="{FF2B5EF4-FFF2-40B4-BE49-F238E27FC236}">
                <a16:creationId xmlns:a16="http://schemas.microsoft.com/office/drawing/2014/main" id="{77C153D2-B9B1-449D-A0E7-8398A2EABD42}"/>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40EDC9AB-A858-432E-94D9-63B7B229B4F4}"/>
              </a:ext>
            </a:extLst>
          </p:cNvPr>
          <p:cNvSpPr>
            <a:spLocks noGrp="1"/>
          </p:cNvSpPr>
          <p:nvPr>
            <p:ph type="sldNum" sz="quarter" idx="12"/>
          </p:nvPr>
        </p:nvSpPr>
        <p:spPr/>
        <p:txBody>
          <a:bodyPr/>
          <a:lstStyle/>
          <a:p>
            <a:fld id="{218FD5A2-C566-4B48-B9C7-F802C1069E66}" type="slidenum">
              <a:rPr lang="es-MX" smtClean="0"/>
              <a:t>‹Nº›</a:t>
            </a:fld>
            <a:endParaRPr lang="es-MX"/>
          </a:p>
        </p:txBody>
      </p:sp>
    </p:spTree>
    <p:extLst>
      <p:ext uri="{BB962C8B-B14F-4D97-AF65-F5344CB8AC3E}">
        <p14:creationId xmlns:p14="http://schemas.microsoft.com/office/powerpoint/2010/main" val="36030823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47F1EE-0647-43C0-9B9B-F4303DFCEA2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106626C2-2BBD-44FC-96CE-8914EBDF56DE}"/>
              </a:ext>
            </a:extLst>
          </p:cNvPr>
          <p:cNvSpPr>
            <a:spLocks noGrp="1"/>
          </p:cNvSpPr>
          <p:nvPr>
            <p:ph type="dt" sz="half" idx="10"/>
          </p:nvPr>
        </p:nvSpPr>
        <p:spPr/>
        <p:txBody>
          <a:bodyPr/>
          <a:lstStyle/>
          <a:p>
            <a:fld id="{6C233B30-0BCB-4BD2-A5E4-10F7614B6136}" type="datetimeFigureOut">
              <a:rPr lang="es-MX" smtClean="0"/>
              <a:t>23/08/2022</a:t>
            </a:fld>
            <a:endParaRPr lang="es-MX"/>
          </a:p>
        </p:txBody>
      </p:sp>
      <p:sp>
        <p:nvSpPr>
          <p:cNvPr id="4" name="Marcador de pie de página 3">
            <a:extLst>
              <a:ext uri="{FF2B5EF4-FFF2-40B4-BE49-F238E27FC236}">
                <a16:creationId xmlns:a16="http://schemas.microsoft.com/office/drawing/2014/main" id="{D1C52DFC-6F78-46F4-9CC6-99E512C6F5B1}"/>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0D6B7BDF-2C60-435D-A4BD-46B3B99CA3EA}"/>
              </a:ext>
            </a:extLst>
          </p:cNvPr>
          <p:cNvSpPr>
            <a:spLocks noGrp="1"/>
          </p:cNvSpPr>
          <p:nvPr>
            <p:ph type="sldNum" sz="quarter" idx="12"/>
          </p:nvPr>
        </p:nvSpPr>
        <p:spPr/>
        <p:txBody>
          <a:bodyPr/>
          <a:lstStyle/>
          <a:p>
            <a:fld id="{218FD5A2-C566-4B48-B9C7-F802C1069E66}" type="slidenum">
              <a:rPr lang="es-MX" smtClean="0"/>
              <a:t>‹Nº›</a:t>
            </a:fld>
            <a:endParaRPr lang="es-MX"/>
          </a:p>
        </p:txBody>
      </p:sp>
    </p:spTree>
    <p:extLst>
      <p:ext uri="{BB962C8B-B14F-4D97-AF65-F5344CB8AC3E}">
        <p14:creationId xmlns:p14="http://schemas.microsoft.com/office/powerpoint/2010/main" val="3266402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6B758E3-1473-4A26-99D2-83822A3C4AF2}"/>
              </a:ext>
            </a:extLst>
          </p:cNvPr>
          <p:cNvSpPr>
            <a:spLocks noGrp="1"/>
          </p:cNvSpPr>
          <p:nvPr>
            <p:ph type="dt" sz="half" idx="10"/>
          </p:nvPr>
        </p:nvSpPr>
        <p:spPr/>
        <p:txBody>
          <a:bodyPr/>
          <a:lstStyle/>
          <a:p>
            <a:fld id="{6C233B30-0BCB-4BD2-A5E4-10F7614B6136}" type="datetimeFigureOut">
              <a:rPr lang="es-MX" smtClean="0"/>
              <a:t>23/08/2022</a:t>
            </a:fld>
            <a:endParaRPr lang="es-MX"/>
          </a:p>
        </p:txBody>
      </p:sp>
      <p:sp>
        <p:nvSpPr>
          <p:cNvPr id="3" name="Marcador de pie de página 2">
            <a:extLst>
              <a:ext uri="{FF2B5EF4-FFF2-40B4-BE49-F238E27FC236}">
                <a16:creationId xmlns:a16="http://schemas.microsoft.com/office/drawing/2014/main" id="{4BED52E5-AD16-4ABD-A27B-F4001342428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3548E8EA-0AAE-4D2E-ACB2-B7A7442A62FE}"/>
              </a:ext>
            </a:extLst>
          </p:cNvPr>
          <p:cNvSpPr>
            <a:spLocks noGrp="1"/>
          </p:cNvSpPr>
          <p:nvPr>
            <p:ph type="sldNum" sz="quarter" idx="12"/>
          </p:nvPr>
        </p:nvSpPr>
        <p:spPr/>
        <p:txBody>
          <a:bodyPr/>
          <a:lstStyle/>
          <a:p>
            <a:fld id="{218FD5A2-C566-4B48-B9C7-F802C1069E66}" type="slidenum">
              <a:rPr lang="es-MX" smtClean="0"/>
              <a:t>‹Nº›</a:t>
            </a:fld>
            <a:endParaRPr lang="es-MX"/>
          </a:p>
        </p:txBody>
      </p:sp>
    </p:spTree>
    <p:extLst>
      <p:ext uri="{BB962C8B-B14F-4D97-AF65-F5344CB8AC3E}">
        <p14:creationId xmlns:p14="http://schemas.microsoft.com/office/powerpoint/2010/main" val="18925262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5338D8-193F-4391-9E0F-E26FA623775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C4D8997-BC15-4940-BE0A-ED854C421F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1E2B6A4D-7DF0-4B9B-BC36-5CABAD7DA6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BEA7FA6-F285-45AD-ACB6-5BCB2EB2A29E}"/>
              </a:ext>
            </a:extLst>
          </p:cNvPr>
          <p:cNvSpPr>
            <a:spLocks noGrp="1"/>
          </p:cNvSpPr>
          <p:nvPr>
            <p:ph type="dt" sz="half" idx="10"/>
          </p:nvPr>
        </p:nvSpPr>
        <p:spPr/>
        <p:txBody>
          <a:bodyPr/>
          <a:lstStyle/>
          <a:p>
            <a:fld id="{6C233B30-0BCB-4BD2-A5E4-10F7614B6136}" type="datetimeFigureOut">
              <a:rPr lang="es-MX" smtClean="0"/>
              <a:t>23/08/2022</a:t>
            </a:fld>
            <a:endParaRPr lang="es-MX"/>
          </a:p>
        </p:txBody>
      </p:sp>
      <p:sp>
        <p:nvSpPr>
          <p:cNvPr id="6" name="Marcador de pie de página 5">
            <a:extLst>
              <a:ext uri="{FF2B5EF4-FFF2-40B4-BE49-F238E27FC236}">
                <a16:creationId xmlns:a16="http://schemas.microsoft.com/office/drawing/2014/main" id="{AA564EE5-4DD5-4789-B5A3-191882D26EE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BC4DA4F-EB6F-459A-B574-195CEAC95DC8}"/>
              </a:ext>
            </a:extLst>
          </p:cNvPr>
          <p:cNvSpPr>
            <a:spLocks noGrp="1"/>
          </p:cNvSpPr>
          <p:nvPr>
            <p:ph type="sldNum" sz="quarter" idx="12"/>
          </p:nvPr>
        </p:nvSpPr>
        <p:spPr/>
        <p:txBody>
          <a:bodyPr/>
          <a:lstStyle/>
          <a:p>
            <a:fld id="{218FD5A2-C566-4B48-B9C7-F802C1069E66}" type="slidenum">
              <a:rPr lang="es-MX" smtClean="0"/>
              <a:t>‹Nº›</a:t>
            </a:fld>
            <a:endParaRPr lang="es-MX"/>
          </a:p>
        </p:txBody>
      </p:sp>
    </p:spTree>
    <p:extLst>
      <p:ext uri="{BB962C8B-B14F-4D97-AF65-F5344CB8AC3E}">
        <p14:creationId xmlns:p14="http://schemas.microsoft.com/office/powerpoint/2010/main" val="305089290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E718F4-87ED-454B-BC58-60730C3E723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EB0A807C-71B9-42A8-B59F-AF8DA30569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D95AF632-5A0F-4F9F-A481-9EDC59C473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07E87C-3F55-4B06-837C-2926AEE599BD}"/>
              </a:ext>
            </a:extLst>
          </p:cNvPr>
          <p:cNvSpPr>
            <a:spLocks noGrp="1"/>
          </p:cNvSpPr>
          <p:nvPr>
            <p:ph type="dt" sz="half" idx="10"/>
          </p:nvPr>
        </p:nvSpPr>
        <p:spPr/>
        <p:txBody>
          <a:bodyPr/>
          <a:lstStyle/>
          <a:p>
            <a:fld id="{6C233B30-0BCB-4BD2-A5E4-10F7614B6136}" type="datetimeFigureOut">
              <a:rPr lang="es-MX" smtClean="0"/>
              <a:t>23/08/2022</a:t>
            </a:fld>
            <a:endParaRPr lang="es-MX"/>
          </a:p>
        </p:txBody>
      </p:sp>
      <p:sp>
        <p:nvSpPr>
          <p:cNvPr id="6" name="Marcador de pie de página 5">
            <a:extLst>
              <a:ext uri="{FF2B5EF4-FFF2-40B4-BE49-F238E27FC236}">
                <a16:creationId xmlns:a16="http://schemas.microsoft.com/office/drawing/2014/main" id="{174BEBCA-1C7D-4DF2-9F9D-DB1FD4849BB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EF564CA-3920-4EC6-8CCD-F9075E45F44F}"/>
              </a:ext>
            </a:extLst>
          </p:cNvPr>
          <p:cNvSpPr>
            <a:spLocks noGrp="1"/>
          </p:cNvSpPr>
          <p:nvPr>
            <p:ph type="sldNum" sz="quarter" idx="12"/>
          </p:nvPr>
        </p:nvSpPr>
        <p:spPr/>
        <p:txBody>
          <a:bodyPr/>
          <a:lstStyle/>
          <a:p>
            <a:fld id="{218FD5A2-C566-4B48-B9C7-F802C1069E66}" type="slidenum">
              <a:rPr lang="es-MX" smtClean="0"/>
              <a:t>‹Nº›</a:t>
            </a:fld>
            <a:endParaRPr lang="es-MX"/>
          </a:p>
        </p:txBody>
      </p:sp>
    </p:spTree>
    <p:extLst>
      <p:ext uri="{BB962C8B-B14F-4D97-AF65-F5344CB8AC3E}">
        <p14:creationId xmlns:p14="http://schemas.microsoft.com/office/powerpoint/2010/main" val="30382756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A67133A-9516-4D49-8AF8-6FF5A29483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7831F65-B355-4B52-9CD5-F3E20BED9F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61CCBAD-C45F-4B66-9E36-CB77F8E784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33B30-0BCB-4BD2-A5E4-10F7614B6136}" type="datetimeFigureOut">
              <a:rPr lang="es-MX" smtClean="0"/>
              <a:t>23/08/2022</a:t>
            </a:fld>
            <a:endParaRPr lang="es-MX"/>
          </a:p>
        </p:txBody>
      </p:sp>
      <p:sp>
        <p:nvSpPr>
          <p:cNvPr id="5" name="Marcador de pie de página 4">
            <a:extLst>
              <a:ext uri="{FF2B5EF4-FFF2-40B4-BE49-F238E27FC236}">
                <a16:creationId xmlns:a16="http://schemas.microsoft.com/office/drawing/2014/main" id="{8ACB1248-D25A-43F7-A8DF-25EBAB10F7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551376A1-2E3B-49AA-9372-22803F790A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8FD5A2-C566-4B48-B9C7-F802C1069E66}" type="slidenum">
              <a:rPr lang="es-MX" smtClean="0"/>
              <a:t>‹Nº›</a:t>
            </a:fld>
            <a:endParaRPr lang="es-MX"/>
          </a:p>
        </p:txBody>
      </p:sp>
    </p:spTree>
    <p:extLst>
      <p:ext uri="{BB962C8B-B14F-4D97-AF65-F5344CB8AC3E}">
        <p14:creationId xmlns:p14="http://schemas.microsoft.com/office/powerpoint/2010/main" val="2412849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2.scjn.gob.mx/ConsultaTematica/PaginasPub/DetallePub.aspx?AsuntoID=29433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hyperlink" Target="https://www2.scjn.gob.mx/ConsultaTematica/PaginasPub/DetallePub.aspx?AsuntoID=292313"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831B6F-405A-4B47-B9BB-5CA88F2858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5109354-9C5D-4F8C-B0E6-D1043C7BF2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3" name="Título 1">
            <a:extLst>
              <a:ext uri="{FF2B5EF4-FFF2-40B4-BE49-F238E27FC236}">
                <a16:creationId xmlns:a16="http://schemas.microsoft.com/office/drawing/2014/main" id="{BD481C27-0068-458B-AA86-BE0D1219B589}"/>
              </a:ext>
            </a:extLst>
          </p:cNvPr>
          <p:cNvSpPr txBox="1">
            <a:spLocks/>
          </p:cNvSpPr>
          <p:nvPr/>
        </p:nvSpPr>
        <p:spPr>
          <a:xfrm>
            <a:off x="5605317" y="481077"/>
            <a:ext cx="6228617" cy="1835911"/>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Aft>
                <a:spcPts val="600"/>
              </a:spcAft>
            </a:pPr>
            <a:r>
              <a:rPr lang="es-MX" sz="3400" kern="1200">
                <a:solidFill>
                  <a:srgbClr val="FFFFFF"/>
                </a:solidFill>
                <a:latin typeface="Arial" panose="020B0604020202020204" pitchFamily="34" charset="0"/>
                <a:cs typeface="Arial" panose="020B0604020202020204" pitchFamily="34" charset="0"/>
              </a:rPr>
              <a:t>“Tribunales de Justicia Administrativa y Contralorías, copartícipes en el combate a la </a:t>
            </a:r>
            <a:r>
              <a:rPr lang="es-MX" sz="3600" kern="1200">
                <a:solidFill>
                  <a:srgbClr val="FFFFFF"/>
                </a:solidFill>
                <a:latin typeface="Arial" panose="020B0604020202020204" pitchFamily="34" charset="0"/>
                <a:cs typeface="Arial" panose="020B0604020202020204" pitchFamily="34" charset="0"/>
              </a:rPr>
              <a:t>corrupción</a:t>
            </a:r>
            <a:r>
              <a:rPr lang="es-MX" sz="3400" kern="1200">
                <a:solidFill>
                  <a:srgbClr val="FFFFFF"/>
                </a:solidFill>
                <a:latin typeface="Arial" panose="020B0604020202020204" pitchFamily="34" charset="0"/>
                <a:cs typeface="Arial" panose="020B0604020202020204" pitchFamily="34" charset="0"/>
              </a:rPr>
              <a:t>".</a:t>
            </a:r>
            <a:endParaRPr lang="es-MX" sz="3400" kern="1200" dirty="0">
              <a:solidFill>
                <a:srgbClr val="FFFFFF"/>
              </a:solidFill>
              <a:latin typeface="Arial" panose="020B0604020202020204" pitchFamily="34" charset="0"/>
              <a:cs typeface="Arial" panose="020B0604020202020204" pitchFamily="34" charset="0"/>
            </a:endParaRPr>
          </a:p>
        </p:txBody>
      </p:sp>
      <p:sp>
        <p:nvSpPr>
          <p:cNvPr id="13"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oder Judicial de la Federación (México) - Wikipedia, la enciclopedia libre">
            <a:extLst>
              <a:ext uri="{FF2B5EF4-FFF2-40B4-BE49-F238E27FC236}">
                <a16:creationId xmlns:a16="http://schemas.microsoft.com/office/drawing/2014/main" id="{33B4C499-7D99-D7A4-9DE2-AF01EB6D4B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9" b="10307"/>
          <a:stretch/>
        </p:blipFill>
        <p:spPr bwMode="auto">
          <a:xfrm>
            <a:off x="-24542" y="1445125"/>
            <a:ext cx="5271793" cy="396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70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275A88AD-5B4B-4E87-A123-2DE6B0458D28}"/>
              </a:ext>
            </a:extLst>
          </p:cNvPr>
          <p:cNvSpPr txBox="1"/>
          <p:nvPr/>
        </p:nvSpPr>
        <p:spPr>
          <a:xfrm>
            <a:off x="635000" y="640823"/>
            <a:ext cx="3418659" cy="558314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kern="1200" dirty="0">
                <a:solidFill>
                  <a:schemeClr val="tx1"/>
                </a:solidFill>
                <a:latin typeface="Arial" panose="020B0604020202020204" pitchFamily="34" charset="0"/>
                <a:ea typeface="+mj-ea"/>
                <a:cs typeface="Arial" panose="020B0604020202020204" pitchFamily="34" charset="0"/>
              </a:rPr>
              <a:t>SANCIONES PARA PARTICULARES (PERSONAS MORALES)</a:t>
            </a:r>
          </a:p>
        </p:txBody>
      </p:sp>
      <p:sp>
        <p:nvSpPr>
          <p:cNvPr id="1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uadroTexto 4">
            <a:extLst>
              <a:ext uri="{FF2B5EF4-FFF2-40B4-BE49-F238E27FC236}">
                <a16:creationId xmlns:a16="http://schemas.microsoft.com/office/drawing/2014/main" id="{B6F7B4D6-674A-458C-BC69-3F0DD11156BC}"/>
              </a:ext>
            </a:extLst>
          </p:cNvPr>
          <p:cNvGraphicFramePr/>
          <p:nvPr>
            <p:extLst>
              <p:ext uri="{D42A27DB-BD31-4B8C-83A1-F6EECF244321}">
                <p14:modId xmlns:p14="http://schemas.microsoft.com/office/powerpoint/2010/main" val="79869413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4745592"/>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2">
            <a:extLst>
              <a:ext uri="{FF2B5EF4-FFF2-40B4-BE49-F238E27FC236}">
                <a16:creationId xmlns:a16="http://schemas.microsoft.com/office/drawing/2014/main" id="{F12E7CC5-C78B-4EBD-9565-3FA00FAA6C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34">
            <a:extLst>
              <a:ext uri="{FF2B5EF4-FFF2-40B4-BE49-F238E27FC236}">
                <a16:creationId xmlns:a16="http://schemas.microsoft.com/office/drawing/2014/main" id="{3A4529A5-F675-429F-8044-01372BB134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ítulo 1"/>
          <p:cNvSpPr>
            <a:spLocks noGrp="1"/>
          </p:cNvSpPr>
          <p:nvPr>
            <p:ph type="title"/>
          </p:nvPr>
        </p:nvSpPr>
        <p:spPr>
          <a:xfrm>
            <a:off x="5301200" y="2956910"/>
            <a:ext cx="8647889" cy="944179"/>
          </a:xfrm>
        </p:spPr>
        <p:txBody>
          <a:bodyPr vert="horz" lIns="91440" tIns="45720" rIns="91440" bIns="45720" rtlCol="0" anchor="b">
            <a:normAutofit fontScale="90000"/>
          </a:bodyPr>
          <a:lstStyle/>
          <a:p>
            <a:r>
              <a:rPr lang="en-US" sz="5400" b="1" kern="1200" cap="none" baseline="0" dirty="0" err="1">
                <a:solidFill>
                  <a:srgbClr val="FFFFFF"/>
                </a:solidFill>
                <a:latin typeface="Arial" panose="020B0604020202020204" pitchFamily="34" charset="0"/>
                <a:cs typeface="Arial" panose="020B0604020202020204" pitchFamily="34" charset="0"/>
              </a:rPr>
              <a:t>Tribunales</a:t>
            </a:r>
            <a:r>
              <a:rPr lang="en-US" sz="5400" b="1" kern="1200" cap="none" dirty="0">
                <a:solidFill>
                  <a:srgbClr val="FFFFFF"/>
                </a:solidFill>
                <a:latin typeface="Arial" panose="020B0604020202020204" pitchFamily="34" charset="0"/>
                <a:cs typeface="Arial" panose="020B0604020202020204" pitchFamily="34" charset="0"/>
              </a:rPr>
              <a:t> de Justicia </a:t>
            </a:r>
            <a:r>
              <a:rPr lang="en-US" sz="5400" b="1" kern="1200" cap="none" dirty="0" err="1">
                <a:solidFill>
                  <a:srgbClr val="FFFFFF"/>
                </a:solidFill>
                <a:latin typeface="Arial" panose="020B0604020202020204" pitchFamily="34" charset="0"/>
                <a:cs typeface="Arial" panose="020B0604020202020204" pitchFamily="34" charset="0"/>
              </a:rPr>
              <a:t>Administrativa</a:t>
            </a:r>
            <a:endParaRPr lang="en-US" sz="5400" b="1" kern="1200" cap="none" baseline="0" dirty="0">
              <a:solidFill>
                <a:srgbClr val="FFFFFF"/>
              </a:solidFill>
              <a:latin typeface="Arial" panose="020B0604020202020204" pitchFamily="34" charset="0"/>
              <a:cs typeface="Arial" panose="020B0604020202020204" pitchFamily="34" charset="0"/>
            </a:endParaRPr>
          </a:p>
        </p:txBody>
      </p:sp>
      <p:sp>
        <p:nvSpPr>
          <p:cNvPr id="37"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34132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B66D7F65-E9B6-4775-8355-D095CC73C1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136396" y="502021"/>
            <a:ext cx="6173262" cy="1655483"/>
          </a:xfrm>
        </p:spPr>
        <p:txBody>
          <a:bodyPr anchor="b">
            <a:normAutofit/>
          </a:bodyPr>
          <a:lstStyle/>
          <a:p>
            <a:pPr algn="just"/>
            <a:r>
              <a:rPr lang="es-ES" sz="4000" dirty="0">
                <a:latin typeface="Arial" panose="020B0604020202020204" pitchFamily="34" charset="0"/>
                <a:cs typeface="Arial" panose="020B0604020202020204" pitchFamily="34" charset="0"/>
              </a:rPr>
              <a:t>El Tribunal como </a:t>
            </a:r>
            <a:r>
              <a:rPr lang="es-ES" sz="4000" b="1" dirty="0">
                <a:latin typeface="Arial" panose="020B0604020202020204" pitchFamily="34" charset="0"/>
                <a:cs typeface="Arial" panose="020B0604020202020204" pitchFamily="34" charset="0"/>
              </a:rPr>
              <a:t>autoridad resolutora.</a:t>
            </a:r>
            <a:endParaRPr lang="en-US" sz="4000" dirty="0">
              <a:latin typeface="Arial" panose="020B0604020202020204" pitchFamily="34" charset="0"/>
              <a:cs typeface="Arial" panose="020B0604020202020204" pitchFamily="34" charset="0"/>
            </a:endParaRPr>
          </a:p>
        </p:txBody>
      </p:sp>
      <p:sp>
        <p:nvSpPr>
          <p:cNvPr id="60" name="Rectangle 55">
            <a:extLst>
              <a:ext uri="{FF2B5EF4-FFF2-40B4-BE49-F238E27FC236}">
                <a16:creationId xmlns:a16="http://schemas.microsoft.com/office/drawing/2014/main" id="{61707E60-CEC9-4661-AA82-69242EB4BD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57">
            <a:extLst>
              <a:ext uri="{FF2B5EF4-FFF2-40B4-BE49-F238E27FC236}">
                <a16:creationId xmlns:a16="http://schemas.microsoft.com/office/drawing/2014/main" id="{8F035CD8-AE30-4146-96F2-036B0CE5E4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81A77A72-E62B-4490-8857-E4934CDDD802}"/>
              </a:ext>
            </a:extLst>
          </p:cNvPr>
          <p:cNvGraphicFramePr>
            <a:graphicFrameLocks noGrp="1"/>
          </p:cNvGraphicFramePr>
          <p:nvPr>
            <p:ph idx="1"/>
            <p:extLst>
              <p:ext uri="{D42A27DB-BD31-4B8C-83A1-F6EECF244321}">
                <p14:modId xmlns:p14="http://schemas.microsoft.com/office/powerpoint/2010/main" val="1844129189"/>
              </p:ext>
            </p:extLst>
          </p:nvPr>
        </p:nvGraphicFramePr>
        <p:xfrm>
          <a:off x="1136397" y="2408518"/>
          <a:ext cx="6173262" cy="3535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Abogados Especialistas en Recursos ante el Tribunal Superior de Justicia">
            <a:extLst>
              <a:ext uri="{FF2B5EF4-FFF2-40B4-BE49-F238E27FC236}">
                <a16:creationId xmlns:a16="http://schemas.microsoft.com/office/drawing/2014/main" id="{0547FDEE-2536-8C39-017A-64B63BB5DC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15300" y="2408518"/>
            <a:ext cx="3699721" cy="245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3409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Marcador de contenido 2"/>
          <p:cNvSpPr>
            <a:spLocks noGrp="1"/>
          </p:cNvSpPr>
          <p:nvPr>
            <p:ph idx="1"/>
          </p:nvPr>
        </p:nvSpPr>
        <p:spPr>
          <a:xfrm>
            <a:off x="1367624" y="2490436"/>
            <a:ext cx="9708995" cy="3567173"/>
          </a:xfrm>
        </p:spPr>
        <p:txBody>
          <a:bodyPr anchor="ctr">
            <a:normAutofit/>
          </a:bodyPr>
          <a:lstStyle/>
          <a:p>
            <a:pPr marL="0" indent="0" algn="just">
              <a:buNone/>
            </a:pPr>
            <a:r>
              <a:rPr lang="es-ES" sz="2400" b="1" dirty="0">
                <a:latin typeface="Arial" panose="020B0604020202020204" pitchFamily="34" charset="0"/>
                <a:cs typeface="Arial" panose="020B0604020202020204" pitchFamily="34" charset="0"/>
              </a:rPr>
              <a:t>Artículo 12. </a:t>
            </a:r>
            <a:r>
              <a:rPr lang="es-ES" sz="2400" dirty="0">
                <a:latin typeface="Arial" panose="020B0604020202020204" pitchFamily="34" charset="0"/>
                <a:cs typeface="Arial" panose="020B0604020202020204" pitchFamily="34" charset="0"/>
              </a:rPr>
              <a:t>Los Tribunales, además de las facultades y atribuciones conferidas en su legislación orgánica y demás normatividad aplicable, estarán facultados para resolver la imposición de sanciones por la comisión de Faltas administrativas graves y de Faltas de particulares, conforme a los procedimientos previstos en esta Ley.</a:t>
            </a:r>
            <a:endParaRPr lang="es-MX" sz="2400" dirty="0">
              <a:latin typeface="Arial" panose="020B0604020202020204" pitchFamily="34" charset="0"/>
              <a:cs typeface="Arial" panose="020B0604020202020204" pitchFamily="34" charset="0"/>
            </a:endParaRPr>
          </a:p>
          <a:p>
            <a:pPr marL="0" indent="0">
              <a:buNone/>
            </a:pPr>
            <a:endParaRPr lang="es-MX" sz="2400" dirty="0"/>
          </a:p>
        </p:txBody>
      </p:sp>
    </p:spTree>
    <p:extLst>
      <p:ext uri="{BB962C8B-B14F-4D97-AF65-F5344CB8AC3E}">
        <p14:creationId xmlns:p14="http://schemas.microsoft.com/office/powerpoint/2010/main" val="22281585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A4539950-9D35-9CC5-C9CE-2FC15379EF08}"/>
              </a:ext>
            </a:extLst>
          </p:cNvPr>
          <p:cNvSpPr>
            <a:spLocks noGrp="1"/>
          </p:cNvSpPr>
          <p:nvPr>
            <p:ph type="title"/>
          </p:nvPr>
        </p:nvSpPr>
        <p:spPr>
          <a:xfrm>
            <a:off x="643467" y="321735"/>
            <a:ext cx="10905066" cy="676556"/>
          </a:xfrm>
        </p:spPr>
        <p:txBody>
          <a:bodyPr>
            <a:normAutofit/>
          </a:bodyPr>
          <a:lstStyle/>
          <a:p>
            <a:pPr algn="ctr"/>
            <a:r>
              <a:rPr lang="es-MX" sz="3600" b="1" dirty="0">
                <a:latin typeface="Arial" panose="020B0604020202020204" pitchFamily="34" charset="0"/>
                <a:cs typeface="Arial" panose="020B0604020202020204" pitchFamily="34" charset="0"/>
              </a:rPr>
              <a:t>Procedimiento</a:t>
            </a:r>
            <a:r>
              <a:rPr lang="es-MX" sz="3600" b="1" dirty="0"/>
              <a:t>.</a:t>
            </a:r>
          </a:p>
        </p:txBody>
      </p:sp>
      <p:sp>
        <p:nvSpPr>
          <p:cNvPr id="3" name="Marcador de contenido 2"/>
          <p:cNvSpPr>
            <a:spLocks noGrp="1"/>
          </p:cNvSpPr>
          <p:nvPr>
            <p:ph idx="1"/>
          </p:nvPr>
        </p:nvSpPr>
        <p:spPr>
          <a:xfrm>
            <a:off x="643467" y="906011"/>
            <a:ext cx="10905066" cy="5855516"/>
          </a:xfrm>
        </p:spPr>
        <p:txBody>
          <a:bodyPr>
            <a:normAutofit fontScale="92500" lnSpcReduction="10000"/>
          </a:bodyPr>
          <a:lstStyle/>
          <a:p>
            <a:pPr marL="0" indent="0" algn="just">
              <a:buNone/>
            </a:pPr>
            <a:r>
              <a:rPr lang="es-ES" sz="1400" b="1" dirty="0">
                <a:latin typeface="Arial" panose="020B0604020202020204" pitchFamily="34" charset="0"/>
                <a:cs typeface="Arial" panose="020B0604020202020204" pitchFamily="34" charset="0"/>
              </a:rPr>
              <a:t>Artículo 209. </a:t>
            </a:r>
            <a:r>
              <a:rPr lang="es-ES" sz="1400" dirty="0">
                <a:latin typeface="Arial" panose="020B0604020202020204" pitchFamily="34" charset="0"/>
                <a:cs typeface="Arial" panose="020B0604020202020204" pitchFamily="34" charset="0"/>
              </a:rPr>
              <a:t>En los asuntos relacionados con Faltas administrativas graves o Faltas de particulares, se deberá proceder de conformidad con el procedimiento previsto en este artículo.</a:t>
            </a:r>
            <a:endParaRPr lang="es-MX" sz="1400" dirty="0">
              <a:latin typeface="Arial" panose="020B0604020202020204" pitchFamily="34" charset="0"/>
              <a:cs typeface="Arial" panose="020B0604020202020204" pitchFamily="34" charset="0"/>
            </a:endParaRPr>
          </a:p>
          <a:p>
            <a:pPr marL="0" indent="0" algn="just">
              <a:buNone/>
            </a:pPr>
            <a:r>
              <a:rPr lang="es-ES" sz="1400" dirty="0">
                <a:latin typeface="Arial" panose="020B0604020202020204" pitchFamily="34" charset="0"/>
                <a:cs typeface="Arial" panose="020B0604020202020204" pitchFamily="34" charset="0"/>
              </a:rPr>
              <a:t>Las </a:t>
            </a:r>
            <a:r>
              <a:rPr lang="es-ES" sz="1400" b="1" u="sng" dirty="0">
                <a:latin typeface="Arial" panose="020B0604020202020204" pitchFamily="34" charset="0"/>
                <a:cs typeface="Arial" panose="020B0604020202020204" pitchFamily="34" charset="0"/>
              </a:rPr>
              <a:t>Autoridades substanciadoras </a:t>
            </a:r>
            <a:r>
              <a:rPr lang="es-ES" sz="1400" dirty="0">
                <a:latin typeface="Arial" panose="020B0604020202020204" pitchFamily="34" charset="0"/>
                <a:cs typeface="Arial" panose="020B0604020202020204" pitchFamily="34" charset="0"/>
              </a:rPr>
              <a:t>deberán observar lo dispuesto en las fracciones I a VII del artículo anterior, luego de lo cual procederán conforme a lo dispuesto en las siguientes fracciones:</a:t>
            </a:r>
            <a:endParaRPr lang="es-MX" sz="1400" dirty="0">
              <a:latin typeface="Arial" panose="020B0604020202020204" pitchFamily="34" charset="0"/>
              <a:cs typeface="Arial" panose="020B0604020202020204" pitchFamily="34" charset="0"/>
            </a:endParaRPr>
          </a:p>
          <a:p>
            <a:pPr marL="0" indent="0" algn="just">
              <a:buNone/>
            </a:pPr>
            <a:r>
              <a:rPr lang="es-ES" sz="1400" b="1" dirty="0">
                <a:latin typeface="Arial" panose="020B0604020202020204" pitchFamily="34" charset="0"/>
                <a:cs typeface="Arial" panose="020B0604020202020204" pitchFamily="34" charset="0"/>
              </a:rPr>
              <a:t>I.	</a:t>
            </a:r>
            <a:r>
              <a:rPr lang="es-ES" sz="1400" dirty="0">
                <a:latin typeface="Arial" panose="020B0604020202020204" pitchFamily="34" charset="0"/>
                <a:cs typeface="Arial" panose="020B0604020202020204" pitchFamily="34" charset="0"/>
              </a:rPr>
              <a:t>A más tardar </a:t>
            </a:r>
            <a:r>
              <a:rPr lang="es-ES" sz="1400" b="1" u="sng" dirty="0">
                <a:latin typeface="Arial" panose="020B0604020202020204" pitchFamily="34" charset="0"/>
                <a:cs typeface="Arial" panose="020B0604020202020204" pitchFamily="34" charset="0"/>
              </a:rPr>
              <a:t>dentro de los tres días hábiles siguientes de haber concluido la audiencia inicial, la Autoridad substanciadora deberá, bajo su responsabilidad, enviar al Tribunal competente los autos originales del expediente</a:t>
            </a:r>
            <a:r>
              <a:rPr lang="es-ES" sz="1400" dirty="0">
                <a:latin typeface="Arial" panose="020B0604020202020204" pitchFamily="34" charset="0"/>
                <a:cs typeface="Arial" panose="020B0604020202020204" pitchFamily="34" charset="0"/>
              </a:rPr>
              <a:t>, así como notificar a las partes de la fecha de su envío, indicando el domicilio del Tribunal encargado de la resolución del asunto;</a:t>
            </a:r>
            <a:endParaRPr lang="es-MX" sz="1400" dirty="0">
              <a:latin typeface="Arial" panose="020B0604020202020204" pitchFamily="34" charset="0"/>
              <a:cs typeface="Arial" panose="020B0604020202020204" pitchFamily="34" charset="0"/>
            </a:endParaRPr>
          </a:p>
          <a:p>
            <a:pPr marL="0" indent="0" algn="just">
              <a:buNone/>
            </a:pPr>
            <a:r>
              <a:rPr lang="es-ES" sz="1400" b="1" dirty="0">
                <a:latin typeface="Arial" panose="020B0604020202020204" pitchFamily="34" charset="0"/>
                <a:cs typeface="Arial" panose="020B0604020202020204" pitchFamily="34" charset="0"/>
              </a:rPr>
              <a:t>II.	</a:t>
            </a:r>
            <a:r>
              <a:rPr lang="es-ES" sz="1400" b="1" u="sng" dirty="0">
                <a:latin typeface="Arial" panose="020B0604020202020204" pitchFamily="34" charset="0"/>
                <a:cs typeface="Arial" panose="020B0604020202020204" pitchFamily="34" charset="0"/>
              </a:rPr>
              <a:t>Cuando el Tribunal reciba el expediente, bajo su más estricta responsabilidad, deberá verificar que la falta descrita en el Informe de Presunta Responsabilidad Administrativa sea de las consideradas como graves</a:t>
            </a:r>
            <a:r>
              <a:rPr lang="es-ES" sz="1400" dirty="0">
                <a:latin typeface="Arial" panose="020B0604020202020204" pitchFamily="34" charset="0"/>
                <a:cs typeface="Arial" panose="020B0604020202020204" pitchFamily="34" charset="0"/>
              </a:rPr>
              <a:t>. En caso de no serlo, fundando y motivando debidamente su resolución, enviará el expediente respectivo a la Autoridad substanciadora que corresponda para que continúe el procedimiento en términos de lo dispuesto en el artículo anterior.</a:t>
            </a:r>
            <a:endParaRPr lang="es-MX" sz="1400" dirty="0">
              <a:latin typeface="Arial" panose="020B0604020202020204" pitchFamily="34" charset="0"/>
              <a:cs typeface="Arial" panose="020B0604020202020204" pitchFamily="34" charset="0"/>
            </a:endParaRPr>
          </a:p>
          <a:p>
            <a:pPr marL="0" indent="0" algn="just">
              <a:buNone/>
            </a:pPr>
            <a:r>
              <a:rPr lang="es-ES" sz="1400" dirty="0">
                <a:latin typeface="Arial" panose="020B0604020202020204" pitchFamily="34" charset="0"/>
                <a:cs typeface="Arial" panose="020B0604020202020204" pitchFamily="34" charset="0"/>
              </a:rPr>
              <a:t>De igual forma, de advertir el Tribunal que los hechos descritos por la Autoridad investigadora en el Informe de Presunta Responsabilidad Administrativa corresponden a la descripción de una falta grave diversa</a:t>
            </a:r>
            <a:r>
              <a:rPr lang="es-ES" sz="1400" b="1" u="sng" dirty="0">
                <a:latin typeface="Arial" panose="020B0604020202020204" pitchFamily="34" charset="0"/>
                <a:cs typeface="Arial" panose="020B0604020202020204" pitchFamily="34" charset="0"/>
              </a:rPr>
              <a:t>, le ordenará a ésta realice la reclasificación que corresponda, pudiendo señalar las directrices que considere pertinentes para su debida presentación</a:t>
            </a:r>
            <a:r>
              <a:rPr lang="es-ES" sz="1400" dirty="0">
                <a:latin typeface="Arial" panose="020B0604020202020204" pitchFamily="34" charset="0"/>
                <a:cs typeface="Arial" panose="020B0604020202020204" pitchFamily="34" charset="0"/>
              </a:rPr>
              <a:t>, para lo cual le concederá un plazo de tres días hábiles. En caso de que la Autoridad investigadora se niegue a hacer la reclasificación, bajo su más estricta responsabilidad así lo hará saber al Tribunal fundando y motivando su proceder. En este caso, el Tribunal continuará con el procedimiento de responsabilidad administrativa.</a:t>
            </a:r>
            <a:endParaRPr lang="es-MX" sz="1400" dirty="0">
              <a:latin typeface="Arial" panose="020B0604020202020204" pitchFamily="34" charset="0"/>
              <a:cs typeface="Arial" panose="020B0604020202020204" pitchFamily="34" charset="0"/>
            </a:endParaRPr>
          </a:p>
          <a:p>
            <a:pPr marL="0" indent="0" algn="just">
              <a:buNone/>
            </a:pPr>
            <a:r>
              <a:rPr lang="es-ES" sz="1400" dirty="0">
                <a:latin typeface="Arial" panose="020B0604020202020204" pitchFamily="34" charset="0"/>
                <a:cs typeface="Arial" panose="020B0604020202020204" pitchFamily="34" charset="0"/>
              </a:rPr>
              <a:t>Una vez que el Tribunal haya decidido que el asunto corresponde a su competencia y, en su caso, se haya solventado la reclasificación, deberá notificar personalmente a las partes sobre la recepción del expediente.</a:t>
            </a:r>
            <a:endParaRPr lang="es-MX" sz="1400" dirty="0">
              <a:latin typeface="Arial" panose="020B0604020202020204" pitchFamily="34" charset="0"/>
              <a:cs typeface="Arial" panose="020B0604020202020204" pitchFamily="34" charset="0"/>
            </a:endParaRPr>
          </a:p>
          <a:p>
            <a:pPr marL="0" indent="0" algn="just">
              <a:buNone/>
            </a:pPr>
            <a:r>
              <a:rPr lang="es-ES" sz="1400" dirty="0">
                <a:latin typeface="Arial" panose="020B0604020202020204" pitchFamily="34" charset="0"/>
                <a:cs typeface="Arial" panose="020B0604020202020204" pitchFamily="34" charset="0"/>
              </a:rPr>
              <a:t>Cuando conste en autos que las partes han quedado notificadas, </a:t>
            </a:r>
            <a:r>
              <a:rPr lang="es-ES" sz="1400" b="1" u="sng" dirty="0">
                <a:latin typeface="Arial" panose="020B0604020202020204" pitchFamily="34" charset="0"/>
                <a:cs typeface="Arial" panose="020B0604020202020204" pitchFamily="34" charset="0"/>
              </a:rPr>
              <a:t>dictará dentro de los quince días hábiles siguientes el acuerdo de admisión de pruebas que corresponda</a:t>
            </a:r>
            <a:r>
              <a:rPr lang="es-ES" sz="1400" dirty="0">
                <a:latin typeface="Arial" panose="020B0604020202020204" pitchFamily="34" charset="0"/>
                <a:cs typeface="Arial" panose="020B0604020202020204" pitchFamily="34" charset="0"/>
              </a:rPr>
              <a:t>, donde deberá ordenar las diligencias necesarias para su preparación y desahogo;</a:t>
            </a:r>
            <a:endParaRPr lang="es-MX" sz="1400" dirty="0">
              <a:latin typeface="Arial" panose="020B0604020202020204" pitchFamily="34" charset="0"/>
              <a:cs typeface="Arial" panose="020B0604020202020204" pitchFamily="34" charset="0"/>
            </a:endParaRPr>
          </a:p>
          <a:p>
            <a:pPr marL="0" indent="0" algn="just">
              <a:buNone/>
            </a:pPr>
            <a:r>
              <a:rPr lang="es-ES" sz="1400" b="1" dirty="0">
                <a:latin typeface="Arial" panose="020B0604020202020204" pitchFamily="34" charset="0"/>
                <a:cs typeface="Arial" panose="020B0604020202020204" pitchFamily="34" charset="0"/>
              </a:rPr>
              <a:t>III.	</a:t>
            </a:r>
            <a:r>
              <a:rPr lang="es-ES" sz="1400" dirty="0">
                <a:latin typeface="Arial" panose="020B0604020202020204" pitchFamily="34" charset="0"/>
                <a:cs typeface="Arial" panose="020B0604020202020204" pitchFamily="34" charset="0"/>
              </a:rPr>
              <a:t>Concluido el desahogo de las pruebas ofrecidas por las partes, y si no existieran diligencias pendientes para mejor proveer o más pruebas que desahogar, el Tribunal declarará abierto el periodo de </a:t>
            </a:r>
            <a:r>
              <a:rPr lang="es-ES" sz="1400" b="1" u="sng" dirty="0">
                <a:latin typeface="Arial" panose="020B0604020202020204" pitchFamily="34" charset="0"/>
                <a:cs typeface="Arial" panose="020B0604020202020204" pitchFamily="34" charset="0"/>
              </a:rPr>
              <a:t>alegatos por un término de cinco días hábiles</a:t>
            </a:r>
            <a:r>
              <a:rPr lang="es-ES" sz="1400" dirty="0">
                <a:latin typeface="Arial" panose="020B0604020202020204" pitchFamily="34" charset="0"/>
                <a:cs typeface="Arial" panose="020B0604020202020204" pitchFamily="34" charset="0"/>
              </a:rPr>
              <a:t> comunes para las partes;</a:t>
            </a:r>
            <a:endParaRPr lang="es-MX" sz="1400" dirty="0">
              <a:latin typeface="Arial" panose="020B0604020202020204" pitchFamily="34" charset="0"/>
              <a:cs typeface="Arial" panose="020B0604020202020204" pitchFamily="34" charset="0"/>
            </a:endParaRPr>
          </a:p>
          <a:p>
            <a:pPr marL="0" indent="0" algn="just">
              <a:buNone/>
            </a:pPr>
            <a:r>
              <a:rPr lang="es-ES" sz="1400" b="1" dirty="0">
                <a:latin typeface="Arial" panose="020B0604020202020204" pitchFamily="34" charset="0"/>
                <a:cs typeface="Arial" panose="020B0604020202020204" pitchFamily="34" charset="0"/>
              </a:rPr>
              <a:t>IV.	</a:t>
            </a:r>
            <a:r>
              <a:rPr lang="es-ES" sz="1400" dirty="0">
                <a:latin typeface="Arial" panose="020B0604020202020204" pitchFamily="34" charset="0"/>
                <a:cs typeface="Arial" panose="020B0604020202020204" pitchFamily="34" charset="0"/>
              </a:rPr>
              <a:t>Una vez trascurrido el periodo de alegatos, el Tribunal, de oficio, declarará cerrada la instrucción y citará a las partes para oír la </a:t>
            </a:r>
            <a:r>
              <a:rPr lang="es-ES" sz="1400" b="1" u="sng" dirty="0">
                <a:latin typeface="Arial" panose="020B0604020202020204" pitchFamily="34" charset="0"/>
                <a:cs typeface="Arial" panose="020B0604020202020204" pitchFamily="34" charset="0"/>
              </a:rPr>
              <a:t>resolución que corresponda, la cual deberá dictarse en un plazo no mayor a treinta días hábiles</a:t>
            </a:r>
            <a:r>
              <a:rPr lang="es-ES" sz="1400" dirty="0">
                <a:latin typeface="Arial" panose="020B0604020202020204" pitchFamily="34" charset="0"/>
                <a:cs typeface="Arial" panose="020B0604020202020204" pitchFamily="34" charset="0"/>
              </a:rPr>
              <a:t>, el cual podrá ampliarse por una sola vez por otros treinta días hábiles más, cuando la complejidad del asunto así lo requiera debiendo expresar los motivos para ello, y</a:t>
            </a:r>
            <a:endParaRPr lang="es-MX" sz="1400" dirty="0">
              <a:latin typeface="Arial" panose="020B0604020202020204" pitchFamily="34" charset="0"/>
              <a:cs typeface="Arial" panose="020B0604020202020204" pitchFamily="34" charset="0"/>
            </a:endParaRPr>
          </a:p>
          <a:p>
            <a:pPr marL="0" indent="0" algn="just">
              <a:buNone/>
            </a:pPr>
            <a:r>
              <a:rPr lang="es-ES" sz="1400" b="1" dirty="0">
                <a:latin typeface="Arial" panose="020B0604020202020204" pitchFamily="34" charset="0"/>
                <a:cs typeface="Arial" panose="020B0604020202020204" pitchFamily="34" charset="0"/>
              </a:rPr>
              <a:t>V.	</a:t>
            </a:r>
            <a:r>
              <a:rPr lang="es-ES" sz="1400" dirty="0">
                <a:latin typeface="Arial" panose="020B0604020202020204" pitchFamily="34" charset="0"/>
                <a:cs typeface="Arial" panose="020B0604020202020204" pitchFamily="34" charset="0"/>
              </a:rPr>
              <a:t>La resolución, deberá notificarse personalmente al presunto responsable. En su caso, se notificará a los denunciantes únicamente para su conocimiento, y al jefe inmediato o al titular de la dependencia o entidad, para los efectos de su ejecución, en un plazo no mayor de diez días hábiles.</a:t>
            </a:r>
            <a:endParaRPr lang="es-MX" sz="1400" dirty="0">
              <a:latin typeface="Arial" panose="020B0604020202020204" pitchFamily="34" charset="0"/>
              <a:cs typeface="Arial" panose="020B0604020202020204" pitchFamily="34" charset="0"/>
            </a:endParaRPr>
          </a:p>
          <a:p>
            <a:pPr marL="0" indent="0">
              <a:buNone/>
            </a:pPr>
            <a:endParaRPr lang="es-MX" sz="1000" dirty="0"/>
          </a:p>
        </p:txBody>
      </p:sp>
      <p:sp>
        <p:nvSpPr>
          <p:cNvPr id="17"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1514845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8" name="Rectangle 4102">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Tribunal de trabalho: perguntas e respostas">
            <a:extLst>
              <a:ext uri="{FF2B5EF4-FFF2-40B4-BE49-F238E27FC236}">
                <a16:creationId xmlns:a16="http://schemas.microsoft.com/office/drawing/2014/main" id="{78E5C4D4-4FFB-9FD4-0590-8781C971B2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51" t="9091" r="15389"/>
          <a:stretch/>
        </p:blipFill>
        <p:spPr bwMode="auto">
          <a:xfrm>
            <a:off x="3523488" y="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4110" name="Rectangle 4104">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371094" y="1161288"/>
            <a:ext cx="3438144" cy="1124712"/>
          </a:xfrm>
        </p:spPr>
        <p:txBody>
          <a:bodyPr anchor="b">
            <a:normAutofit/>
          </a:bodyPr>
          <a:lstStyle/>
          <a:p>
            <a:r>
              <a:rPr lang="es-ES" sz="2600" dirty="0">
                <a:latin typeface="Arial" panose="020B0604020202020204" pitchFamily="34" charset="0"/>
                <a:cs typeface="Arial" panose="020B0604020202020204" pitchFamily="34" charset="0"/>
              </a:rPr>
              <a:t>El Tribunal como </a:t>
            </a:r>
            <a:r>
              <a:rPr lang="es-ES" sz="2600" b="1" dirty="0">
                <a:latin typeface="Arial" panose="020B0604020202020204" pitchFamily="34" charset="0"/>
                <a:cs typeface="Arial" panose="020B0604020202020204" pitchFamily="34" charset="0"/>
              </a:rPr>
              <a:t>una segunda instancia</a:t>
            </a:r>
            <a:r>
              <a:rPr lang="es-ES" sz="2600" dirty="0">
                <a:latin typeface="Arial" panose="020B0604020202020204" pitchFamily="34" charset="0"/>
                <a:cs typeface="Arial" panose="020B0604020202020204" pitchFamily="34" charset="0"/>
              </a:rPr>
              <a:t>. </a:t>
            </a:r>
            <a:endParaRPr lang="en-US" sz="2600" dirty="0">
              <a:latin typeface="Arial" panose="020B0604020202020204" pitchFamily="34" charset="0"/>
              <a:cs typeface="Arial" panose="020B0604020202020204" pitchFamily="34" charset="0"/>
            </a:endParaRPr>
          </a:p>
        </p:txBody>
      </p:sp>
      <p:sp>
        <p:nvSpPr>
          <p:cNvPr id="4107" name="Rectangle 4106">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109" name="Rectangle 4108">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81A77A72-E62B-4490-8857-E4934CDDD802}"/>
              </a:ext>
            </a:extLst>
          </p:cNvPr>
          <p:cNvGraphicFramePr>
            <a:graphicFrameLocks noGrp="1"/>
          </p:cNvGraphicFramePr>
          <p:nvPr>
            <p:ph idx="1"/>
            <p:extLst>
              <p:ext uri="{D42A27DB-BD31-4B8C-83A1-F6EECF244321}">
                <p14:modId xmlns:p14="http://schemas.microsoft.com/office/powerpoint/2010/main" val="3648482317"/>
              </p:ext>
            </p:extLst>
          </p:nvPr>
        </p:nvGraphicFramePr>
        <p:xfrm>
          <a:off x="371093" y="2718054"/>
          <a:ext cx="6160336" cy="3804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681951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p:cNvSpPr>
            <a:spLocks noGrp="1"/>
          </p:cNvSpPr>
          <p:nvPr>
            <p:ph idx="1"/>
          </p:nvPr>
        </p:nvSpPr>
        <p:spPr>
          <a:xfrm>
            <a:off x="971654" y="1761688"/>
            <a:ext cx="11220346" cy="5096311"/>
          </a:xfrm>
        </p:spPr>
        <p:txBody>
          <a:bodyPr anchor="t">
            <a:normAutofit/>
          </a:bodyPr>
          <a:lstStyle/>
          <a:p>
            <a:pPr marL="0" indent="0" algn="just">
              <a:buNone/>
            </a:pPr>
            <a:r>
              <a:rPr lang="es-ES" sz="2000" b="1" dirty="0">
                <a:latin typeface="Arial" panose="020B0604020202020204" pitchFamily="34" charset="0"/>
                <a:cs typeface="Arial" panose="020B0604020202020204" pitchFamily="34" charset="0"/>
              </a:rPr>
              <a:t>Artículo 101. </a:t>
            </a:r>
            <a:r>
              <a:rPr lang="es-ES_tradnl" sz="2000" dirty="0">
                <a:latin typeface="Arial" panose="020B0604020202020204" pitchFamily="34" charset="0"/>
                <a:cs typeface="Arial" panose="020B0604020202020204" pitchFamily="34" charset="0"/>
              </a:rPr>
              <a:t>Las autoridades substanciadoras, o en su caso, las resolutoras se abstendrán de iniciar el procedimiento de responsabilidad administrativa previsto en esta Ley o de imponer sanciones administrativas a un servidor público, según sea el caso, cuando de las investigaciones practicadas o derivado de la valoración de las pruebas aportadas en el procedimiento referido, adviertan que no existe daño ni perjuicio a la Hacienda Pública Federal, local o municipal, o al patrimonio de los entes públicos </a:t>
            </a:r>
            <a:r>
              <a:rPr lang="es-ES" sz="2000" dirty="0">
                <a:latin typeface="Arial" panose="020B0604020202020204" pitchFamily="34" charset="0"/>
                <a:cs typeface="Arial" panose="020B0604020202020204" pitchFamily="34" charset="0"/>
              </a:rPr>
              <a:t>(…) </a:t>
            </a:r>
          </a:p>
          <a:p>
            <a:pPr marL="0" indent="0" algn="just">
              <a:buNone/>
            </a:pPr>
            <a:r>
              <a:rPr lang="es-ES" sz="2000" dirty="0">
                <a:latin typeface="Arial" panose="020B0604020202020204" pitchFamily="34" charset="0"/>
                <a:cs typeface="Arial" panose="020B0604020202020204" pitchFamily="34" charset="0"/>
              </a:rPr>
              <a:t>La autoridad investigadora o el denunciante, podrán impugnar la abstención, en los términos de lo dispuesto por el siguiente Capítulo.</a:t>
            </a:r>
            <a:endParaRPr lang="es-MX" sz="2000" dirty="0">
              <a:latin typeface="Arial" panose="020B0604020202020204" pitchFamily="34" charset="0"/>
              <a:cs typeface="Arial" panose="020B0604020202020204" pitchFamily="34" charset="0"/>
            </a:endParaRPr>
          </a:p>
          <a:p>
            <a:pPr marL="0" indent="0" algn="just">
              <a:buNone/>
            </a:pPr>
            <a:endParaRPr lang="es-ES" sz="2000" dirty="0">
              <a:latin typeface="Arial" panose="020B0604020202020204" pitchFamily="34" charset="0"/>
              <a:cs typeface="Arial" panose="020B0604020202020204" pitchFamily="34" charset="0"/>
            </a:endParaRPr>
          </a:p>
          <a:p>
            <a:pPr marL="0" indent="0" algn="just">
              <a:buNone/>
            </a:pPr>
            <a:r>
              <a:rPr lang="es-ES" sz="2000" b="1" dirty="0">
                <a:latin typeface="Arial" panose="020B0604020202020204" pitchFamily="34" charset="0"/>
                <a:cs typeface="Arial" panose="020B0604020202020204" pitchFamily="34" charset="0"/>
              </a:rPr>
              <a:t>Artículo 102. </a:t>
            </a:r>
          </a:p>
          <a:p>
            <a:pPr marL="0" indent="0" algn="just">
              <a:buNone/>
            </a:pPr>
            <a:r>
              <a:rPr lang="es-ES" sz="2000" dirty="0">
                <a:latin typeface="Arial" panose="020B0604020202020204" pitchFamily="34" charset="0"/>
                <a:cs typeface="Arial" panose="020B0604020202020204" pitchFamily="34" charset="0"/>
              </a:rPr>
              <a:t>(…)</a:t>
            </a:r>
          </a:p>
          <a:p>
            <a:pPr marL="0" indent="0" algn="just">
              <a:buNone/>
            </a:pPr>
            <a:r>
              <a:rPr lang="es-ES" sz="2000" dirty="0">
                <a:latin typeface="Arial" panose="020B0604020202020204" pitchFamily="34" charset="0"/>
                <a:cs typeface="Arial" panose="020B0604020202020204" pitchFamily="34" charset="0"/>
              </a:rPr>
              <a:t>La calificación y la abstención a que se refiere el artículo 101, podrán ser impugnadas, en su caso, por el Denunciante, mediante el recurso de inconformidad conforme al presente Capítulo. La presentación del recurso tendrá como efecto que no se inicie el procedimiento de responsabilidad administrativa hasta en tanto este sea resuelto.</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23990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Tribunal-Supremo-España-condena-La-Manada - Acierta.MX">
            <a:extLst>
              <a:ext uri="{FF2B5EF4-FFF2-40B4-BE49-F238E27FC236}">
                <a16:creationId xmlns:a16="http://schemas.microsoft.com/office/drawing/2014/main" id="{0F0C70F5-A8C2-33C0-DFAB-AE0E12575A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2" r="5486"/>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7" name="Rectangle 5126">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643467" y="321734"/>
            <a:ext cx="6891186" cy="1135737"/>
          </a:xfrm>
        </p:spPr>
        <p:txBody>
          <a:bodyPr>
            <a:normAutofit/>
          </a:bodyPr>
          <a:lstStyle/>
          <a:p>
            <a:r>
              <a:rPr lang="es-ES" sz="3600">
                <a:latin typeface="Arial" panose="020B0604020202020204" pitchFamily="34" charset="0"/>
                <a:cs typeface="Arial" panose="020B0604020202020204" pitchFamily="34" charset="0"/>
              </a:rPr>
              <a:t>Las Salas Unitarias en el </a:t>
            </a:r>
            <a:r>
              <a:rPr lang="es-ES" sz="3600" b="1">
                <a:latin typeface="Arial" panose="020B0604020202020204" pitchFamily="34" charset="0"/>
                <a:cs typeface="Arial" panose="020B0604020202020204" pitchFamily="34" charset="0"/>
              </a:rPr>
              <a:t>juicio contencioso administrativo.</a:t>
            </a:r>
            <a:endParaRPr lang="en-US" sz="3600" b="1">
              <a:latin typeface="Arial" panose="020B0604020202020204" pitchFamily="34" charset="0"/>
              <a:cs typeface="Arial" panose="020B0604020202020204" pitchFamily="34" charset="0"/>
            </a:endParaRPr>
          </a:p>
        </p:txBody>
      </p:sp>
      <p:grpSp>
        <p:nvGrpSpPr>
          <p:cNvPr id="5129" name="Group 5128">
            <a:extLst>
              <a:ext uri="{FF2B5EF4-FFF2-40B4-BE49-F238E27FC236}">
                <a16:creationId xmlns:a16="http://schemas.microsoft.com/office/drawing/2014/main" id="{07EAA094-9CF6-4695-958A-33D9BCAA947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5130" name="Rectangle 512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Isosceles Triangle 5130">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33" name="Isosceles Triangle 5132">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5" name="Rectangle 5134">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81A77A72-E62B-4490-8857-E4934CDDD802}"/>
              </a:ext>
            </a:extLst>
          </p:cNvPr>
          <p:cNvGraphicFramePr>
            <a:graphicFrameLocks noGrp="1"/>
          </p:cNvGraphicFramePr>
          <p:nvPr>
            <p:ph idx="1"/>
            <p:extLst>
              <p:ext uri="{D42A27DB-BD31-4B8C-83A1-F6EECF244321}">
                <p14:modId xmlns:p14="http://schemas.microsoft.com/office/powerpoint/2010/main" val="3148159288"/>
              </p:ext>
            </p:extLst>
          </p:nvPr>
        </p:nvGraphicFramePr>
        <p:xfrm>
          <a:off x="643467" y="1782981"/>
          <a:ext cx="6891187"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22563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3" name="Marcador de contenido 2"/>
          <p:cNvSpPr>
            <a:spLocks noGrp="1"/>
          </p:cNvSpPr>
          <p:nvPr>
            <p:ph idx="1"/>
          </p:nvPr>
        </p:nvSpPr>
        <p:spPr>
          <a:xfrm>
            <a:off x="841248" y="731520"/>
            <a:ext cx="10701507" cy="4254137"/>
          </a:xfrm>
        </p:spPr>
        <p:txBody>
          <a:bodyPr anchor="ctr">
            <a:normAutofit lnSpcReduction="10000"/>
          </a:bodyPr>
          <a:lstStyle/>
          <a:p>
            <a:pPr marL="0" indent="0" algn="just">
              <a:buNone/>
            </a:pPr>
            <a:r>
              <a:rPr lang="es-ES" sz="2400" b="1" dirty="0">
                <a:latin typeface="Arial" panose="020B0604020202020204" pitchFamily="34" charset="0"/>
                <a:cs typeface="Arial" panose="020B0604020202020204" pitchFamily="34" charset="0"/>
              </a:rPr>
              <a:t>Artículo 210. </a:t>
            </a:r>
            <a:r>
              <a:rPr lang="es-ES" sz="2400" dirty="0">
                <a:latin typeface="Arial" panose="020B0604020202020204" pitchFamily="34" charset="0"/>
                <a:cs typeface="Arial" panose="020B0604020202020204" pitchFamily="34" charset="0"/>
              </a:rPr>
              <a:t>Los Servidores Públicos que resulten responsables por la comisión de Faltas administrativas </a:t>
            </a:r>
            <a:r>
              <a:rPr lang="es-ES" sz="2400" b="1" u="sng" dirty="0">
                <a:latin typeface="Arial" panose="020B0604020202020204" pitchFamily="34" charset="0"/>
                <a:cs typeface="Arial" panose="020B0604020202020204" pitchFamily="34" charset="0"/>
              </a:rPr>
              <a:t>no graves </a:t>
            </a:r>
            <a:r>
              <a:rPr lang="es-ES" sz="2400" dirty="0">
                <a:latin typeface="Arial" panose="020B0604020202020204" pitchFamily="34" charset="0"/>
                <a:cs typeface="Arial" panose="020B0604020202020204" pitchFamily="34" charset="0"/>
              </a:rPr>
              <a:t>en los términos de las resoluciones administrativas que se dicten conforme a lo dispuesto en el presente Título por las Secretarías o los Órganos internos de control, podrán interponer el recurso de revocación ante la autoridad que emitió la resolución dentro de los quince días hábiles siguientes a la fecha en que surta efectos la notificación respectiva.</a:t>
            </a:r>
          </a:p>
          <a:p>
            <a:pPr marL="0" indent="0" algn="just">
              <a:buNone/>
            </a:pPr>
            <a:endParaRPr lang="es-MX" sz="2400" dirty="0">
              <a:latin typeface="Arial" panose="020B0604020202020204" pitchFamily="34" charset="0"/>
              <a:cs typeface="Arial" panose="020B0604020202020204" pitchFamily="34" charset="0"/>
            </a:endParaRPr>
          </a:p>
          <a:p>
            <a:pPr marL="0" indent="0" algn="just">
              <a:buNone/>
            </a:pPr>
            <a:r>
              <a:rPr lang="es-ES" sz="2400" dirty="0">
                <a:latin typeface="Arial" panose="020B0604020202020204" pitchFamily="34" charset="0"/>
                <a:cs typeface="Arial" panose="020B0604020202020204" pitchFamily="34" charset="0"/>
              </a:rPr>
              <a:t>Las resoluciones que se dicten en el recurso de revocación serán impugnables ante los Tribunales, vía el juicio contencioso administrativo para el caso del Tribunal Federal de Justicia Administrativa, o el juicio que dispongan las leyes que rijan en esa materia en las Entidades Federativas según corresponda.</a:t>
            </a:r>
            <a:endParaRPr lang="es-MX" sz="2400" dirty="0">
              <a:latin typeface="Arial" panose="020B0604020202020204" pitchFamily="34" charset="0"/>
              <a:cs typeface="Arial" panose="020B0604020202020204" pitchFamily="34" charset="0"/>
            </a:endParaRPr>
          </a:p>
          <a:p>
            <a:endParaRPr lang="es-MX" sz="2400" dirty="0"/>
          </a:p>
        </p:txBody>
      </p:sp>
      <p:sp>
        <p:nvSpPr>
          <p:cNvPr id="10" name="Freeform: Shape 9">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07125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2E7CC5-C78B-4EBD-9565-3FA00FAA6C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3A4529A5-F675-429F-8044-01372BB134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ítulo 1"/>
          <p:cNvSpPr>
            <a:spLocks noGrp="1"/>
          </p:cNvSpPr>
          <p:nvPr>
            <p:ph type="title"/>
          </p:nvPr>
        </p:nvSpPr>
        <p:spPr>
          <a:xfrm>
            <a:off x="5622061" y="762538"/>
            <a:ext cx="5649349" cy="3199862"/>
          </a:xfrm>
        </p:spPr>
        <p:txBody>
          <a:bodyPr vert="horz" lIns="91440" tIns="45720" rIns="91440" bIns="45720" rtlCol="0" anchor="b">
            <a:normAutofit/>
          </a:bodyPr>
          <a:lstStyle/>
          <a:p>
            <a:r>
              <a:rPr lang="en-US" sz="6600" b="1" kern="1200" cap="none" baseline="0" dirty="0">
                <a:solidFill>
                  <a:srgbClr val="FFFFFF"/>
                </a:solidFill>
                <a:latin typeface="Arial" panose="020B0604020202020204" pitchFamily="34" charset="0"/>
                <a:cs typeface="Arial" panose="020B0604020202020204" pitchFamily="34" charset="0"/>
              </a:rPr>
              <a:t>El </a:t>
            </a:r>
            <a:r>
              <a:rPr lang="en-US" sz="6600" b="1" kern="1200" cap="none" baseline="0" dirty="0" err="1">
                <a:solidFill>
                  <a:srgbClr val="FFFFFF"/>
                </a:solidFill>
                <a:latin typeface="Arial" panose="020B0604020202020204" pitchFamily="34" charset="0"/>
                <a:cs typeface="Arial" panose="020B0604020202020204" pitchFamily="34" charset="0"/>
              </a:rPr>
              <a:t>Pleno</a:t>
            </a:r>
            <a:r>
              <a:rPr lang="en-US" sz="6600" b="1" dirty="0">
                <a:solidFill>
                  <a:srgbClr val="FFFFFF"/>
                </a:solidFill>
                <a:latin typeface="Arial" panose="020B0604020202020204" pitchFamily="34" charset="0"/>
                <a:cs typeface="Arial" panose="020B0604020202020204" pitchFamily="34" charset="0"/>
              </a:rPr>
              <a:t> del Tribunal</a:t>
            </a:r>
            <a:r>
              <a:rPr lang="en-US" sz="6600" b="1" kern="1200" cap="none" baseline="0" dirty="0">
                <a:solidFill>
                  <a:srgbClr val="FFFFFF"/>
                </a:solidFill>
                <a:latin typeface="Arial" panose="020B0604020202020204" pitchFamily="34" charset="0"/>
                <a:cs typeface="Arial" panose="020B0604020202020204" pitchFamily="34" charset="0"/>
              </a:rPr>
              <a:t>.</a:t>
            </a:r>
          </a:p>
        </p:txBody>
      </p:sp>
      <p:sp>
        <p:nvSpPr>
          <p:cNvPr id="25"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3651399"/>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79" name="Rectangle 78">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Rectangle 82">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19A8343-E43F-483C-B8D2-92441905C3D0}"/>
              </a:ext>
            </a:extLst>
          </p:cNvPr>
          <p:cNvSpPr txBox="1">
            <a:spLocks/>
          </p:cNvSpPr>
          <p:nvPr/>
        </p:nvSpPr>
        <p:spPr>
          <a:xfrm>
            <a:off x="1043630" y="809898"/>
            <a:ext cx="10503935" cy="15544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kern="1200" dirty="0">
                <a:solidFill>
                  <a:schemeClr val="tx1"/>
                </a:solidFill>
                <a:latin typeface="Arial" panose="020B0604020202020204" pitchFamily="34" charset="0"/>
                <a:cs typeface="Arial" panose="020B0604020202020204" pitchFamily="34" charset="0"/>
              </a:rPr>
              <a:t>LEY GENERAL DE RESPONSABILIDADES ADMINISTRATIVAS.</a:t>
            </a:r>
          </a:p>
        </p:txBody>
      </p:sp>
      <p:sp>
        <p:nvSpPr>
          <p:cNvPr id="3" name="Marcador de contenido 2">
            <a:extLst>
              <a:ext uri="{FF2B5EF4-FFF2-40B4-BE49-F238E27FC236}">
                <a16:creationId xmlns:a16="http://schemas.microsoft.com/office/drawing/2014/main" id="{09FCB7F2-E95E-46A6-8525-58FEFEAE44EB}"/>
              </a:ext>
            </a:extLst>
          </p:cNvPr>
          <p:cNvSpPr txBox="1">
            <a:spLocks/>
          </p:cNvSpPr>
          <p:nvPr/>
        </p:nvSpPr>
        <p:spPr>
          <a:xfrm>
            <a:off x="1045028" y="3017522"/>
            <a:ext cx="10502537" cy="3124658"/>
          </a:xfrm>
          <a:prstGeom prst="rect">
            <a:avLst/>
          </a:prstGeom>
        </p:spPr>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3200" dirty="0" err="1">
                <a:latin typeface="Arial" panose="020B0604020202020204" pitchFamily="34" charset="0"/>
                <a:cs typeface="Arial" panose="020B0604020202020204" pitchFamily="34" charset="0"/>
              </a:rPr>
              <a:t>Su</a:t>
            </a:r>
            <a:r>
              <a:rPr lang="en-US" sz="3200" dirty="0">
                <a:latin typeface="Arial" panose="020B0604020202020204" pitchFamily="34" charset="0"/>
                <a:cs typeface="Arial" panose="020B0604020202020204" pitchFamily="34" charset="0"/>
              </a:rPr>
              <a:t> observancia es general en </a:t>
            </a:r>
            <a:r>
              <a:rPr lang="en-US" sz="3200" dirty="0" err="1">
                <a:latin typeface="Arial" panose="020B0604020202020204" pitchFamily="34" charset="0"/>
                <a:cs typeface="Arial" panose="020B0604020202020204" pitchFamily="34" charset="0"/>
              </a:rPr>
              <a:t>toda</a:t>
            </a:r>
            <a:r>
              <a:rPr lang="en-US" sz="3200" dirty="0">
                <a:latin typeface="Arial" panose="020B0604020202020204" pitchFamily="34" charset="0"/>
                <a:cs typeface="Arial" panose="020B0604020202020204" pitchFamily="34" charset="0"/>
              </a:rPr>
              <a:t> la República.</a:t>
            </a:r>
          </a:p>
          <a:p>
            <a:pPr algn="just"/>
            <a:endParaRPr lang="en-US" sz="3200" dirty="0">
              <a:latin typeface="Arial" panose="020B0604020202020204" pitchFamily="34" charset="0"/>
              <a:cs typeface="Arial" panose="020B0604020202020204" pitchFamily="34" charset="0"/>
            </a:endParaRPr>
          </a:p>
          <a:p>
            <a:pPr algn="just"/>
            <a:r>
              <a:rPr lang="en-US" sz="3200" dirty="0" err="1">
                <a:latin typeface="Arial" panose="020B0604020202020204" pitchFamily="34" charset="0"/>
                <a:cs typeface="Arial" panose="020B0604020202020204" pitchFamily="34" charset="0"/>
              </a:rPr>
              <a:t>Su</a:t>
            </a:r>
            <a:r>
              <a:rPr lang="en-US" sz="3200" dirty="0">
                <a:latin typeface="Arial" panose="020B0604020202020204" pitchFamily="34" charset="0"/>
                <a:cs typeface="Arial" panose="020B0604020202020204" pitchFamily="34" charset="0"/>
              </a:rPr>
              <a:t> </a:t>
            </a:r>
            <a:r>
              <a:rPr lang="en-US" sz="3200" b="1" u="sng" dirty="0" err="1">
                <a:latin typeface="Arial" panose="020B0604020202020204" pitchFamily="34" charset="0"/>
                <a:cs typeface="Arial" panose="020B0604020202020204" pitchFamily="34" charset="0"/>
              </a:rPr>
              <a:t>objeto</a:t>
            </a:r>
            <a:r>
              <a:rPr lang="en-US" sz="3200" dirty="0">
                <a:latin typeface="Arial" panose="020B0604020202020204" pitchFamily="34" charset="0"/>
                <a:cs typeface="Arial" panose="020B0604020202020204" pitchFamily="34" charset="0"/>
              </a:rPr>
              <a:t> es:</a:t>
            </a:r>
          </a:p>
          <a:p>
            <a:pPr marL="571500" indent="-571500" algn="just">
              <a:buAutoNum type="romanLcParenR"/>
            </a:pPr>
            <a:r>
              <a:rPr lang="en-US" sz="3200" dirty="0" err="1">
                <a:latin typeface="Arial" panose="020B0604020202020204" pitchFamily="34" charset="0"/>
                <a:cs typeface="Arial" panose="020B0604020202020204" pitchFamily="34" charset="0"/>
              </a:rPr>
              <a:t>establecer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principios</a:t>
            </a:r>
            <a:r>
              <a:rPr lang="en-US" sz="3200" dirty="0">
                <a:latin typeface="Arial" panose="020B0604020202020204" pitchFamily="34" charset="0"/>
                <a:cs typeface="Arial" panose="020B0604020202020204" pitchFamily="34" charset="0"/>
              </a:rPr>
              <a:t> del </a:t>
            </a:r>
            <a:r>
              <a:rPr lang="en-US" sz="3200" dirty="0" err="1">
                <a:latin typeface="Arial" panose="020B0604020202020204" pitchFamily="34" charset="0"/>
                <a:cs typeface="Arial" panose="020B0604020202020204" pitchFamily="34" charset="0"/>
              </a:rPr>
              <a:t>servicio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público</a:t>
            </a:r>
            <a:r>
              <a:rPr lang="en-US" sz="3200" dirty="0">
                <a:latin typeface="Arial" panose="020B0604020202020204" pitchFamily="34" charset="0"/>
                <a:cs typeface="Arial" panose="020B0604020202020204" pitchFamily="34" charset="0"/>
              </a:rPr>
              <a:t>; </a:t>
            </a:r>
          </a:p>
          <a:p>
            <a:pPr marL="571500" indent="-571500" algn="just">
              <a:buAutoNum type="romanLcParenR"/>
            </a:pPr>
            <a:r>
              <a:rPr lang="en-US" sz="3200" dirty="0" err="1">
                <a:latin typeface="Arial" panose="020B0604020202020204" pitchFamily="34" charset="0"/>
                <a:cs typeface="Arial" panose="020B0604020202020204" pitchFamily="34" charset="0"/>
              </a:rPr>
              <a:t>clasificar</a:t>
            </a:r>
            <a:r>
              <a:rPr lang="en-US" sz="3200" dirty="0">
                <a:latin typeface="Arial" panose="020B0604020202020204" pitchFamily="34" charset="0"/>
                <a:cs typeface="Arial" panose="020B0604020202020204" pitchFamily="34" charset="0"/>
              </a:rPr>
              <a:t> faltas graves y no graves; </a:t>
            </a:r>
          </a:p>
          <a:p>
            <a:pPr marL="571500" indent="-571500" algn="just">
              <a:buAutoNum type="romanLcParenR"/>
            </a:pPr>
            <a:r>
              <a:rPr lang="en-US" sz="3200" dirty="0" err="1">
                <a:latin typeface="Arial" panose="020B0604020202020204" pitchFamily="34" charset="0"/>
                <a:cs typeface="Arial" panose="020B0604020202020204" pitchFamily="34" charset="0"/>
              </a:rPr>
              <a:t>prever</a:t>
            </a:r>
            <a:r>
              <a:rPr lang="en-US" sz="3200" dirty="0">
                <a:latin typeface="Arial" panose="020B0604020202020204" pitchFamily="34" charset="0"/>
                <a:cs typeface="Arial" panose="020B0604020202020204" pitchFamily="34" charset="0"/>
              </a:rPr>
              <a:t> las </a:t>
            </a:r>
            <a:r>
              <a:rPr lang="en-US" sz="3200" dirty="0" err="1">
                <a:latin typeface="Arial" panose="020B0604020202020204" pitchFamily="34" charset="0"/>
                <a:cs typeface="Arial" panose="020B0604020202020204" pitchFamily="34" charset="0"/>
              </a:rPr>
              <a:t>sanciones</a:t>
            </a:r>
            <a:r>
              <a:rPr lang="en-US" sz="3200" dirty="0">
                <a:latin typeface="Arial" panose="020B0604020202020204" pitchFamily="34" charset="0"/>
                <a:cs typeface="Arial" panose="020B0604020202020204" pitchFamily="34" charset="0"/>
              </a:rPr>
              <a:t>; </a:t>
            </a:r>
          </a:p>
          <a:p>
            <a:pPr marL="571500" indent="-571500" algn="just">
              <a:buAutoNum type="romanLcParenR"/>
            </a:pPr>
            <a:r>
              <a:rPr lang="en-US" sz="3200" dirty="0" err="1">
                <a:latin typeface="Arial" panose="020B0604020202020204" pitchFamily="34" charset="0"/>
                <a:cs typeface="Arial" panose="020B0604020202020204" pitchFamily="34" charset="0"/>
              </a:rPr>
              <a:t>prever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mecanismos</a:t>
            </a:r>
            <a:r>
              <a:rPr lang="en-US" sz="3200" dirty="0">
                <a:latin typeface="Arial" panose="020B0604020202020204" pitchFamily="34" charset="0"/>
                <a:cs typeface="Arial" panose="020B0604020202020204" pitchFamily="34" charset="0"/>
              </a:rPr>
              <a:t> para </a:t>
            </a:r>
            <a:r>
              <a:rPr lang="en-US" sz="3200" dirty="0" err="1">
                <a:latin typeface="Arial" panose="020B0604020202020204" pitchFamily="34" charset="0"/>
                <a:cs typeface="Arial" panose="020B0604020202020204" pitchFamily="34" charset="0"/>
              </a:rPr>
              <a:t>prevención</a:t>
            </a:r>
            <a:r>
              <a:rPr lang="en-US" sz="3200" dirty="0">
                <a:latin typeface="Arial" panose="020B0604020202020204" pitchFamily="34" charset="0"/>
                <a:cs typeface="Arial" panose="020B0604020202020204" pitchFamily="34" charset="0"/>
              </a:rPr>
              <a:t>, corrección e </a:t>
            </a:r>
            <a:r>
              <a:rPr lang="en-US" sz="3200" dirty="0" err="1">
                <a:latin typeface="Arial" panose="020B0604020202020204" pitchFamily="34" charset="0"/>
                <a:cs typeface="Arial" panose="020B0604020202020204" pitchFamily="34" charset="0"/>
              </a:rPr>
              <a:t>investigación</a:t>
            </a:r>
            <a:r>
              <a:rPr lang="en-US" sz="3200" dirty="0">
                <a:latin typeface="Arial" panose="020B0604020202020204" pitchFamily="34" charset="0"/>
                <a:cs typeface="Arial" panose="020B0604020202020204" pitchFamily="34" charset="0"/>
              </a:rPr>
              <a:t>; </a:t>
            </a:r>
          </a:p>
          <a:p>
            <a:pPr marL="571500" indent="-571500" algn="just">
              <a:buAutoNum type="romanLcParenR"/>
            </a:pPr>
            <a:r>
              <a:rPr lang="en-US" sz="3200" dirty="0" err="1">
                <a:latin typeface="Arial" panose="020B0604020202020204" pitchFamily="34" charset="0"/>
                <a:cs typeface="Arial" panose="020B0604020202020204" pitchFamily="34" charset="0"/>
              </a:rPr>
              <a:t>crear</a:t>
            </a:r>
            <a:r>
              <a:rPr lang="en-US" sz="3200" dirty="0">
                <a:latin typeface="Arial" panose="020B0604020202020204" pitchFamily="34" charset="0"/>
                <a:cs typeface="Arial" panose="020B0604020202020204" pitchFamily="34" charset="0"/>
              </a:rPr>
              <a:t> base para </a:t>
            </a:r>
            <a:r>
              <a:rPr lang="en-US" sz="3200" dirty="0" err="1">
                <a:latin typeface="Arial" panose="020B0604020202020204" pitchFamily="34" charset="0"/>
                <a:cs typeface="Arial" panose="020B0604020202020204" pitchFamily="34" charset="0"/>
              </a:rPr>
              <a:t>políticas</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ética</a:t>
            </a:r>
            <a:r>
              <a:rPr lang="en-US" sz="3200" dirty="0">
                <a:latin typeface="Arial" panose="020B0604020202020204" pitchFamily="34" charset="0"/>
                <a:cs typeface="Arial" panose="020B0604020202020204" pitchFamily="34" charset="0"/>
              </a:rPr>
              <a:t>.</a:t>
            </a:r>
          </a:p>
        </p:txBody>
      </p:sp>
      <p:cxnSp>
        <p:nvCxnSpPr>
          <p:cNvPr id="85" name="Straight Connector 84">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760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anim calcmode="lin" valueType="num">
                                      <p:cBhvr>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anim calcmode="lin" valueType="num">
                                      <p:cBhvr>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anim calcmode="lin" valueType="num">
                                      <p:cBhvr>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anim calcmode="lin" valueType="num">
                                      <p:cBhvr>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anim calcmode="lin" valueType="num">
                                      <p:cBhvr>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anim calcmode="lin" valueType="num">
                                      <p:cBhvr>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643467" y="321734"/>
            <a:ext cx="10905066" cy="1135737"/>
          </a:xfrm>
        </p:spPr>
        <p:txBody>
          <a:bodyPr>
            <a:normAutofit/>
          </a:bodyPr>
          <a:lstStyle/>
          <a:p>
            <a:r>
              <a:rPr lang="es-ES" sz="3600">
                <a:latin typeface="Arial" panose="020B0604020202020204" pitchFamily="34" charset="0"/>
                <a:cs typeface="Arial" panose="020B0604020202020204" pitchFamily="34" charset="0"/>
              </a:rPr>
              <a:t>El Pleno como una </a:t>
            </a:r>
            <a:r>
              <a:rPr lang="es-ES" sz="3600" b="1">
                <a:latin typeface="Arial" panose="020B0604020202020204" pitchFamily="34" charset="0"/>
                <a:cs typeface="Arial" panose="020B0604020202020204" pitchFamily="34" charset="0"/>
              </a:rPr>
              <a:t>segunda instancia</a:t>
            </a:r>
            <a:r>
              <a:rPr lang="es-ES" sz="3600">
                <a:latin typeface="Arial" panose="020B0604020202020204" pitchFamily="34" charset="0"/>
                <a:cs typeface="Arial" panose="020B0604020202020204" pitchFamily="34" charset="0"/>
              </a:rPr>
              <a:t>.</a:t>
            </a:r>
            <a:endParaRPr lang="en-US" sz="3600">
              <a:latin typeface="Arial" panose="020B0604020202020204" pitchFamily="34" charset="0"/>
              <a:cs typeface="Arial" panose="020B0604020202020204" pitchFamily="34" charset="0"/>
            </a:endParaRPr>
          </a:p>
        </p:txBody>
      </p:sp>
      <p:pic>
        <p:nvPicPr>
          <p:cNvPr id="6146" name="Picture 2" descr="Los Juzgados y Tribunales penales | ABOGADO PENAL MADRID">
            <a:extLst>
              <a:ext uri="{FF2B5EF4-FFF2-40B4-BE49-F238E27FC236}">
                <a16:creationId xmlns:a16="http://schemas.microsoft.com/office/drawing/2014/main" id="{F6C10ADA-C8C4-DE5A-F033-CD6D4AFE73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720" r="22056"/>
          <a:stretch/>
        </p:blipFill>
        <p:spPr bwMode="auto">
          <a:xfrm>
            <a:off x="7137918" y="1604636"/>
            <a:ext cx="4726733" cy="5226877"/>
          </a:xfrm>
          <a:custGeom>
            <a:avLst/>
            <a:gdLst/>
            <a:ahLst/>
            <a:cxnLst/>
            <a:rect l="l" t="t" r="r" b="b"/>
            <a:pathLst>
              <a:path w="4414606" h="4881723">
                <a:moveTo>
                  <a:pt x="3151661" y="0"/>
                </a:moveTo>
                <a:lnTo>
                  <a:pt x="4414606" y="1262946"/>
                </a:lnTo>
                <a:lnTo>
                  <a:pt x="4414606" y="4881723"/>
                </a:lnTo>
                <a:lnTo>
                  <a:pt x="1730061" y="4881723"/>
                </a:lnTo>
                <a:lnTo>
                  <a:pt x="0" y="3151662"/>
                </a:lnTo>
                <a:close/>
              </a:path>
            </a:pathLst>
          </a:cu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Isosceles Triangle 6154">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7" name="Isosceles Triangle 6156">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9" name="Rectangle 6158">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D5423216-EAE8-4B58-9851-9FC1D7A37947}"/>
              </a:ext>
            </a:extLst>
          </p:cNvPr>
          <p:cNvGraphicFramePr>
            <a:graphicFrameLocks noGrp="1"/>
          </p:cNvGraphicFramePr>
          <p:nvPr>
            <p:ph idx="1"/>
            <p:extLst>
              <p:ext uri="{D42A27DB-BD31-4B8C-83A1-F6EECF244321}">
                <p14:modId xmlns:p14="http://schemas.microsoft.com/office/powerpoint/2010/main" val="565728040"/>
              </p:ext>
            </p:extLst>
          </p:nvPr>
        </p:nvGraphicFramePr>
        <p:xfrm>
          <a:off x="643468" y="1782981"/>
          <a:ext cx="6891188"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8457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p:cNvSpPr>
            <a:spLocks noGrp="1"/>
          </p:cNvSpPr>
          <p:nvPr>
            <p:ph idx="1"/>
          </p:nvPr>
        </p:nvSpPr>
        <p:spPr>
          <a:xfrm>
            <a:off x="838200" y="1825625"/>
            <a:ext cx="10515600" cy="4351338"/>
          </a:xfrm>
        </p:spPr>
        <p:txBody>
          <a:bodyPr>
            <a:normAutofit/>
          </a:bodyPr>
          <a:lstStyle/>
          <a:p>
            <a:pPr algn="just"/>
            <a:r>
              <a:rPr lang="es-ES" b="1" dirty="0">
                <a:latin typeface="Arial" panose="020B0604020202020204" pitchFamily="34" charset="0"/>
                <a:cs typeface="Arial" panose="020B0604020202020204" pitchFamily="34" charset="0"/>
              </a:rPr>
              <a:t>Artículo 213. </a:t>
            </a:r>
            <a:r>
              <a:rPr lang="es-ES" dirty="0">
                <a:latin typeface="Arial" panose="020B0604020202020204" pitchFamily="34" charset="0"/>
                <a:cs typeface="Arial" panose="020B0604020202020204" pitchFamily="34" charset="0"/>
              </a:rPr>
              <a:t>El recurso de </a:t>
            </a:r>
            <a:r>
              <a:rPr lang="es-ES" b="1" u="sng" dirty="0">
                <a:latin typeface="Arial" panose="020B0604020202020204" pitchFamily="34" charset="0"/>
                <a:cs typeface="Arial" panose="020B0604020202020204" pitchFamily="34" charset="0"/>
              </a:rPr>
              <a:t>reclamación</a:t>
            </a:r>
            <a:r>
              <a:rPr lang="es-ES" dirty="0">
                <a:latin typeface="Arial" panose="020B0604020202020204" pitchFamily="34" charset="0"/>
                <a:cs typeface="Arial" panose="020B0604020202020204" pitchFamily="34" charset="0"/>
              </a:rPr>
              <a:t> procederá en contra de las resoluciones de las autoridades substanciadoras o </a:t>
            </a:r>
            <a:r>
              <a:rPr lang="es-ES" dirty="0" err="1">
                <a:latin typeface="Arial" panose="020B0604020202020204" pitchFamily="34" charset="0"/>
                <a:cs typeface="Arial" panose="020B0604020202020204" pitchFamily="34" charset="0"/>
              </a:rPr>
              <a:t>resolutoras</a:t>
            </a:r>
            <a:r>
              <a:rPr lang="es-ES" dirty="0">
                <a:latin typeface="Arial" panose="020B0604020202020204" pitchFamily="34" charset="0"/>
                <a:cs typeface="Arial" panose="020B0604020202020204" pitchFamily="34" charset="0"/>
              </a:rPr>
              <a:t> que admitan, desechen o tengan por no presentado el Informe de Presunta Responsabilidad Administrativa, la contestación o alguna prueba; las que decreten o nieguen el sobreseimiento del procedimiento de responsabilidad administrativa antes del cierre de instrucción; y aquéllas que admitan o rechacen la intervención del tercero interesado.</a:t>
            </a:r>
            <a:endParaRPr lang="es-MX" dirty="0">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37319270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3509" y="222068"/>
            <a:ext cx="11040291" cy="6270171"/>
          </a:xfrm>
        </p:spPr>
        <p:txBody>
          <a:bodyPr>
            <a:normAutofit fontScale="55000" lnSpcReduction="20000"/>
          </a:bodyPr>
          <a:lstStyle/>
          <a:p>
            <a:pPr marL="0" indent="0">
              <a:buNone/>
            </a:pPr>
            <a:r>
              <a:rPr lang="es-MX" sz="2900" dirty="0">
                <a:latin typeface="Arial" panose="020B0604020202020204" pitchFamily="34" charset="0"/>
                <a:cs typeface="Arial" panose="020B0604020202020204" pitchFamily="34" charset="0"/>
              </a:rPr>
              <a:t>Registro digital: 2020830</a:t>
            </a:r>
          </a:p>
          <a:p>
            <a:pPr marL="0" indent="0">
              <a:buNone/>
            </a:pPr>
            <a:r>
              <a:rPr lang="es-MX" sz="2900" dirty="0">
                <a:latin typeface="Arial" panose="020B0604020202020204" pitchFamily="34" charset="0"/>
                <a:cs typeface="Arial" panose="020B0604020202020204" pitchFamily="34" charset="0"/>
              </a:rPr>
              <a:t>Instancia: Tribunales Colegiados de Circuito</a:t>
            </a:r>
          </a:p>
          <a:p>
            <a:pPr marL="0" indent="0">
              <a:buNone/>
            </a:pPr>
            <a:r>
              <a:rPr lang="es-MX" sz="2900" dirty="0">
                <a:latin typeface="Arial" panose="020B0604020202020204" pitchFamily="34" charset="0"/>
                <a:cs typeface="Arial" panose="020B0604020202020204" pitchFamily="34" charset="0"/>
              </a:rPr>
              <a:t>Décima Época</a:t>
            </a:r>
          </a:p>
          <a:p>
            <a:pPr marL="0" indent="0">
              <a:buNone/>
            </a:pPr>
            <a:r>
              <a:rPr lang="es-MX" sz="2900" dirty="0">
                <a:latin typeface="Arial" panose="020B0604020202020204" pitchFamily="34" charset="0"/>
                <a:cs typeface="Arial" panose="020B0604020202020204" pitchFamily="34" charset="0"/>
              </a:rPr>
              <a:t>Materias(s): Administrativa</a:t>
            </a:r>
          </a:p>
          <a:p>
            <a:pPr marL="0" indent="0">
              <a:buNone/>
            </a:pPr>
            <a:r>
              <a:rPr lang="es-MX" sz="2900" dirty="0">
                <a:latin typeface="Arial" panose="020B0604020202020204" pitchFamily="34" charset="0"/>
                <a:cs typeface="Arial" panose="020B0604020202020204" pitchFamily="34" charset="0"/>
              </a:rPr>
              <a:t>Tesis: I.20o.A.32 A (10a.)</a:t>
            </a:r>
          </a:p>
          <a:p>
            <a:pPr marL="0" indent="0">
              <a:buNone/>
            </a:pPr>
            <a:r>
              <a:rPr lang="es-MX" sz="2900" dirty="0">
                <a:latin typeface="Arial" panose="020B0604020202020204" pitchFamily="34" charset="0"/>
                <a:cs typeface="Arial" panose="020B0604020202020204" pitchFamily="34" charset="0"/>
              </a:rPr>
              <a:t>Fuente: Gaceta del Semanario Judicial de la Federación. Libro 71, Octubre de 2019, Tomo IV, página 3477</a:t>
            </a:r>
          </a:p>
          <a:p>
            <a:pPr marL="0" indent="0">
              <a:buNone/>
            </a:pPr>
            <a:r>
              <a:rPr lang="es-MX" sz="2900" dirty="0">
                <a:latin typeface="Arial" panose="020B0604020202020204" pitchFamily="34" charset="0"/>
                <a:cs typeface="Arial" panose="020B0604020202020204" pitchFamily="34" charset="0"/>
              </a:rPr>
              <a:t>Tipo: Aislada</a:t>
            </a:r>
          </a:p>
          <a:p>
            <a:endParaRPr lang="es-MX" sz="2900" dirty="0">
              <a:latin typeface="Arial" panose="020B0604020202020204" pitchFamily="34" charset="0"/>
              <a:cs typeface="Arial" panose="020B0604020202020204" pitchFamily="34" charset="0"/>
            </a:endParaRPr>
          </a:p>
          <a:p>
            <a:pPr marL="0" indent="0" algn="just">
              <a:buNone/>
            </a:pPr>
            <a:r>
              <a:rPr lang="es-MX" sz="3600" b="1" dirty="0">
                <a:latin typeface="Arial" panose="020B0604020202020204" pitchFamily="34" charset="0"/>
                <a:cs typeface="Arial" panose="020B0604020202020204" pitchFamily="34" charset="0"/>
              </a:rPr>
              <a:t>COMPETENCIA PARA CONOCER DEL RECURSO DE RECLAMACIÓN PREVISTO EN EL ARTÍCULO 214 DE LA LEY GENERAL DE RESPONSABILIDADES ADMINISTRATIVAS. CORRESPONDE A LA AUTORIDAD SUSTANCIADORA O RESOLUTORA QUE EMITIÓ EL AUTO RECURRIDO.</a:t>
            </a:r>
          </a:p>
          <a:p>
            <a:pPr marL="0" indent="0" algn="just">
              <a:buNone/>
            </a:pPr>
            <a:r>
              <a:rPr lang="es-MX" sz="3600" dirty="0">
                <a:latin typeface="Arial" panose="020B0604020202020204" pitchFamily="34" charset="0"/>
                <a:cs typeface="Arial" panose="020B0604020202020204" pitchFamily="34" charset="0"/>
              </a:rPr>
              <a:t>El precepto citado asigna dos soluciones contrapuestas a un mismo supuesto, pues en términos de su párrafo segundo, corresponde al "tribunal" resolver el recurso de reclamación, mientras que conforme a su párrafo tercero, la competencia para conocer ese medio de defensa recae en la autoridad "substanciadora o </a:t>
            </a:r>
            <a:r>
              <a:rPr lang="es-MX" sz="3600" dirty="0" err="1">
                <a:latin typeface="Arial" panose="020B0604020202020204" pitchFamily="34" charset="0"/>
                <a:cs typeface="Arial" panose="020B0604020202020204" pitchFamily="34" charset="0"/>
              </a:rPr>
              <a:t>resolutora</a:t>
            </a:r>
            <a:r>
              <a:rPr lang="es-MX" sz="3600" dirty="0">
                <a:latin typeface="Arial" panose="020B0604020202020204" pitchFamily="34" charset="0"/>
                <a:cs typeface="Arial" panose="020B0604020202020204" pitchFamily="34" charset="0"/>
              </a:rPr>
              <a:t>" que dictó el auto impugnado. Sin embargo, la circunstancia mencionada es inaceptable, de acuerdo con el postulado del legislador racional, conforme al cual, la labor de éste tiene una pretensión de coherencia que obliga a excluir los significados que no sean compatibles con el sistema en el que está inmersa la disposición de que se trate. En estas condiciones, acorde con el sistema impugnativo del recurso de reclamación, que se introdujo en el procedimiento legislativo que dio origen al </a:t>
            </a:r>
            <a:r>
              <a:rPr lang="es-MX" sz="3600" b="1" u="sng" dirty="0">
                <a:latin typeface="Arial" panose="020B0604020202020204" pitchFamily="34" charset="0"/>
                <a:cs typeface="Arial" panose="020B0604020202020204" pitchFamily="34" charset="0"/>
              </a:rPr>
              <a:t>artículo 214 mencionado, se concluye que su conocimiento corresponde a la autoridad sustanciadora o </a:t>
            </a:r>
            <a:r>
              <a:rPr lang="es-MX" sz="3600" b="1" u="sng" dirty="0" err="1">
                <a:latin typeface="Arial" panose="020B0604020202020204" pitchFamily="34" charset="0"/>
                <a:cs typeface="Arial" panose="020B0604020202020204" pitchFamily="34" charset="0"/>
              </a:rPr>
              <a:t>resolutora</a:t>
            </a:r>
            <a:r>
              <a:rPr lang="es-MX" sz="3600" b="1" u="sng" dirty="0">
                <a:latin typeface="Arial" panose="020B0604020202020204" pitchFamily="34" charset="0"/>
                <a:cs typeface="Arial" panose="020B0604020202020204" pitchFamily="34" charset="0"/>
              </a:rPr>
              <a:t> que emitió el auto recurrido.</a:t>
            </a:r>
          </a:p>
          <a:p>
            <a:pPr marL="0" indent="0" algn="just">
              <a:buNone/>
            </a:pPr>
            <a:r>
              <a:rPr lang="es-MX" sz="3600" dirty="0">
                <a:latin typeface="Arial" panose="020B0604020202020204" pitchFamily="34" charset="0"/>
                <a:cs typeface="Arial" panose="020B0604020202020204" pitchFamily="34" charset="0"/>
              </a:rPr>
              <a:t>VIGÉSIMO TRIBUNAL COLEGIADO EN MATERIA ADMINISTRATIVA DEL PRIMER CIRCUITO.</a:t>
            </a:r>
          </a:p>
          <a:p>
            <a:endParaRPr lang="es-MX" dirty="0"/>
          </a:p>
        </p:txBody>
      </p:sp>
    </p:spTree>
    <p:extLst>
      <p:ext uri="{BB962C8B-B14F-4D97-AF65-F5344CB8AC3E}">
        <p14:creationId xmlns:p14="http://schemas.microsoft.com/office/powerpoint/2010/main" val="24876914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Marcador de contenido 2"/>
          <p:cNvSpPr>
            <a:spLocks noGrp="1"/>
          </p:cNvSpPr>
          <p:nvPr>
            <p:ph idx="1"/>
          </p:nvPr>
        </p:nvSpPr>
        <p:spPr>
          <a:xfrm>
            <a:off x="570451" y="394283"/>
            <a:ext cx="10978082" cy="5782680"/>
          </a:xfrm>
        </p:spPr>
        <p:txBody>
          <a:bodyPr>
            <a:normAutofit/>
          </a:bodyPr>
          <a:lstStyle/>
          <a:p>
            <a:pPr marL="0" indent="0" algn="just">
              <a:buNone/>
            </a:pPr>
            <a:r>
              <a:rPr lang="es-ES" sz="1800" b="1" dirty="0">
                <a:latin typeface="Arial" panose="020B0604020202020204" pitchFamily="34" charset="0"/>
                <a:cs typeface="Arial" panose="020B0604020202020204" pitchFamily="34" charset="0"/>
              </a:rPr>
              <a:t>Artículo 215. </a:t>
            </a:r>
            <a:r>
              <a:rPr lang="es-ES" sz="1800" b="1" u="sng" dirty="0">
                <a:latin typeface="Arial" panose="020B0604020202020204" pitchFamily="34" charset="0"/>
                <a:cs typeface="Arial" panose="020B0604020202020204" pitchFamily="34" charset="0"/>
              </a:rPr>
              <a:t>Las resoluciones emitidas por los Tribunales, </a:t>
            </a:r>
            <a:r>
              <a:rPr lang="es-ES" sz="1800" dirty="0">
                <a:latin typeface="Arial" panose="020B0604020202020204" pitchFamily="34" charset="0"/>
                <a:cs typeface="Arial" panose="020B0604020202020204" pitchFamily="34" charset="0"/>
              </a:rPr>
              <a:t>podrán ser impugnadas por los responsables o por los terceros, mediante </a:t>
            </a:r>
            <a:r>
              <a:rPr lang="es-ES" sz="1800" b="1" u="sng" dirty="0">
                <a:latin typeface="Arial" panose="020B0604020202020204" pitchFamily="34" charset="0"/>
                <a:cs typeface="Arial" panose="020B0604020202020204" pitchFamily="34" charset="0"/>
              </a:rPr>
              <a:t>el recurso de apelación</a:t>
            </a:r>
            <a:r>
              <a:rPr lang="es-ES" sz="1800" dirty="0">
                <a:latin typeface="Arial" panose="020B0604020202020204" pitchFamily="34" charset="0"/>
                <a:cs typeface="Arial" panose="020B0604020202020204" pitchFamily="34" charset="0"/>
              </a:rPr>
              <a:t>, ante la instancia y conforme a los medios que determinen las leyes orgánicas de los Tribunales.</a:t>
            </a:r>
            <a:endParaRPr lang="es-MX" sz="1800" dirty="0">
              <a:latin typeface="Arial" panose="020B0604020202020204" pitchFamily="34" charset="0"/>
              <a:cs typeface="Arial" panose="020B0604020202020204" pitchFamily="34" charset="0"/>
            </a:endParaRPr>
          </a:p>
          <a:p>
            <a:pPr marL="0" indent="0" algn="just">
              <a:buNone/>
            </a:pPr>
            <a:r>
              <a:rPr lang="es-ES" sz="1800" dirty="0">
                <a:latin typeface="Arial" panose="020B0604020202020204" pitchFamily="34" charset="0"/>
                <a:cs typeface="Arial" panose="020B0604020202020204" pitchFamily="34" charset="0"/>
              </a:rPr>
              <a:t>El recurso de apelación se promoverá mediante escrito ante el Tribunal que emitió la resolución, dentro de los quince días hábiles siguientes a aquél en que surta sus efectos la notificación de la resolución que se recurre.</a:t>
            </a:r>
            <a:endParaRPr lang="es-MX" sz="1800" dirty="0">
              <a:latin typeface="Arial" panose="020B0604020202020204" pitchFamily="34" charset="0"/>
              <a:cs typeface="Arial" panose="020B0604020202020204" pitchFamily="34" charset="0"/>
            </a:endParaRPr>
          </a:p>
          <a:p>
            <a:pPr marL="0" indent="0" algn="just">
              <a:buNone/>
            </a:pPr>
            <a:r>
              <a:rPr lang="es-ES" sz="1800" dirty="0">
                <a:latin typeface="Arial" panose="020B0604020202020204" pitchFamily="34" charset="0"/>
                <a:cs typeface="Arial" panose="020B0604020202020204" pitchFamily="34" charset="0"/>
              </a:rPr>
              <a:t>En el escrito deberán formularse los agravios que consideren las partes se les hayan causado, exhibiéndose una copia del mismo para el expediente y una para cada una de las partes.</a:t>
            </a:r>
            <a:endParaRPr lang="es-MX" sz="1800" dirty="0">
              <a:latin typeface="Arial" panose="020B0604020202020204" pitchFamily="34" charset="0"/>
              <a:cs typeface="Arial" panose="020B0604020202020204" pitchFamily="34" charset="0"/>
            </a:endParaRPr>
          </a:p>
          <a:p>
            <a:pPr marL="0" indent="0" algn="just">
              <a:buNone/>
            </a:pPr>
            <a:r>
              <a:rPr lang="es-ES" sz="1800" dirty="0">
                <a:latin typeface="Arial" panose="020B0604020202020204" pitchFamily="34" charset="0"/>
                <a:cs typeface="Arial" panose="020B0604020202020204" pitchFamily="34" charset="0"/>
              </a:rPr>
              <a:t> </a:t>
            </a:r>
            <a:endParaRPr lang="es-MX" sz="1800" dirty="0">
              <a:latin typeface="Arial" panose="020B0604020202020204" pitchFamily="34" charset="0"/>
              <a:cs typeface="Arial" panose="020B0604020202020204" pitchFamily="34" charset="0"/>
            </a:endParaRPr>
          </a:p>
          <a:p>
            <a:pPr marL="0" indent="0" algn="just">
              <a:buNone/>
            </a:pPr>
            <a:r>
              <a:rPr lang="es-ES" sz="1800" b="1" dirty="0">
                <a:latin typeface="Arial" panose="020B0604020202020204" pitchFamily="34" charset="0"/>
                <a:cs typeface="Arial" panose="020B0604020202020204" pitchFamily="34" charset="0"/>
              </a:rPr>
              <a:t>Artículo 216. </a:t>
            </a:r>
            <a:r>
              <a:rPr lang="es-ES" sz="1800" dirty="0">
                <a:latin typeface="Arial" panose="020B0604020202020204" pitchFamily="34" charset="0"/>
                <a:cs typeface="Arial" panose="020B0604020202020204" pitchFamily="34" charset="0"/>
              </a:rPr>
              <a:t>Procederá el recurso de </a:t>
            </a:r>
            <a:r>
              <a:rPr lang="es-ES" sz="1800" b="1" u="sng" dirty="0">
                <a:latin typeface="Arial" panose="020B0604020202020204" pitchFamily="34" charset="0"/>
                <a:cs typeface="Arial" panose="020B0604020202020204" pitchFamily="34" charset="0"/>
              </a:rPr>
              <a:t>apelación </a:t>
            </a:r>
            <a:r>
              <a:rPr lang="es-ES" sz="1800" dirty="0">
                <a:latin typeface="Arial" panose="020B0604020202020204" pitchFamily="34" charset="0"/>
                <a:cs typeface="Arial" panose="020B0604020202020204" pitchFamily="34" charset="0"/>
              </a:rPr>
              <a:t>contra las resoluciones siguientes:</a:t>
            </a:r>
            <a:endParaRPr lang="es-MX" sz="1800" dirty="0">
              <a:latin typeface="Arial" panose="020B0604020202020204" pitchFamily="34" charset="0"/>
              <a:cs typeface="Arial" panose="020B0604020202020204" pitchFamily="34" charset="0"/>
            </a:endParaRPr>
          </a:p>
          <a:p>
            <a:pPr marL="0" indent="0" algn="just">
              <a:buNone/>
            </a:pPr>
            <a:r>
              <a:rPr lang="es-ES" sz="1800" b="1" dirty="0">
                <a:latin typeface="Arial" panose="020B0604020202020204" pitchFamily="34" charset="0"/>
                <a:cs typeface="Arial" panose="020B0604020202020204" pitchFamily="34" charset="0"/>
              </a:rPr>
              <a:t>I.	</a:t>
            </a:r>
            <a:r>
              <a:rPr lang="es-ES" sz="1800" dirty="0">
                <a:latin typeface="Arial" panose="020B0604020202020204" pitchFamily="34" charset="0"/>
                <a:cs typeface="Arial" panose="020B0604020202020204" pitchFamily="34" charset="0"/>
              </a:rPr>
              <a:t>La que determine imponer sanciones por la comisión de Faltas administrativas graves o Faltas de particulares, y</a:t>
            </a:r>
            <a:endParaRPr lang="es-MX" sz="1800" dirty="0">
              <a:latin typeface="Arial" panose="020B0604020202020204" pitchFamily="34" charset="0"/>
              <a:cs typeface="Arial" panose="020B0604020202020204" pitchFamily="34" charset="0"/>
            </a:endParaRPr>
          </a:p>
          <a:p>
            <a:pPr marL="0" indent="0" algn="just">
              <a:buNone/>
            </a:pPr>
            <a:r>
              <a:rPr lang="es-ES" sz="1800" b="1" dirty="0">
                <a:latin typeface="Arial" panose="020B0604020202020204" pitchFamily="34" charset="0"/>
                <a:cs typeface="Arial" panose="020B0604020202020204" pitchFamily="34" charset="0"/>
              </a:rPr>
              <a:t> </a:t>
            </a:r>
            <a:endParaRPr lang="es-MX" sz="1800" dirty="0">
              <a:latin typeface="Arial" panose="020B0604020202020204" pitchFamily="34" charset="0"/>
              <a:cs typeface="Arial" panose="020B0604020202020204" pitchFamily="34" charset="0"/>
            </a:endParaRPr>
          </a:p>
          <a:p>
            <a:pPr marL="0" indent="0" algn="just">
              <a:buNone/>
            </a:pPr>
            <a:r>
              <a:rPr lang="es-ES" sz="1800" b="1" dirty="0">
                <a:latin typeface="Arial" panose="020B0604020202020204" pitchFamily="34" charset="0"/>
                <a:cs typeface="Arial" panose="020B0604020202020204" pitchFamily="34" charset="0"/>
              </a:rPr>
              <a:t>II.	</a:t>
            </a:r>
            <a:r>
              <a:rPr lang="es-ES" sz="1800" dirty="0">
                <a:latin typeface="Arial" panose="020B0604020202020204" pitchFamily="34" charset="0"/>
                <a:cs typeface="Arial" panose="020B0604020202020204" pitchFamily="34" charset="0"/>
              </a:rPr>
              <a:t>La que determine que no existe responsabilidad administrativa por parte de los presuntos infractores, ya sean Servidores Públicos o particulares. </a:t>
            </a:r>
            <a:endParaRPr lang="es-MX" sz="1800" dirty="0">
              <a:latin typeface="Arial" panose="020B0604020202020204" pitchFamily="34" charset="0"/>
              <a:cs typeface="Arial" panose="020B0604020202020204" pitchFamily="34" charset="0"/>
            </a:endParaRPr>
          </a:p>
          <a:p>
            <a:pPr marL="0" indent="0">
              <a:buNone/>
            </a:pPr>
            <a:endParaRPr lang="es-MX" sz="1700" dirty="0"/>
          </a:p>
          <a:p>
            <a:pPr marL="0" indent="0">
              <a:buNone/>
            </a:pPr>
            <a:r>
              <a:rPr lang="es-MX" sz="1700" b="1" dirty="0">
                <a:latin typeface="Arial" panose="020B0604020202020204" pitchFamily="34" charset="0"/>
                <a:cs typeface="Arial" panose="020B0604020202020204" pitchFamily="34" charset="0"/>
              </a:rPr>
              <a:t>Nota: </a:t>
            </a:r>
            <a:r>
              <a:rPr lang="es-MX" sz="1700" dirty="0">
                <a:latin typeface="Arial" panose="020B0604020202020204" pitchFamily="34" charset="0"/>
                <a:cs typeface="Arial" panose="020B0604020202020204" pitchFamily="34" charset="0"/>
              </a:rPr>
              <a:t>La decisión de la Sala Unitaria la conoce el Pleno.</a:t>
            </a:r>
            <a:endParaRPr lang="es-MX" sz="1700" b="1" dirty="0">
              <a:latin typeface="Arial" panose="020B0604020202020204" pitchFamily="34" charset="0"/>
              <a:cs typeface="Arial" panose="020B0604020202020204" pitchFamily="34" charset="0"/>
            </a:endParaRPr>
          </a:p>
        </p:txBody>
      </p:sp>
      <p:sp>
        <p:nvSpPr>
          <p:cNvPr id="26"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087694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ADCAF8-8823-4E89-8612-21029831A4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8CA07B2-0819-4B62-9425-7A52BBDD70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3" name="Group 12">
            <a:extLst>
              <a:ext uri="{FF2B5EF4-FFF2-40B4-BE49-F238E27FC236}">
                <a16:creationId xmlns:a16="http://schemas.microsoft.com/office/drawing/2014/main" id="{DA02BEE4-A5D4-40AF-882D-49D34B086FF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4" name="Freeform: Shape 13">
              <a:extLst>
                <a:ext uri="{FF2B5EF4-FFF2-40B4-BE49-F238E27FC236}">
                  <a16:creationId xmlns:a16="http://schemas.microsoft.com/office/drawing/2014/main" id="{0F5843EB-154F-4459-8954-BB1DF64BBD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75905135-55D9-431B-8D5A-4C5C92B1FE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B732812-A0BB-4324-B390-DFEF26C109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01FEC055-6F76-4E20-BC93-76C2F58EAF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74CD21D-122E-4F3D-82AF-F4A37C278A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5A7FF51F-3820-41BE-8690-7E758ECFA7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85EAD889-EA4D-485F-BA9C-F6473A4329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4" name="Título 3"/>
          <p:cNvSpPr>
            <a:spLocks noGrp="1"/>
          </p:cNvSpPr>
          <p:nvPr>
            <p:ph type="ctrTitle"/>
          </p:nvPr>
        </p:nvSpPr>
        <p:spPr>
          <a:xfrm>
            <a:off x="3045368" y="2043663"/>
            <a:ext cx="6105194" cy="2031055"/>
          </a:xfrm>
        </p:spPr>
        <p:txBody>
          <a:bodyPr>
            <a:normAutofit fontScale="90000"/>
          </a:bodyPr>
          <a:lstStyle/>
          <a:p>
            <a:r>
              <a:rPr lang="es-MX" sz="4800" dirty="0">
                <a:solidFill>
                  <a:schemeClr val="tx2"/>
                </a:solidFill>
                <a:latin typeface="Arial" panose="020B0604020202020204" pitchFamily="34" charset="0"/>
                <a:cs typeface="Arial" panose="020B0604020202020204" pitchFamily="34" charset="0"/>
              </a:rPr>
              <a:t>CRITERIOS RELEVANTES</a:t>
            </a:r>
            <a:br>
              <a:rPr lang="es-MX" sz="4800" dirty="0">
                <a:solidFill>
                  <a:schemeClr val="tx2"/>
                </a:solidFill>
                <a:latin typeface="Arial" panose="020B0604020202020204" pitchFamily="34" charset="0"/>
                <a:cs typeface="Arial" panose="020B0604020202020204" pitchFamily="34" charset="0"/>
              </a:rPr>
            </a:br>
            <a:endParaRPr lang="es-MX" sz="4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2303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E523683-E652-848A-AE30-C0193B534B85}"/>
              </a:ext>
            </a:extLst>
          </p:cNvPr>
          <p:cNvSpPr>
            <a:spLocks noGrp="1"/>
          </p:cNvSpPr>
          <p:nvPr>
            <p:ph idx="1"/>
          </p:nvPr>
        </p:nvSpPr>
        <p:spPr>
          <a:xfrm>
            <a:off x="679508" y="394282"/>
            <a:ext cx="10674292" cy="6463717"/>
          </a:xfrm>
        </p:spPr>
        <p:txBody>
          <a:bodyPr>
            <a:normAutofit fontScale="40000" lnSpcReduction="20000"/>
          </a:bodyPr>
          <a:lstStyle/>
          <a:p>
            <a:pPr marL="0" indent="0">
              <a:buNone/>
            </a:pPr>
            <a:r>
              <a:rPr lang="es-ES" dirty="0"/>
              <a:t>Registro digital: 2025014</a:t>
            </a:r>
            <a:br>
              <a:rPr lang="es-ES" dirty="0"/>
            </a:br>
            <a:r>
              <a:rPr lang="es-ES" dirty="0"/>
              <a:t>Instancia: Tribunales Colegiados de Circuito</a:t>
            </a:r>
            <a:br>
              <a:rPr lang="es-ES" dirty="0"/>
            </a:br>
            <a:r>
              <a:rPr lang="es-ES" dirty="0"/>
              <a:t>Undécima Época</a:t>
            </a:r>
            <a:br>
              <a:rPr lang="es-ES" dirty="0"/>
            </a:br>
            <a:r>
              <a:rPr lang="es-ES" dirty="0"/>
              <a:t>Materias(s): Administrativa</a:t>
            </a:r>
            <a:br>
              <a:rPr lang="es-ES" dirty="0"/>
            </a:br>
            <a:r>
              <a:rPr lang="es-ES" dirty="0"/>
              <a:t>Tesis: I.4o.A.20 A (11a.)</a:t>
            </a:r>
            <a:br>
              <a:rPr lang="es-ES" dirty="0"/>
            </a:br>
            <a:r>
              <a:rPr lang="es-ES" dirty="0"/>
              <a:t>Fuente: Semanario Judicial de la Federación. </a:t>
            </a:r>
            <a:br>
              <a:rPr lang="es-ES" dirty="0"/>
            </a:br>
            <a:r>
              <a:rPr lang="es-ES" dirty="0"/>
              <a:t>Tipo: Aislada</a:t>
            </a:r>
          </a:p>
          <a:p>
            <a:pPr algn="just"/>
            <a:endParaRPr lang="es-ES" dirty="0"/>
          </a:p>
          <a:p>
            <a:pPr marL="0" indent="0" algn="just">
              <a:buNone/>
            </a:pPr>
            <a:r>
              <a:rPr lang="es-ES" b="1" dirty="0"/>
              <a:t>RESPONSABILIDADES DE LOS SERVIDORES PÚBLICOS. NATURALEZA Y DIFERENCIAS ENTRE LAS PRETENSIONES PUNITIVAS –ADMINISTRATIVAS O PENALES– Y RESARCITORIAS O REIPERSECUTORIAS.</a:t>
            </a:r>
          </a:p>
          <a:p>
            <a:pPr marL="0" indent="0" algn="just">
              <a:buNone/>
            </a:pPr>
            <a:r>
              <a:rPr lang="es-ES" dirty="0"/>
              <a:t>Hechos: La Auditoría Superior de la Federación fincó responsabilidad resarcitoria a cargo de diversos servidores públicos y los condenó a resarcir el daño causado a la hacienda pública federal. Inconformes, los afectados promovieron juicio contencioso administrativo federal.</a:t>
            </a:r>
          </a:p>
          <a:p>
            <a:pPr marL="0" indent="0" algn="just">
              <a:buNone/>
            </a:pPr>
            <a:r>
              <a:rPr lang="es-ES" dirty="0"/>
              <a:t>Criterio jurídico: Este Tribunal Colegiado de Circuito establece que para determinar la naturaleza de cada una de las modalidades de responsabilidad en que pueden incurrir los servidores públicos, debe atenderse a la axiología que lleva implícita la función pública que realizan, por lo que la pretensión concreta puede ser únicamente de dos tipos: punitiva –sea administrativa o penal– de carácter subjetivo; o resarcitoria –</a:t>
            </a:r>
            <a:r>
              <a:rPr lang="es-ES" dirty="0" err="1"/>
              <a:t>reipersecutoria</a:t>
            </a:r>
            <a:r>
              <a:rPr lang="es-ES" dirty="0"/>
              <a:t>– de carácter objetivo.</a:t>
            </a:r>
          </a:p>
          <a:p>
            <a:pPr marL="0" indent="0" algn="just">
              <a:buNone/>
            </a:pPr>
            <a:r>
              <a:rPr lang="es-ES" sz="4000" dirty="0"/>
              <a:t>Justificación: Lo anterior, porque cabe distinguir las diferencias y exigencias entre ambos tipos de responsabilidades, en tanto que las resarcitorias son de carácter objetivo y se basan en una afectación patrimonial, pues basta el daño causado en el manejo presupuestal; no se vinculan a un comportamiento que merezca una censura o cuestionamiento de ciertas conductas y, por ende, a imponer una sanción basada en cuestiones subjetivas de culpabilidad o reprochabilidad, como sucede con temas de responsabilidad disciplinaria que sí implican culpa y reprochabilidad por el comportamiento personal o subjetivo. Al respecto, la Segunda Sala de la Suprema Corte de Justicia de la Nación, al resolver el amparo directo en revisión 507/2015, concluyó que el criterio más adecuado para determinar la naturaleza de cada una de las categorías de responsabilidad de un servidor público, es el que parte de la pretensión que tiene el Estado al momento de fincarla y puede ser únicamente de dos tipos: punitiva o </a:t>
            </a:r>
            <a:r>
              <a:rPr lang="es-ES" sz="4000" dirty="0" err="1"/>
              <a:t>reipersecutoria</a:t>
            </a:r>
            <a:r>
              <a:rPr lang="es-ES" sz="4000" dirty="0"/>
              <a:t>. </a:t>
            </a:r>
            <a:r>
              <a:rPr lang="es-ES" sz="4000" b="1" u="sng" dirty="0"/>
              <a:t>Por tanto, los procedimientos de responsabilidad administrativa de carácter subjetivo tienen por objeto imponer una sanción a los servidores públicos que, en ejercicio de sus funciones, lleven a cabo una actuación anómala que presuponga la existencia de un tipo administrativo que conlleve el reproche a una infracción a través de una pretensión punitiva. En cambio, el procedimiento resarcitorio tiene por objeto una pretensión </a:t>
            </a:r>
            <a:r>
              <a:rPr lang="es-ES" sz="4000" b="1" u="sng" dirty="0" err="1"/>
              <a:t>reipersecutoria</a:t>
            </a:r>
            <a:r>
              <a:rPr lang="es-ES" sz="4000" b="1" u="sng" dirty="0"/>
              <a:t>, es decir, el interés del Estado –basado en la rendición de cuentas–, no implica castigar al servidor público o particular responsable, sino que persigue restituir y así reparar la integridad del patrimonio público, en virtud de que lo realmente relevante es el hecho de que la conducta atribuida ha causado un daño patrimonial al ente público; de ahí que el objeto del fincamiento de este tipo de procedimientos sea solamente reparar, indemnizar o resarcir los daños y perjuicios que se causen, los que se fijarán en cantidad líquida y tendrán el carácter de créditos fiscales.</a:t>
            </a:r>
          </a:p>
          <a:p>
            <a:pPr marL="0" indent="0" algn="just">
              <a:buNone/>
            </a:pPr>
            <a:r>
              <a:rPr lang="es-ES" dirty="0"/>
              <a:t>CUARTO TRIBUNAL COLEGIADO EN MATERIA ADMINISTRATIVA DEL PRIMER CIRCUITO.</a:t>
            </a:r>
          </a:p>
          <a:p>
            <a:pPr marL="0" indent="0" algn="just">
              <a:buNone/>
            </a:pPr>
            <a:r>
              <a:rPr lang="es-ES" dirty="0"/>
              <a:t>Amparo directo 542/2021. María Carmina Amaya Aldaco. 2 de junio de 2022. Unanimidad de votos. Ponente: Jean Claude Tron Petit. Secretaria: Lorena Badiano Rosas.</a:t>
            </a:r>
          </a:p>
          <a:p>
            <a:pPr marL="0" indent="0" algn="just">
              <a:buNone/>
            </a:pPr>
            <a:r>
              <a:rPr lang="es-ES" dirty="0"/>
              <a:t>Esta tesis se publicó el viernes 15 de julio de 2022 a las 10:22 horas en el Semanario Judicial de la Federación.</a:t>
            </a:r>
          </a:p>
          <a:p>
            <a:endParaRPr lang="es-MX" dirty="0"/>
          </a:p>
        </p:txBody>
      </p:sp>
    </p:spTree>
    <p:extLst>
      <p:ext uri="{BB962C8B-B14F-4D97-AF65-F5344CB8AC3E}">
        <p14:creationId xmlns:p14="http://schemas.microsoft.com/office/powerpoint/2010/main" val="234949623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39634" y="222068"/>
            <a:ext cx="11704320" cy="6518365"/>
          </a:xfrm>
        </p:spPr>
        <p:txBody>
          <a:bodyPr>
            <a:normAutofit fontScale="40000" lnSpcReduction="20000"/>
          </a:bodyPr>
          <a:lstStyle/>
          <a:p>
            <a:pPr marL="0" indent="0" algn="just">
              <a:buNone/>
            </a:pPr>
            <a:r>
              <a:rPr lang="es-MX" b="1" dirty="0">
                <a:latin typeface="Arial" panose="020B0604020202020204" pitchFamily="34" charset="0"/>
                <a:cs typeface="Arial" panose="020B0604020202020204" pitchFamily="34" charset="0"/>
              </a:rPr>
              <a:t>Registro digital: 2024670</a:t>
            </a:r>
          </a:p>
          <a:p>
            <a:pPr marL="0" indent="0" algn="just">
              <a:buNone/>
            </a:pPr>
            <a:r>
              <a:rPr lang="es-MX" b="1" dirty="0">
                <a:latin typeface="Arial" panose="020B0604020202020204" pitchFamily="34" charset="0"/>
                <a:cs typeface="Arial" panose="020B0604020202020204" pitchFamily="34" charset="0"/>
              </a:rPr>
              <a:t>Instancia: Primera Sala</a:t>
            </a:r>
          </a:p>
          <a:p>
            <a:pPr marL="0" indent="0" algn="just">
              <a:buNone/>
            </a:pPr>
            <a:r>
              <a:rPr lang="es-MX" b="1" dirty="0">
                <a:latin typeface="Arial" panose="020B0604020202020204" pitchFamily="34" charset="0"/>
                <a:cs typeface="Arial" panose="020B0604020202020204" pitchFamily="34" charset="0"/>
              </a:rPr>
              <a:t>Materias(s): Administrativa</a:t>
            </a:r>
          </a:p>
          <a:p>
            <a:pPr marL="0" indent="0" algn="just">
              <a:buNone/>
            </a:pPr>
            <a:r>
              <a:rPr lang="es-MX" b="1" dirty="0">
                <a:latin typeface="Arial" panose="020B0604020202020204" pitchFamily="34" charset="0"/>
                <a:cs typeface="Arial" panose="020B0604020202020204" pitchFamily="34" charset="0"/>
              </a:rPr>
              <a:t>Tesis: 1a./J. 52/2022 (11a.)</a:t>
            </a:r>
          </a:p>
          <a:p>
            <a:pPr marL="0" indent="0" algn="just">
              <a:buNone/>
            </a:pPr>
            <a:r>
              <a:rPr lang="es-MX" b="1" dirty="0">
                <a:latin typeface="Arial" panose="020B0604020202020204" pitchFamily="34" charset="0"/>
                <a:cs typeface="Arial" panose="020B0604020202020204" pitchFamily="34" charset="0"/>
              </a:rPr>
              <a:t>Tipo: Jurisprudencia</a:t>
            </a:r>
          </a:p>
          <a:p>
            <a:pPr marL="0" indent="0" algn="just">
              <a:buNone/>
            </a:pPr>
            <a:r>
              <a:rPr lang="es-MX" sz="3500" b="1" dirty="0">
                <a:latin typeface="Arial" panose="020B0604020202020204" pitchFamily="34" charset="0"/>
                <a:cs typeface="Arial" panose="020B0604020202020204" pitchFamily="34" charset="0"/>
              </a:rPr>
              <a:t>PRESCRIPCIÓN DE LA ACCIÓN SANCIONATORIA EN MATERIA DE RESPONSABILIDADES ADMINISTRATIVAS. EL PLAZO PARA QUE OPERE SE INTERRUMPE HASTA QUE SE NOTIFIQUE LA ACTUACIÓN QUE GENERE DICHA INTERRUPCIÓN (INTERPRETACIÓN CONFORME DE LOS ARTÍCULOS 74, 100, 112 Y 113 DE LA LEY GENERAL DE RESPONSABILIDADES ADMINISTRATIVAS).</a:t>
            </a:r>
          </a:p>
          <a:p>
            <a:pPr marL="0" indent="0" algn="just">
              <a:buNone/>
            </a:pPr>
            <a:r>
              <a:rPr lang="es-MX" sz="3500" dirty="0">
                <a:latin typeface="Arial" panose="020B0604020202020204" pitchFamily="34" charset="0"/>
                <a:cs typeface="Arial" panose="020B0604020202020204" pitchFamily="34" charset="0"/>
              </a:rPr>
              <a:t>Hechos: Una persona demandó el amparo y protección de la Justicia Federal en contra del párrafo tercero del artículo 74 de la Ley General de Responsabilidades Administrativas, entre otros actos. La Jueza de Distrito negó la protección constitucional. En contra de esta determinación, se interpuso recurso de revisión.</a:t>
            </a:r>
          </a:p>
          <a:p>
            <a:pPr marL="0" indent="0" algn="just">
              <a:buNone/>
            </a:pPr>
            <a:r>
              <a:rPr lang="es-MX" sz="3500" dirty="0">
                <a:latin typeface="Arial" panose="020B0604020202020204" pitchFamily="34" charset="0"/>
                <a:cs typeface="Arial" panose="020B0604020202020204" pitchFamily="34" charset="0"/>
              </a:rPr>
              <a:t>Criterio jurídico: La Primera Sala de la Suprema Corte de Justicia de la Nación, partiendo de los mandatos previstos en el artículo 1o. constitucional, especialmente del principio pro persona, y de una interpretación conforme de los artículos 74, 100, 112 y 113 de la Ley General de Responsabilidades Administrativas, </a:t>
            </a:r>
            <a:r>
              <a:rPr lang="es-MX" sz="3500" b="1" u="sng" dirty="0">
                <a:latin typeface="Arial" panose="020B0604020202020204" pitchFamily="34" charset="0"/>
                <a:cs typeface="Arial" panose="020B0604020202020204" pitchFamily="34" charset="0"/>
              </a:rPr>
              <a:t>concluye que los términos para que opere la prescripción a los que se refiere el artículo 74 citado, únicamente se entenderán interrumpidos hasta la fecha en que la autoridad administrativa notifique al probable responsable la actuación que genere esta interrupción, cualquiera que ésta sea </a:t>
            </a:r>
            <a:r>
              <a:rPr lang="es-MX" sz="3500" dirty="0">
                <a:latin typeface="Arial" panose="020B0604020202020204" pitchFamily="34" charset="0"/>
                <a:cs typeface="Arial" panose="020B0604020202020204" pitchFamily="34" charset="0"/>
              </a:rPr>
              <a:t>(calificación de la conducta, admisión del informe de presunta responsabilidad o emplazamiento).</a:t>
            </a:r>
          </a:p>
          <a:p>
            <a:pPr marL="0" indent="0" algn="just">
              <a:buNone/>
            </a:pPr>
            <a:r>
              <a:rPr lang="es-MX" sz="3500" dirty="0">
                <a:latin typeface="Arial" panose="020B0604020202020204" pitchFamily="34" charset="0"/>
                <a:cs typeface="Arial" panose="020B0604020202020204" pitchFamily="34" charset="0"/>
              </a:rPr>
              <a:t>Justificación: Esta Suprema Corte determina que resulta razonable que, en la etapa de investigación, la prescripción de la acción se interrumpa con la calificación de la conducta de grave o no grave, pues la finalidad de esta fase es averiguar si la actuación del servidor público posiblemente constituye una falta y de qué tipo; y que, en la segunda etapa, es decir, la de sustanciación, ello tenga lugar con motivo de la admisión del informe de presunta responsabilidad administrativa, pues el objetivo de esta etapa es la tramitación y sustanciación de un proceso que permita a la autoridad determinar si el servidor público investigado resulta responsable o no de las faltas que le atribuya la autoridad investigadora. Así, a fin de que éste tenga plena certeza de cuál es la actuación que genera la interrupción de la prescripción y el momento en que ésta tuvo lugar, la figura jurídica de referencia no se actualizará hasta tanto sea notificado al presunto infractor. Interpretación con la cual se tutela de mejor forma el principio de seguridad jurídica, en tanto asegura el conocimiento certero de cuándo la autoridad investigadora cumplió con su carga de ejercer las acciones en los términos y plazos que establece la Ley General de Responsabilidades Administrativas.</a:t>
            </a:r>
          </a:p>
          <a:p>
            <a:pPr marL="0" indent="0" algn="just">
              <a:buNone/>
            </a:pPr>
            <a:r>
              <a:rPr lang="es-MX" dirty="0">
                <a:latin typeface="Arial" panose="020B0604020202020204" pitchFamily="34" charset="0"/>
                <a:cs typeface="Arial" panose="020B0604020202020204" pitchFamily="34" charset="0"/>
              </a:rPr>
              <a:t>PRIMERA SALA.</a:t>
            </a:r>
          </a:p>
          <a:p>
            <a:pPr marL="0" indent="0" algn="just">
              <a:buNone/>
            </a:pPr>
            <a:r>
              <a:rPr lang="es-MX" dirty="0">
                <a:latin typeface="Arial" panose="020B0604020202020204" pitchFamily="34" charset="0"/>
                <a:cs typeface="Arial" panose="020B0604020202020204" pitchFamily="34" charset="0"/>
              </a:rPr>
              <a:t>Amparo en revisión 269/2021. Ricardo Pavel Meza Pozos. 9 de marzo de 2022. Unanimidad de cuatro votos de los Ministros Juan Luis González Alcántara </a:t>
            </a:r>
            <a:r>
              <a:rPr lang="es-MX" dirty="0" err="1">
                <a:latin typeface="Arial" panose="020B0604020202020204" pitchFamily="34" charset="0"/>
                <a:cs typeface="Arial" panose="020B0604020202020204" pitchFamily="34" charset="0"/>
              </a:rPr>
              <a:t>Carrancá</a:t>
            </a:r>
            <a:r>
              <a:rPr lang="es-MX" dirty="0">
                <a:latin typeface="Arial" panose="020B0604020202020204" pitchFamily="34" charset="0"/>
                <a:cs typeface="Arial" panose="020B0604020202020204" pitchFamily="34" charset="0"/>
              </a:rPr>
              <a:t>, Jorge Mario Pardo Rebolledo, quien formuló voto concurrente, y Alfredo Gutiérrez Ortiz Mena, y la Ministra Ana Margarita Ríos </a:t>
            </a:r>
            <a:r>
              <a:rPr lang="es-MX" dirty="0" err="1">
                <a:latin typeface="Arial" panose="020B0604020202020204" pitchFamily="34" charset="0"/>
                <a:cs typeface="Arial" panose="020B0604020202020204" pitchFamily="34" charset="0"/>
              </a:rPr>
              <a:t>Farjat</a:t>
            </a:r>
            <a:r>
              <a:rPr lang="es-MX" dirty="0">
                <a:latin typeface="Arial" panose="020B0604020202020204" pitchFamily="34" charset="0"/>
                <a:cs typeface="Arial" panose="020B0604020202020204" pitchFamily="34" charset="0"/>
              </a:rPr>
              <a:t>. Ausente: Ministra Norma Lucía Piña Hernández. Ponente: Ministro Juan Luis González Alcántara </a:t>
            </a:r>
            <a:r>
              <a:rPr lang="es-MX" dirty="0" err="1">
                <a:latin typeface="Arial" panose="020B0604020202020204" pitchFamily="34" charset="0"/>
                <a:cs typeface="Arial" panose="020B0604020202020204" pitchFamily="34" charset="0"/>
              </a:rPr>
              <a:t>Carrancá</a:t>
            </a:r>
            <a:r>
              <a:rPr lang="es-MX" dirty="0">
                <a:latin typeface="Arial" panose="020B0604020202020204" pitchFamily="34" charset="0"/>
                <a:cs typeface="Arial" panose="020B0604020202020204" pitchFamily="34" charset="0"/>
              </a:rPr>
              <a:t>. Secretario: Pablo Francisco Muñoz Díaz.</a:t>
            </a:r>
          </a:p>
          <a:p>
            <a:pPr marL="0" indent="0" algn="just">
              <a:buNone/>
            </a:pPr>
            <a:r>
              <a:rPr lang="es-MX" dirty="0">
                <a:latin typeface="Arial" panose="020B0604020202020204" pitchFamily="34" charset="0"/>
                <a:cs typeface="Arial" panose="020B0604020202020204" pitchFamily="34" charset="0"/>
              </a:rPr>
              <a:t>Tesis de jurisprudencia 52/2022 (11a.). Aprobada por la Primera Sala de este Alto Tribunal, en sesión privada de once de mayo de dos mil veintidós. Esta tesis se publicó el viernes 20 de mayo de 2022 a las 10:25 horas en el Semanario Judicial de la Federación y, por ende, se considera de aplicación obligatoria a partir del lunes 23 de mayo de 2022, para los efectos previstos en el punto noveno del Acuerdo General Plenario 1/2021.</a:t>
            </a:r>
          </a:p>
          <a:p>
            <a:endParaRPr lang="es-MX" dirty="0"/>
          </a:p>
        </p:txBody>
      </p:sp>
    </p:spTree>
    <p:extLst>
      <p:ext uri="{BB962C8B-B14F-4D97-AF65-F5344CB8AC3E}">
        <p14:creationId xmlns:p14="http://schemas.microsoft.com/office/powerpoint/2010/main" val="3269026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292AEA-2528-46C0-B426-95822B6141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8B7B198-E4DF-43CD-AD8C-1998843237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 name="Freeform: Shape 12">
            <a:extLst>
              <a:ext uri="{FF2B5EF4-FFF2-40B4-BE49-F238E27FC236}">
                <a16:creationId xmlns:a16="http://schemas.microsoft.com/office/drawing/2014/main" id="{2BE67753-EA0E-4819-8D22-0B6600CF72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76D63AC-0421-45EC-B383-E79A61A78C6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6" name="Freeform: Shape 15">
              <a:extLst>
                <a:ext uri="{FF2B5EF4-FFF2-40B4-BE49-F238E27FC236}">
                  <a16:creationId xmlns:a16="http://schemas.microsoft.com/office/drawing/2014/main" id="{B997A32E-7032-4107-9C8B-99DB59EDD5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943BB27F-1470-42CA-91FF-D94BC691C8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997B002-17FD-47B3-A06A-76802FE15C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E401EA35-9D2E-43B7-860F-EBB8A6C3E0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8C44827-3D81-4FF9-B4A5-5650D1B20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F613D97F-F6DF-4D32-AD91-209A80E7A2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82B0ED5C-927D-4C5F-8F27-1B403820B9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4" name="Título 3"/>
          <p:cNvSpPr>
            <a:spLocks noGrp="1"/>
          </p:cNvSpPr>
          <p:nvPr>
            <p:ph type="ctrTitle"/>
          </p:nvPr>
        </p:nvSpPr>
        <p:spPr>
          <a:xfrm>
            <a:off x="3502731" y="1542402"/>
            <a:ext cx="5186842" cy="2387918"/>
          </a:xfrm>
        </p:spPr>
        <p:txBody>
          <a:bodyPr anchor="b">
            <a:normAutofit fontScale="90000"/>
          </a:bodyPr>
          <a:lstStyle/>
          <a:p>
            <a:r>
              <a:rPr lang="es-MX" sz="5200" dirty="0">
                <a:solidFill>
                  <a:schemeClr val="tx2"/>
                </a:solidFill>
                <a:latin typeface="Arial" panose="020B0604020202020204" pitchFamily="34" charset="0"/>
                <a:cs typeface="Arial" panose="020B0604020202020204" pitchFamily="34" charset="0"/>
              </a:rPr>
              <a:t>ASUNTOS PENDIENTES DE RESOLVER POR LA SCJN</a:t>
            </a:r>
          </a:p>
        </p:txBody>
      </p:sp>
      <p:grpSp>
        <p:nvGrpSpPr>
          <p:cNvPr id="24" name="Group 23">
            <a:extLst>
              <a:ext uri="{FF2B5EF4-FFF2-40B4-BE49-F238E27FC236}">
                <a16:creationId xmlns:a16="http://schemas.microsoft.com/office/drawing/2014/main" id="{87F87F1B-42BA-4AC7-A4E2-41544DDB2CE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5" name="Freeform: Shape 24">
              <a:extLst>
                <a:ext uri="{FF2B5EF4-FFF2-40B4-BE49-F238E27FC236}">
                  <a16:creationId xmlns:a16="http://schemas.microsoft.com/office/drawing/2014/main" id="{68B53067-4E48-4E71-A6A9-A8CAABAFBF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6D1A0D3-4BB8-41D9-9CE7-2884C83F44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1E20F06-3B09-4B89-A36B-AB8BFBCCA5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8" name="Freeform: Shape 27">
              <a:extLst>
                <a:ext uri="{FF2B5EF4-FFF2-40B4-BE49-F238E27FC236}">
                  <a16:creationId xmlns:a16="http://schemas.microsoft.com/office/drawing/2014/main" id="{DAE6C3D7-7D5B-4926-877D-45F117BB6B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967346A5-7569-4F15-AB5D-BE3DADF192C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1" name="Freeform: Shape 30">
              <a:extLst>
                <a:ext uri="{FF2B5EF4-FFF2-40B4-BE49-F238E27FC236}">
                  <a16:creationId xmlns:a16="http://schemas.microsoft.com/office/drawing/2014/main" id="{E1951533-A568-4765-AB1F-F71D9AFDE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7214F52-4F3F-4C96-A62E-F1401D6C04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23146A1-291C-4FA0-AB5B-EB04D42398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Freeform: Shape 33">
              <a:extLst>
                <a:ext uri="{FF2B5EF4-FFF2-40B4-BE49-F238E27FC236}">
                  <a16:creationId xmlns:a16="http://schemas.microsoft.com/office/drawing/2014/main" id="{62977932-2B03-4899-8306-5002CEE68E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6434515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15926595"/>
              </p:ext>
            </p:extLst>
          </p:nvPr>
        </p:nvGraphicFramePr>
        <p:xfrm>
          <a:off x="1722333" y="643467"/>
          <a:ext cx="8747334" cy="5571068"/>
        </p:xfrm>
        <a:graphic>
          <a:graphicData uri="http://schemas.openxmlformats.org/drawingml/2006/table">
            <a:tbl>
              <a:tblPr>
                <a:noFill/>
              </a:tblPr>
              <a:tblGrid>
                <a:gridCol w="3012113">
                  <a:extLst>
                    <a:ext uri="{9D8B030D-6E8A-4147-A177-3AD203B41FA5}">
                      <a16:colId xmlns:a16="http://schemas.microsoft.com/office/drawing/2014/main" val="1894754429"/>
                    </a:ext>
                  </a:extLst>
                </a:gridCol>
                <a:gridCol w="5735221">
                  <a:extLst>
                    <a:ext uri="{9D8B030D-6E8A-4147-A177-3AD203B41FA5}">
                      <a16:colId xmlns:a16="http://schemas.microsoft.com/office/drawing/2014/main" val="3840334647"/>
                    </a:ext>
                  </a:extLst>
                </a:gridCol>
              </a:tblGrid>
              <a:tr h="480628">
                <a:tc>
                  <a:txBody>
                    <a:bodyPr/>
                    <a:lstStyle/>
                    <a:p>
                      <a:pPr algn="just" fontAlgn="t"/>
                      <a:r>
                        <a:rPr lang="es-MX" sz="1500" dirty="0">
                          <a:solidFill>
                            <a:schemeClr val="tx1">
                              <a:lumMod val="75000"/>
                              <a:lumOff val="25000"/>
                            </a:schemeClr>
                          </a:solidFill>
                          <a:effectLst/>
                          <a:latin typeface="Arial" panose="020B0604020202020204" pitchFamily="34" charset="0"/>
                          <a:cs typeface="Arial" panose="020B0604020202020204" pitchFamily="34" charset="0"/>
                        </a:rPr>
                        <a:t>EXPEDIENTE:</a:t>
                      </a:r>
                    </a:p>
                  </a:txBody>
                  <a:tcPr marL="210494" marR="157870" marT="105247" marB="105247">
                    <a:lnL w="12700" cmpd="sng">
                      <a:noFill/>
                      <a:prstDash val="solid"/>
                    </a:lnL>
                    <a:lnR w="12700" cmpd="sng">
                      <a:noFill/>
                      <a:prstDash val="solid"/>
                    </a:lnR>
                    <a:lnT w="12700" cmpd="sng">
                      <a:noFill/>
                      <a:prstDash val="solid"/>
                    </a:lnT>
                    <a:lnB w="12700" cmpd="sng">
                      <a:noFill/>
                      <a:prstDash val="solid"/>
                    </a:lnB>
                    <a:noFill/>
                  </a:tcPr>
                </a:tc>
                <a:tc>
                  <a:txBody>
                    <a:bodyPr/>
                    <a:lstStyle/>
                    <a:p>
                      <a:pPr algn="just" fontAlgn="t"/>
                      <a:r>
                        <a:rPr lang="es-MX" sz="1500">
                          <a:solidFill>
                            <a:schemeClr val="tx1">
                              <a:lumMod val="75000"/>
                              <a:lumOff val="25000"/>
                            </a:schemeClr>
                          </a:solidFill>
                          <a:effectLst/>
                          <a:latin typeface="Arial" panose="020B0604020202020204" pitchFamily="34" charset="0"/>
                          <a:cs typeface="Arial" panose="020B0604020202020204" pitchFamily="34" charset="0"/>
                        </a:rPr>
                        <a:t>259/2022</a:t>
                      </a:r>
                    </a:p>
                  </a:txBody>
                  <a:tcPr marL="210494" marR="157870" marT="105247" marB="10524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372269631"/>
                  </a:ext>
                </a:extLst>
              </a:tr>
              <a:tr h="480628">
                <a:tc>
                  <a:txBody>
                    <a:bodyPr/>
                    <a:lstStyle/>
                    <a:p>
                      <a:pPr algn="just" fontAlgn="t"/>
                      <a:r>
                        <a:rPr lang="es-MX" sz="1500" dirty="0">
                          <a:solidFill>
                            <a:schemeClr val="tx1">
                              <a:lumMod val="75000"/>
                              <a:lumOff val="25000"/>
                            </a:schemeClr>
                          </a:solidFill>
                          <a:effectLst/>
                          <a:latin typeface="Arial" panose="020B0604020202020204" pitchFamily="34" charset="0"/>
                          <a:cs typeface="Arial" panose="020B0604020202020204" pitchFamily="34" charset="0"/>
                        </a:rPr>
                        <a:t>TIPO DE ASUNTO:</a:t>
                      </a:r>
                    </a:p>
                  </a:txBody>
                  <a:tcPr marL="210494" marR="157870" marT="105247" marB="105247">
                    <a:lnL w="12700" cmpd="sng">
                      <a:noFill/>
                      <a:prstDash val="solid"/>
                    </a:lnL>
                    <a:lnR w="12700" cmpd="sng">
                      <a:noFill/>
                      <a:prstDash val="solid"/>
                    </a:lnR>
                    <a:lnT w="12700" cmpd="sng">
                      <a:noFill/>
                      <a:prstDash val="solid"/>
                    </a:lnT>
                    <a:lnB w="12700" cmpd="sng">
                      <a:noFill/>
                      <a:prstDash val="solid"/>
                    </a:lnB>
                    <a:noFill/>
                  </a:tcPr>
                </a:tc>
                <a:tc>
                  <a:txBody>
                    <a:bodyPr/>
                    <a:lstStyle/>
                    <a:p>
                      <a:pPr algn="just" fontAlgn="t"/>
                      <a:r>
                        <a:rPr lang="es-MX" sz="1500">
                          <a:solidFill>
                            <a:schemeClr val="tx1">
                              <a:lumMod val="75000"/>
                              <a:lumOff val="25000"/>
                            </a:schemeClr>
                          </a:solidFill>
                          <a:effectLst/>
                          <a:latin typeface="Arial" panose="020B0604020202020204" pitchFamily="34" charset="0"/>
                          <a:cs typeface="Arial" panose="020B0604020202020204" pitchFamily="34" charset="0"/>
                        </a:rPr>
                        <a:t>AMPARO EN REVISIÓN</a:t>
                      </a:r>
                    </a:p>
                  </a:txBody>
                  <a:tcPr marL="210494" marR="157870" marT="105247" marB="10524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575348189"/>
                  </a:ext>
                </a:extLst>
              </a:tr>
              <a:tr h="480628">
                <a:tc>
                  <a:txBody>
                    <a:bodyPr/>
                    <a:lstStyle/>
                    <a:p>
                      <a:pPr algn="just" fontAlgn="t"/>
                      <a:r>
                        <a:rPr lang="es-MX" sz="1500" dirty="0">
                          <a:solidFill>
                            <a:schemeClr val="tx1">
                              <a:lumMod val="75000"/>
                              <a:lumOff val="25000"/>
                            </a:schemeClr>
                          </a:solidFill>
                          <a:effectLst/>
                          <a:latin typeface="Arial" panose="020B0604020202020204" pitchFamily="34" charset="0"/>
                          <a:cs typeface="Arial" panose="020B0604020202020204" pitchFamily="34" charset="0"/>
                        </a:rPr>
                        <a:t>MINISTRO:</a:t>
                      </a:r>
                    </a:p>
                  </a:txBody>
                  <a:tcPr marL="210494" marR="157870" marT="105247" marB="105247">
                    <a:lnL w="12700" cmpd="sng">
                      <a:noFill/>
                      <a:prstDash val="solid"/>
                    </a:lnL>
                    <a:lnR w="12700" cmpd="sng">
                      <a:noFill/>
                      <a:prstDash val="solid"/>
                    </a:lnR>
                    <a:lnT w="12700" cmpd="sng">
                      <a:noFill/>
                      <a:prstDash val="solid"/>
                    </a:lnT>
                    <a:lnB w="12700" cmpd="sng">
                      <a:noFill/>
                      <a:prstDash val="solid"/>
                    </a:lnB>
                    <a:noFill/>
                  </a:tcPr>
                </a:tc>
                <a:tc>
                  <a:txBody>
                    <a:bodyPr/>
                    <a:lstStyle/>
                    <a:p>
                      <a:pPr algn="just" fontAlgn="t"/>
                      <a:endParaRPr lang="es-MX" sz="1500">
                        <a:solidFill>
                          <a:schemeClr val="tx1">
                            <a:lumMod val="75000"/>
                            <a:lumOff val="25000"/>
                          </a:schemeClr>
                        </a:solidFill>
                        <a:effectLst/>
                        <a:latin typeface="Arial" panose="020B0604020202020204" pitchFamily="34" charset="0"/>
                        <a:cs typeface="Arial" panose="020B0604020202020204" pitchFamily="34" charset="0"/>
                      </a:endParaRPr>
                    </a:p>
                  </a:txBody>
                  <a:tcPr marL="210494" marR="157870" marT="105247" marB="10524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70410785"/>
                  </a:ext>
                </a:extLst>
              </a:tr>
              <a:tr h="4129184">
                <a:tc>
                  <a:txBody>
                    <a:bodyPr/>
                    <a:lstStyle/>
                    <a:p>
                      <a:pPr algn="just" fontAlgn="t"/>
                      <a:r>
                        <a:rPr lang="es-MX" sz="1500" dirty="0">
                          <a:solidFill>
                            <a:schemeClr val="tx1">
                              <a:lumMod val="75000"/>
                              <a:lumOff val="25000"/>
                            </a:schemeClr>
                          </a:solidFill>
                          <a:effectLst/>
                          <a:latin typeface="Arial" panose="020B0604020202020204" pitchFamily="34" charset="0"/>
                          <a:cs typeface="Arial" panose="020B0604020202020204" pitchFamily="34" charset="0"/>
                        </a:rPr>
                        <a:t>TEMA:</a:t>
                      </a:r>
                    </a:p>
                  </a:txBody>
                  <a:tcPr marL="210494" marR="157870" marT="105247" marB="105247">
                    <a:lnL w="12700" cmpd="sng">
                      <a:noFill/>
                      <a:prstDash val="solid"/>
                    </a:lnL>
                    <a:lnR w="12700" cmpd="sng">
                      <a:noFill/>
                      <a:prstDash val="solid"/>
                    </a:lnR>
                    <a:lnT w="12700" cmpd="sng">
                      <a:noFill/>
                      <a:prstDash val="solid"/>
                    </a:lnT>
                    <a:lnB w="12700" cmpd="sng">
                      <a:noFill/>
                      <a:prstDash val="solid"/>
                    </a:lnB>
                    <a:noFill/>
                  </a:tcPr>
                </a:tc>
                <a:tc>
                  <a:txBody>
                    <a:bodyPr/>
                    <a:lstStyle/>
                    <a:p>
                      <a:pPr algn="just" fontAlgn="t"/>
                      <a:r>
                        <a:rPr lang="es-MX" sz="1500" dirty="0">
                          <a:solidFill>
                            <a:schemeClr val="tx1">
                              <a:lumMod val="75000"/>
                              <a:lumOff val="25000"/>
                            </a:schemeClr>
                          </a:solidFill>
                          <a:effectLst/>
                          <a:latin typeface="Arial" panose="020B0604020202020204" pitchFamily="34" charset="0"/>
                          <a:cs typeface="Arial" panose="020B0604020202020204" pitchFamily="34" charset="0"/>
                        </a:rPr>
                        <a:t>LEY GENERAL DE RESPONSABILIDADES ADMINISTRATIVAS; LOS PARTICULARES TIENEN DERECHO A PRESENTAR QUEJAS O DENUNCIAS POR INCUMPLIMIENTO DE LAS OBLIGACIONES DE LOS SERVIDORES PÚBLICOS, EL CUAL NO PUEDE AGOTARSE CON LA RECEPCIÓN DE AQUÉLLAS, SINO QUE SE DEBE CONCEDER A LOS INTERESADOS LA POSIBILIDAD DE EXIGIR DE LA AUTORIDAD LA EMISIÓN DE UN PRONUNCIAMIENTO QUE RECAIGA AL ESCRITO O COMPARECENCIA RELATIVO, ES DECIR, LA CIRCUNSTANCIA DE QUE DEBE RECAER UN PRONUNCIAMIENTO DE LA AUTORIDAD COMPETENTE, QUE LO HAGA DEL CONOCIMIENTO DEL PARTICULAR EL QUEJOSO SEÑALÓ COMO DERECHOS FUNDAMENTALES VIOLADOS EN SU PERJUICIO LOS CONTENIDOS EN LOS ARTÍCULOS 1, 14, 16 Y 17 DE LA CONSTITUCIÓN POLÍTICA DE LOS ESTADOS UNIDOS MEXICANOS. </a:t>
                      </a:r>
                    </a:p>
                  </a:txBody>
                  <a:tcPr marL="210494" marR="157870" marT="105247" marB="10524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962298935"/>
                  </a:ext>
                </a:extLst>
              </a:tr>
            </a:tbl>
          </a:graphicData>
        </a:graphic>
      </p:graphicFrame>
    </p:spTree>
    <p:extLst>
      <p:ext uri="{BB962C8B-B14F-4D97-AF65-F5344CB8AC3E}">
        <p14:creationId xmlns:p14="http://schemas.microsoft.com/office/powerpoint/2010/main" val="16270279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64710198"/>
              </p:ext>
            </p:extLst>
          </p:nvPr>
        </p:nvGraphicFramePr>
        <p:xfrm>
          <a:off x="900503" y="1825625"/>
          <a:ext cx="10390994" cy="4351342"/>
        </p:xfrm>
        <a:graphic>
          <a:graphicData uri="http://schemas.openxmlformats.org/drawingml/2006/table">
            <a:tbl>
              <a:tblPr/>
              <a:tblGrid>
                <a:gridCol w="4914597">
                  <a:extLst>
                    <a:ext uri="{9D8B030D-6E8A-4147-A177-3AD203B41FA5}">
                      <a16:colId xmlns:a16="http://schemas.microsoft.com/office/drawing/2014/main" val="531906128"/>
                    </a:ext>
                  </a:extLst>
                </a:gridCol>
                <a:gridCol w="5476397">
                  <a:extLst>
                    <a:ext uri="{9D8B030D-6E8A-4147-A177-3AD203B41FA5}">
                      <a16:colId xmlns:a16="http://schemas.microsoft.com/office/drawing/2014/main" val="760798329"/>
                    </a:ext>
                  </a:extLst>
                </a:gridCol>
              </a:tblGrid>
              <a:tr h="365201">
                <a:tc>
                  <a:txBody>
                    <a:bodyPr/>
                    <a:lstStyle/>
                    <a:p>
                      <a:r>
                        <a:rPr lang="es-MX" sz="2000">
                          <a:effectLst/>
                          <a:latin typeface="Arial" panose="020B0604020202020204" pitchFamily="34" charset="0"/>
                          <a:cs typeface="Arial" panose="020B0604020202020204" pitchFamily="34" charset="0"/>
                        </a:rPr>
                        <a:t>EXPEDIENTE:</a:t>
                      </a:r>
                    </a:p>
                  </a:txBody>
                  <a:tcPr marL="25180" marR="25180" marT="12589" marB="1258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000" b="1" u="none" strike="noStrike">
                          <a:solidFill>
                            <a:srgbClr val="5555FF"/>
                          </a:solidFill>
                          <a:effectLst/>
                          <a:latin typeface="Arial" panose="020B0604020202020204" pitchFamily="34" charset="0"/>
                          <a:cs typeface="Arial" panose="020B0604020202020204" pitchFamily="34" charset="0"/>
                          <a:hlinkClick r:id="rId2"/>
                        </a:rPr>
                        <a:t>66/2022</a:t>
                      </a:r>
                      <a:endParaRPr lang="es-MX" sz="1700">
                        <a:effectLst/>
                        <a:latin typeface="Arial" panose="020B0604020202020204" pitchFamily="34" charset="0"/>
                        <a:cs typeface="Arial" panose="020B0604020202020204" pitchFamily="34" charset="0"/>
                      </a:endParaRPr>
                    </a:p>
                  </a:txBody>
                  <a:tcPr marL="25180" marR="25180" marT="12589" marB="1258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433690230"/>
                  </a:ext>
                </a:extLst>
              </a:tr>
              <a:tr h="425205">
                <a:tc>
                  <a:txBody>
                    <a:bodyPr/>
                    <a:lstStyle/>
                    <a:p>
                      <a:endParaRPr lang="es-MX" sz="2000">
                        <a:effectLst/>
                        <a:latin typeface="Arial" panose="020B0604020202020204" pitchFamily="34" charset="0"/>
                        <a:cs typeface="Arial" panose="020B0604020202020204" pitchFamily="34" charset="0"/>
                      </a:endParaRPr>
                    </a:p>
                  </a:txBody>
                  <a:tcPr marL="25180" marR="25180" marT="12589" marB="1258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endParaRPr lang="es-MX" sz="2000">
                        <a:effectLst/>
                        <a:latin typeface="Arial" panose="020B0604020202020204" pitchFamily="34" charset="0"/>
                        <a:cs typeface="Arial" panose="020B0604020202020204" pitchFamily="34" charset="0"/>
                      </a:endParaRPr>
                    </a:p>
                  </a:txBody>
                  <a:tcPr marL="25180" marR="25180" marT="12589" marB="1258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79406723"/>
                  </a:ext>
                </a:extLst>
              </a:tr>
              <a:tr h="665220">
                <a:tc>
                  <a:txBody>
                    <a:bodyPr/>
                    <a:lstStyle/>
                    <a:p>
                      <a:r>
                        <a:rPr lang="es-MX" sz="2000">
                          <a:effectLst/>
                          <a:latin typeface="Arial" panose="020B0604020202020204" pitchFamily="34" charset="0"/>
                          <a:cs typeface="Arial" panose="020B0604020202020204" pitchFamily="34" charset="0"/>
                        </a:rPr>
                        <a:t>TIPO:</a:t>
                      </a:r>
                    </a:p>
                  </a:txBody>
                  <a:tcPr marL="25180" marR="25180" marT="12589" marB="1258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r>
                        <a:rPr lang="es-MX" sz="2000" b="1">
                          <a:effectLst/>
                          <a:latin typeface="Arial" panose="020B0604020202020204" pitchFamily="34" charset="0"/>
                          <a:cs typeface="Arial" panose="020B0604020202020204" pitchFamily="34" charset="0"/>
                        </a:rPr>
                        <a:t>CONTRADICCIÓN DE CRITERIOS (ANTES CONTRADICCIÓN DE TESIS)</a:t>
                      </a:r>
                      <a:endParaRPr lang="es-MX" sz="2000">
                        <a:effectLst/>
                        <a:latin typeface="Arial" panose="020B0604020202020204" pitchFamily="34" charset="0"/>
                        <a:cs typeface="Arial" panose="020B0604020202020204" pitchFamily="34" charset="0"/>
                      </a:endParaRPr>
                    </a:p>
                  </a:txBody>
                  <a:tcPr marL="25180" marR="25180" marT="12589" marB="1258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495666148"/>
                  </a:ext>
                </a:extLst>
              </a:tr>
              <a:tr h="365201">
                <a:tc>
                  <a:txBody>
                    <a:bodyPr/>
                    <a:lstStyle/>
                    <a:p>
                      <a:r>
                        <a:rPr lang="es-MX" sz="2000">
                          <a:effectLst/>
                          <a:latin typeface="Arial" panose="020B0604020202020204" pitchFamily="34" charset="0"/>
                          <a:cs typeface="Arial" panose="020B0604020202020204" pitchFamily="34" charset="0"/>
                        </a:rPr>
                        <a:t>ÓRGANO DE RADICACIÓN :</a:t>
                      </a:r>
                    </a:p>
                  </a:txBody>
                  <a:tcPr marL="25180" marR="25180" marT="12589" marB="1258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r>
                        <a:rPr lang="es-MX" sz="2000">
                          <a:effectLst/>
                          <a:latin typeface="Arial" panose="020B0604020202020204" pitchFamily="34" charset="0"/>
                          <a:cs typeface="Arial" panose="020B0604020202020204" pitchFamily="34" charset="0"/>
                        </a:rPr>
                        <a:t>SEGUNDA SALA</a:t>
                      </a:r>
                    </a:p>
                  </a:txBody>
                  <a:tcPr marL="25180" marR="25180" marT="12589" marB="1258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771971858"/>
                  </a:ext>
                </a:extLst>
              </a:tr>
              <a:tr h="365201">
                <a:tc>
                  <a:txBody>
                    <a:bodyPr/>
                    <a:lstStyle/>
                    <a:p>
                      <a:r>
                        <a:rPr lang="es-MX" sz="2000">
                          <a:effectLst/>
                          <a:latin typeface="Arial" panose="020B0604020202020204" pitchFamily="34" charset="0"/>
                          <a:cs typeface="Arial" panose="020B0604020202020204" pitchFamily="34" charset="0"/>
                        </a:rPr>
                        <a:t>MINISTRO(A):</a:t>
                      </a:r>
                    </a:p>
                  </a:txBody>
                  <a:tcPr marL="25180" marR="25180" marT="12589" marB="1258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r>
                        <a:rPr lang="es-MX" sz="2000">
                          <a:effectLst/>
                          <a:latin typeface="Arial" panose="020B0604020202020204" pitchFamily="34" charset="0"/>
                          <a:cs typeface="Arial" panose="020B0604020202020204" pitchFamily="34" charset="0"/>
                        </a:rPr>
                        <a:t>LUIS MARÍA AGUILAR MORALES</a:t>
                      </a:r>
                    </a:p>
                  </a:txBody>
                  <a:tcPr marL="25180" marR="25180" marT="12589" marB="1258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851190452"/>
                  </a:ext>
                </a:extLst>
              </a:tr>
              <a:tr h="2165314">
                <a:tc>
                  <a:txBody>
                    <a:bodyPr/>
                    <a:lstStyle/>
                    <a:p>
                      <a:r>
                        <a:rPr lang="es-MX" sz="2000">
                          <a:effectLst/>
                          <a:latin typeface="Arial" panose="020B0604020202020204" pitchFamily="34" charset="0"/>
                          <a:cs typeface="Arial" panose="020B0604020202020204" pitchFamily="34" charset="0"/>
                        </a:rPr>
                        <a:t>TEMA:</a:t>
                      </a:r>
                    </a:p>
                  </a:txBody>
                  <a:tcPr marL="25180" marR="25180" marT="12589" marB="1258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just"/>
                      <a:r>
                        <a:rPr lang="es-MX" sz="2000">
                          <a:effectLst/>
                          <a:latin typeface="Arial" panose="020B0604020202020204" pitchFamily="34" charset="0"/>
                          <a:cs typeface="Arial" panose="020B0604020202020204" pitchFamily="34" charset="0"/>
                        </a:rPr>
                        <a:t>PROCEDIMIENTO DE INVESTIGACIÓN POR INCREMENTO PATRIMONIAL PREVISTO EN EL ARTÍCULO 37 DE LA LEY GENERAL DE RESPONSABILIDADES ADMINISTRATIVAS. DETERMINAR SI EN CONTRA DE LA RESOLUCIÓN DICTADA EN AQUÉL PROCEDE EL JUICIO DE NULIDAD.</a:t>
                      </a:r>
                    </a:p>
                  </a:txBody>
                  <a:tcPr marL="25180" marR="25180" marT="12589" marB="1258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634465953"/>
                  </a:ext>
                </a:extLst>
              </a:tr>
            </a:tbl>
          </a:graphicData>
        </a:graphic>
      </p:graphicFrame>
    </p:spTree>
    <p:extLst>
      <p:ext uri="{BB962C8B-B14F-4D97-AF65-F5344CB8AC3E}">
        <p14:creationId xmlns:p14="http://schemas.microsoft.com/office/powerpoint/2010/main" val="166360664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79" name="Rectangle 78">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Rectangle 82">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19A8343-E43F-483C-B8D2-92441905C3D0}"/>
              </a:ext>
            </a:extLst>
          </p:cNvPr>
          <p:cNvSpPr txBox="1">
            <a:spLocks/>
          </p:cNvSpPr>
          <p:nvPr/>
        </p:nvSpPr>
        <p:spPr>
          <a:xfrm>
            <a:off x="1043631" y="809898"/>
            <a:ext cx="9942716" cy="15544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kern="1200" dirty="0">
                <a:solidFill>
                  <a:schemeClr val="tx1"/>
                </a:solidFill>
                <a:latin typeface="Arial" panose="020B0604020202020204" pitchFamily="34" charset="0"/>
                <a:cs typeface="Arial" panose="020B0604020202020204" pitchFamily="34" charset="0"/>
              </a:rPr>
              <a:t>LEY GENERAL DE RESPONSABILIDADES ADMINISTRATIVAS.</a:t>
            </a:r>
          </a:p>
        </p:txBody>
      </p:sp>
      <p:sp>
        <p:nvSpPr>
          <p:cNvPr id="3" name="Marcador de contenido 2">
            <a:extLst>
              <a:ext uri="{FF2B5EF4-FFF2-40B4-BE49-F238E27FC236}">
                <a16:creationId xmlns:a16="http://schemas.microsoft.com/office/drawing/2014/main" id="{09FCB7F2-E95E-46A6-8525-58FEFEAE44EB}"/>
              </a:ext>
            </a:extLst>
          </p:cNvPr>
          <p:cNvSpPr txBox="1">
            <a:spLocks/>
          </p:cNvSpPr>
          <p:nvPr/>
        </p:nvSpPr>
        <p:spPr>
          <a:xfrm>
            <a:off x="939568" y="2508070"/>
            <a:ext cx="10046780" cy="3634110"/>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600"/>
              </a:spcAft>
            </a:pPr>
            <a:r>
              <a:rPr lang="en-US" dirty="0" err="1">
                <a:latin typeface="Arial" panose="020B0604020202020204" pitchFamily="34" charset="0"/>
                <a:cs typeface="Arial" panose="020B0604020202020204" pitchFamily="34" charset="0"/>
              </a:rPr>
              <a:t>Señala</a:t>
            </a:r>
            <a:r>
              <a:rPr lang="en-US" dirty="0">
                <a:latin typeface="Arial" panose="020B0604020202020204" pitchFamily="34" charset="0"/>
                <a:cs typeface="Arial" panose="020B0604020202020204" pitchFamily="34" charset="0"/>
              </a:rPr>
              <a:t> que el Sistema Nacional </a:t>
            </a:r>
            <a:r>
              <a:rPr lang="en-US" dirty="0" err="1">
                <a:latin typeface="Arial" panose="020B0604020202020204" pitchFamily="34" charset="0"/>
                <a:cs typeface="Arial" panose="020B0604020202020204" pitchFamily="34" charset="0"/>
              </a:rPr>
              <a:t>Anticorrupción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establecerá</a:t>
            </a:r>
            <a:r>
              <a:rPr lang="en-US" dirty="0">
                <a:latin typeface="Arial" panose="020B0604020202020204" pitchFamily="34" charset="0"/>
                <a:cs typeface="Arial" panose="020B0604020202020204" pitchFamily="34" charset="0"/>
              </a:rPr>
              <a:t> las bases y </a:t>
            </a:r>
            <a:r>
              <a:rPr lang="en-US" dirty="0" err="1">
                <a:latin typeface="Arial" panose="020B0604020202020204" pitchFamily="34" charset="0"/>
                <a:cs typeface="Arial" panose="020B0604020202020204" pitchFamily="34" charset="0"/>
              </a:rPr>
              <a:t>principios</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coordinación</a:t>
            </a:r>
            <a:r>
              <a:rPr lang="en-US"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entre las </a:t>
            </a:r>
            <a:r>
              <a:rPr lang="en-US" b="1" u="sng" dirty="0" err="1">
                <a:latin typeface="Arial" panose="020B0604020202020204" pitchFamily="34" charset="0"/>
                <a:cs typeface="Arial" panose="020B0604020202020204" pitchFamily="34" charset="0"/>
              </a:rPr>
              <a:t>autoridades</a:t>
            </a:r>
            <a:r>
              <a:rPr lang="en-US" b="1" u="sng" dirty="0">
                <a:latin typeface="Arial" panose="020B0604020202020204" pitchFamily="34" charset="0"/>
                <a:cs typeface="Arial" panose="020B0604020202020204" pitchFamily="34" charset="0"/>
              </a:rPr>
              <a:t> </a:t>
            </a:r>
            <a:r>
              <a:rPr lang="en-US" b="1" u="sng" dirty="0" err="1">
                <a:latin typeface="Arial" panose="020B0604020202020204" pitchFamily="34" charset="0"/>
                <a:cs typeface="Arial" panose="020B0604020202020204" pitchFamily="34" charset="0"/>
              </a:rPr>
              <a:t>competentes</a:t>
            </a:r>
            <a:r>
              <a:rPr lang="en-US" b="1" u="sng" dirty="0">
                <a:latin typeface="Arial" panose="020B0604020202020204" pitchFamily="34" charset="0"/>
                <a:cs typeface="Arial" panose="020B0604020202020204" pitchFamily="34" charset="0"/>
              </a:rPr>
              <a:t> en la </a:t>
            </a:r>
            <a:r>
              <a:rPr lang="en-US" b="1" u="sng" dirty="0" err="1">
                <a:latin typeface="Arial" panose="020B0604020202020204" pitchFamily="34" charset="0"/>
                <a:cs typeface="Arial" panose="020B0604020202020204" pitchFamily="34" charset="0"/>
              </a:rPr>
              <a:t>materia</a:t>
            </a:r>
            <a:r>
              <a:rPr lang="en-US" b="1" u="sng" dirty="0">
                <a:latin typeface="Arial" panose="020B0604020202020204" pitchFamily="34" charset="0"/>
                <a:cs typeface="Arial" panose="020B0604020202020204" pitchFamily="34" charset="0"/>
              </a:rPr>
              <a:t>, en la </a:t>
            </a:r>
            <a:r>
              <a:rPr lang="en-US" b="1" u="sng" dirty="0" err="1">
                <a:latin typeface="Arial" panose="020B0604020202020204" pitchFamily="34" charset="0"/>
                <a:cs typeface="Arial" panose="020B0604020202020204" pitchFamily="34" charset="0"/>
              </a:rPr>
              <a:t>Federación</a:t>
            </a:r>
            <a:r>
              <a:rPr lang="en-US" b="1" u="sng" dirty="0">
                <a:latin typeface="Arial" panose="020B0604020202020204" pitchFamily="34" charset="0"/>
                <a:cs typeface="Arial" panose="020B0604020202020204" pitchFamily="34" charset="0"/>
              </a:rPr>
              <a:t>, las </a:t>
            </a:r>
            <a:r>
              <a:rPr lang="en-US" b="1" u="sng" dirty="0" err="1">
                <a:latin typeface="Arial" panose="020B0604020202020204" pitchFamily="34" charset="0"/>
                <a:cs typeface="Arial" panose="020B0604020202020204" pitchFamily="34" charset="0"/>
              </a:rPr>
              <a:t>Entidades</a:t>
            </a:r>
            <a:r>
              <a:rPr lang="en-US" b="1" u="sng" dirty="0">
                <a:latin typeface="Arial" panose="020B0604020202020204" pitchFamily="34" charset="0"/>
                <a:cs typeface="Arial" panose="020B0604020202020204" pitchFamily="34" charset="0"/>
              </a:rPr>
              <a:t> </a:t>
            </a:r>
            <a:r>
              <a:rPr lang="en-US" b="1" u="sng" dirty="0" err="1">
                <a:latin typeface="Arial" panose="020B0604020202020204" pitchFamily="34" charset="0"/>
                <a:cs typeface="Arial" panose="020B0604020202020204" pitchFamily="34" charset="0"/>
              </a:rPr>
              <a:t>Federativas</a:t>
            </a:r>
            <a:r>
              <a:rPr lang="en-US" b="1" u="sng" dirty="0">
                <a:latin typeface="Arial" panose="020B0604020202020204" pitchFamily="34" charset="0"/>
                <a:cs typeface="Arial" panose="020B0604020202020204" pitchFamily="34" charset="0"/>
              </a:rPr>
              <a:t> y </a:t>
            </a:r>
            <a:r>
              <a:rPr lang="en-US" b="1" u="sng" dirty="0" err="1">
                <a:latin typeface="Arial" panose="020B0604020202020204" pitchFamily="34" charset="0"/>
                <a:cs typeface="Arial" panose="020B0604020202020204" pitchFamily="34" charset="0"/>
              </a:rPr>
              <a:t>los</a:t>
            </a:r>
            <a:r>
              <a:rPr lang="en-US" b="1" u="sng" dirty="0">
                <a:latin typeface="Arial" panose="020B0604020202020204" pitchFamily="34" charset="0"/>
                <a:cs typeface="Arial" panose="020B0604020202020204" pitchFamily="34" charset="0"/>
              </a:rPr>
              <a:t> </a:t>
            </a:r>
            <a:r>
              <a:rPr lang="en-US" b="1" u="sng" dirty="0" err="1">
                <a:latin typeface="Arial" panose="020B0604020202020204" pitchFamily="34" charset="0"/>
                <a:cs typeface="Arial" panose="020B0604020202020204" pitchFamily="34" charset="0"/>
              </a:rPr>
              <a:t>Municipios</a:t>
            </a:r>
            <a:r>
              <a:rPr lang="en-US" dirty="0">
                <a:latin typeface="Arial" panose="020B0604020202020204" pitchFamily="34" charset="0"/>
                <a:cs typeface="Arial" panose="020B0604020202020204" pitchFamily="34" charset="0"/>
              </a:rPr>
              <a:t>. </a:t>
            </a:r>
          </a:p>
          <a:p>
            <a:pPr algn="just">
              <a:spcAft>
                <a:spcPts val="600"/>
              </a:spcAft>
            </a:pPr>
            <a:endParaRPr lang="en-US" dirty="0">
              <a:latin typeface="Arial" panose="020B0604020202020204" pitchFamily="34" charset="0"/>
              <a:cs typeface="Arial" panose="020B0604020202020204" pitchFamily="34" charset="0"/>
            </a:endParaRPr>
          </a:p>
          <a:p>
            <a:pPr algn="just">
              <a:spcAft>
                <a:spcPts val="600"/>
              </a:spcAft>
            </a:pPr>
            <a:r>
              <a:rPr lang="en-US" dirty="0" err="1">
                <a:latin typeface="Arial" panose="020B0604020202020204" pitchFamily="34" charset="0"/>
                <a:cs typeface="Arial" panose="020B0604020202020204" pitchFamily="34" charset="0"/>
              </a:rPr>
              <a:t>Faculta</a:t>
            </a:r>
            <a:r>
              <a:rPr lang="en-US" dirty="0">
                <a:latin typeface="Arial" panose="020B0604020202020204" pitchFamily="34" charset="0"/>
                <a:cs typeface="Arial" panose="020B0604020202020204" pitchFamily="34" charset="0"/>
              </a:rPr>
              <a:t> a los </a:t>
            </a:r>
            <a:r>
              <a:rPr lang="en-US" dirty="0" err="1">
                <a:latin typeface="Arial" panose="020B0604020202020204" pitchFamily="34" charset="0"/>
                <a:cs typeface="Arial" panose="020B0604020202020204" pitchFamily="34" charset="0"/>
              </a:rPr>
              <a:t>Tribunales</a:t>
            </a:r>
            <a:r>
              <a:rPr lang="en-US" dirty="0">
                <a:latin typeface="Arial" panose="020B0604020202020204" pitchFamily="34" charset="0"/>
                <a:cs typeface="Arial" panose="020B0604020202020204" pitchFamily="34" charset="0"/>
              </a:rPr>
              <a:t> para resolver la </a:t>
            </a:r>
            <a:r>
              <a:rPr lang="en-US" dirty="0" err="1">
                <a:latin typeface="Arial" panose="020B0604020202020204" pitchFamily="34" charset="0"/>
                <a:cs typeface="Arial" panose="020B0604020202020204" pitchFamily="34" charset="0"/>
              </a:rPr>
              <a:t>imposición</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sanciones</a:t>
            </a:r>
            <a:r>
              <a:rPr lang="en-US" dirty="0">
                <a:latin typeface="Arial" panose="020B0604020202020204" pitchFamily="34" charset="0"/>
                <a:cs typeface="Arial" panose="020B0604020202020204" pitchFamily="34" charset="0"/>
              </a:rPr>
              <a:t> por la </a:t>
            </a:r>
            <a:r>
              <a:rPr lang="en-US" dirty="0" err="1">
                <a:latin typeface="Arial" panose="020B0604020202020204" pitchFamily="34" charset="0"/>
                <a:cs typeface="Arial" panose="020B0604020202020204" pitchFamily="34" charset="0"/>
              </a:rPr>
              <a:t>comisión</a:t>
            </a:r>
            <a:r>
              <a:rPr lang="en-US" dirty="0">
                <a:latin typeface="Arial" panose="020B0604020202020204" pitchFamily="34" charset="0"/>
                <a:cs typeface="Arial" panose="020B0604020202020204" pitchFamily="34" charset="0"/>
              </a:rPr>
              <a:t> de </a:t>
            </a:r>
            <a:r>
              <a:rPr lang="en-US" b="1" u="sng" dirty="0">
                <a:latin typeface="Arial" panose="020B0604020202020204" pitchFamily="34" charset="0"/>
                <a:cs typeface="Arial" panose="020B0604020202020204" pitchFamily="34" charset="0"/>
              </a:rPr>
              <a:t>faltas administrativas graves y las </a:t>
            </a:r>
            <a:r>
              <a:rPr lang="en-US" b="1" u="sng" dirty="0" err="1">
                <a:latin typeface="Arial" panose="020B0604020202020204" pitchFamily="34" charset="0"/>
                <a:cs typeface="Arial" panose="020B0604020202020204" pitchFamily="34" charset="0"/>
              </a:rPr>
              <a:t>faltas</a:t>
            </a:r>
            <a:r>
              <a:rPr lang="en-US" b="1" u="sng" dirty="0">
                <a:latin typeface="Arial" panose="020B0604020202020204" pitchFamily="34" charset="0"/>
                <a:cs typeface="Arial" panose="020B0604020202020204" pitchFamily="34" charset="0"/>
              </a:rPr>
              <a:t> de particulares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conforme</a:t>
            </a:r>
            <a:r>
              <a:rPr lang="en-US" dirty="0">
                <a:latin typeface="Arial" panose="020B0604020202020204" pitchFamily="34" charset="0"/>
                <a:cs typeface="Arial" panose="020B0604020202020204" pitchFamily="34" charset="0"/>
              </a:rPr>
              <a:t> a los procedimientos </a:t>
            </a:r>
            <a:r>
              <a:rPr lang="en-US" dirty="0" err="1">
                <a:latin typeface="Arial" panose="020B0604020202020204" pitchFamily="34" charset="0"/>
                <a:cs typeface="Arial" panose="020B0604020202020204" pitchFamily="34" charset="0"/>
              </a:rPr>
              <a:t>previstos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esa</a:t>
            </a:r>
            <a:r>
              <a:rPr lang="en-US" dirty="0">
                <a:latin typeface="Arial" panose="020B0604020202020204" pitchFamily="34" charset="0"/>
                <a:cs typeface="Arial" panose="020B0604020202020204" pitchFamily="34" charset="0"/>
              </a:rPr>
              <a:t> Ley</a:t>
            </a:r>
            <a:r>
              <a:rPr lang="en-US" sz="1800" dirty="0">
                <a:latin typeface="Arial" panose="020B0604020202020204" pitchFamily="34" charset="0"/>
                <a:cs typeface="Arial" panose="020B0604020202020204" pitchFamily="34" charset="0"/>
              </a:rPr>
              <a:t>.   </a:t>
            </a:r>
          </a:p>
          <a:p>
            <a:pPr algn="just">
              <a:spcAft>
                <a:spcPts val="600"/>
              </a:spcAft>
            </a:pPr>
            <a:endParaRPr lang="en-US" sz="2400" dirty="0">
              <a:latin typeface="Arial" panose="020B0604020202020204" pitchFamily="34" charset="0"/>
              <a:cs typeface="Arial" panose="020B0604020202020204" pitchFamily="34" charset="0"/>
            </a:endParaRPr>
          </a:p>
        </p:txBody>
      </p:sp>
      <p:cxnSp>
        <p:nvCxnSpPr>
          <p:cNvPr id="85" name="Straight Connector 84">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0088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anim calcmode="lin" valueType="num">
                                      <p:cBhvr>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5A976A-8DE3-4B67-B94B-2044FDD128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AAA1B9-2DDB-49C9-A037-A523D2F13C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76566969-F813-4CC5-B3E9-363D85B55C3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881264" y="-5116"/>
            <a:ext cx="3318648" cy="2490264"/>
            <a:chOff x="-305" y="-1"/>
            <a:chExt cx="3832880" cy="2876136"/>
          </a:xfrm>
        </p:grpSpPr>
        <p:sp>
          <p:nvSpPr>
            <p:cNvPr id="14" name="Freeform: Shape 13">
              <a:extLst>
                <a:ext uri="{FF2B5EF4-FFF2-40B4-BE49-F238E27FC236}">
                  <a16:creationId xmlns:a16="http://schemas.microsoft.com/office/drawing/2014/main" id="{AF8CF66C-45E2-456B-92B0-9E97A331D1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65D590E-D70D-4D25-B853-D5208F2AA3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231501E-3F84-4705-A001-13995FA688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52617E4-47FD-4C38-8F70-93BF9B125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0217D733-97B6-4C43-AF0C-5E3CB0EA132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07887"/>
            <a:ext cx="2605762" cy="2252847"/>
            <a:chOff x="-305" y="-4155"/>
            <a:chExt cx="2514948" cy="2174333"/>
          </a:xfrm>
        </p:grpSpPr>
        <p:sp>
          <p:nvSpPr>
            <p:cNvPr id="20" name="Freeform: Shape 19">
              <a:extLst>
                <a:ext uri="{FF2B5EF4-FFF2-40B4-BE49-F238E27FC236}">
                  <a16:creationId xmlns:a16="http://schemas.microsoft.com/office/drawing/2014/main" id="{FD288266-7E76-4D4A-BAAC-E233FA013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697F88A-8624-4BA2-AF06-E6C3A52F03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CA77163-C052-481C-9DCF-68C23ACAB3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3" name="Freeform: Shape 22">
              <a:extLst>
                <a:ext uri="{FF2B5EF4-FFF2-40B4-BE49-F238E27FC236}">
                  <a16:creationId xmlns:a16="http://schemas.microsoft.com/office/drawing/2014/main" id="{02B425B5-0A0E-4B85-B718-E5DA73431A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4" name="Marcador de contenido 3"/>
          <p:cNvGraphicFramePr>
            <a:graphicFrameLocks noGrp="1"/>
          </p:cNvGraphicFramePr>
          <p:nvPr>
            <p:ph idx="1"/>
            <p:extLst>
              <p:ext uri="{D42A27DB-BD31-4B8C-83A1-F6EECF244321}">
                <p14:modId xmlns:p14="http://schemas.microsoft.com/office/powerpoint/2010/main" val="896510291"/>
              </p:ext>
            </p:extLst>
          </p:nvPr>
        </p:nvGraphicFramePr>
        <p:xfrm>
          <a:off x="1036320" y="2637588"/>
          <a:ext cx="10119360" cy="3411629"/>
        </p:xfrm>
        <a:graphic>
          <a:graphicData uri="http://schemas.openxmlformats.org/drawingml/2006/table">
            <a:tbl>
              <a:tblPr/>
              <a:tblGrid>
                <a:gridCol w="4846488">
                  <a:extLst>
                    <a:ext uri="{9D8B030D-6E8A-4147-A177-3AD203B41FA5}">
                      <a16:colId xmlns:a16="http://schemas.microsoft.com/office/drawing/2014/main" val="825585696"/>
                    </a:ext>
                  </a:extLst>
                </a:gridCol>
                <a:gridCol w="5272872">
                  <a:extLst>
                    <a:ext uri="{9D8B030D-6E8A-4147-A177-3AD203B41FA5}">
                      <a16:colId xmlns:a16="http://schemas.microsoft.com/office/drawing/2014/main" val="2676935692"/>
                    </a:ext>
                  </a:extLst>
                </a:gridCol>
              </a:tblGrid>
              <a:tr h="372265">
                <a:tc>
                  <a:txBody>
                    <a:bodyPr/>
                    <a:lstStyle/>
                    <a:p>
                      <a:endParaRPr lang="es-MX" sz="1700">
                        <a:effectLst/>
                        <a:latin typeface="Arial" panose="020B0604020202020204" pitchFamily="34" charset="0"/>
                        <a:cs typeface="Arial" panose="020B0604020202020204" pitchFamily="34" charset="0"/>
                      </a:endParaRPr>
                    </a:p>
                  </a:txBody>
                  <a:tcPr marL="35522" marR="35522" marT="17762" marB="177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endParaRPr lang="es-MX" sz="1700">
                        <a:effectLst/>
                        <a:latin typeface="Arial" panose="020B0604020202020204" pitchFamily="34" charset="0"/>
                        <a:cs typeface="Arial" panose="020B0604020202020204" pitchFamily="34" charset="0"/>
                      </a:endParaRPr>
                    </a:p>
                  </a:txBody>
                  <a:tcPr marL="35522" marR="35522" marT="17762" marB="177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792445610"/>
                  </a:ext>
                </a:extLst>
              </a:tr>
              <a:tr h="331375">
                <a:tc>
                  <a:txBody>
                    <a:bodyPr/>
                    <a:lstStyle/>
                    <a:p>
                      <a:r>
                        <a:rPr lang="es-MX" sz="1700">
                          <a:effectLst/>
                          <a:latin typeface="Arial" panose="020B0604020202020204" pitchFamily="34" charset="0"/>
                          <a:cs typeface="Arial" panose="020B0604020202020204" pitchFamily="34" charset="0"/>
                        </a:rPr>
                        <a:t>EXPEDIENTE:</a:t>
                      </a:r>
                    </a:p>
                  </a:txBody>
                  <a:tcPr marL="35522" marR="35522" marT="17762" marB="177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700" b="1" u="none" strike="noStrike">
                          <a:solidFill>
                            <a:srgbClr val="5555FF"/>
                          </a:solidFill>
                          <a:effectLst/>
                          <a:latin typeface="Arial" panose="020B0604020202020204" pitchFamily="34" charset="0"/>
                          <a:cs typeface="Arial" panose="020B0604020202020204" pitchFamily="34" charset="0"/>
                          <a:hlinkClick r:id="rId2"/>
                        </a:rPr>
                        <a:t>22/2022</a:t>
                      </a:r>
                      <a:endParaRPr lang="es-MX" sz="1700">
                        <a:effectLst/>
                        <a:latin typeface="Arial" panose="020B0604020202020204" pitchFamily="34" charset="0"/>
                        <a:cs typeface="Arial" panose="020B0604020202020204" pitchFamily="34" charset="0"/>
                      </a:endParaRPr>
                    </a:p>
                  </a:txBody>
                  <a:tcPr marL="35522" marR="35522" marT="17762" marB="177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3552857163"/>
                  </a:ext>
                </a:extLst>
              </a:tr>
              <a:tr h="372265">
                <a:tc>
                  <a:txBody>
                    <a:bodyPr/>
                    <a:lstStyle/>
                    <a:p>
                      <a:endParaRPr lang="es-MX" sz="1700">
                        <a:effectLst/>
                        <a:latin typeface="Arial" panose="020B0604020202020204" pitchFamily="34" charset="0"/>
                        <a:cs typeface="Arial" panose="020B0604020202020204" pitchFamily="34" charset="0"/>
                      </a:endParaRPr>
                    </a:p>
                  </a:txBody>
                  <a:tcPr marL="35522" marR="35522" marT="17762" marB="177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endParaRPr lang="es-MX" sz="1700">
                        <a:effectLst/>
                        <a:latin typeface="Arial" panose="020B0604020202020204" pitchFamily="34" charset="0"/>
                        <a:cs typeface="Arial" panose="020B0604020202020204" pitchFamily="34" charset="0"/>
                      </a:endParaRPr>
                    </a:p>
                  </a:txBody>
                  <a:tcPr marL="35522" marR="35522" marT="17762" marB="177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3109392228"/>
                  </a:ext>
                </a:extLst>
              </a:tr>
              <a:tr h="331375">
                <a:tc>
                  <a:txBody>
                    <a:bodyPr/>
                    <a:lstStyle/>
                    <a:p>
                      <a:r>
                        <a:rPr lang="es-MX" sz="1700">
                          <a:effectLst/>
                          <a:latin typeface="Arial" panose="020B0604020202020204" pitchFamily="34" charset="0"/>
                          <a:cs typeface="Arial" panose="020B0604020202020204" pitchFamily="34" charset="0"/>
                        </a:rPr>
                        <a:t>TIPO:</a:t>
                      </a:r>
                    </a:p>
                  </a:txBody>
                  <a:tcPr marL="35522" marR="35522" marT="17762" marB="177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r>
                        <a:rPr lang="es-MX" sz="1700" b="1">
                          <a:effectLst/>
                          <a:latin typeface="Arial" panose="020B0604020202020204" pitchFamily="34" charset="0"/>
                          <a:cs typeface="Arial" panose="020B0604020202020204" pitchFamily="34" charset="0"/>
                        </a:rPr>
                        <a:t>AMPARO EN REVISIÓN</a:t>
                      </a:r>
                      <a:endParaRPr lang="es-MX" sz="1700">
                        <a:effectLst/>
                        <a:latin typeface="Arial" panose="020B0604020202020204" pitchFamily="34" charset="0"/>
                        <a:cs typeface="Arial" panose="020B0604020202020204" pitchFamily="34" charset="0"/>
                      </a:endParaRPr>
                    </a:p>
                  </a:txBody>
                  <a:tcPr marL="35522" marR="35522" marT="17762" marB="177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3282507659"/>
                  </a:ext>
                </a:extLst>
              </a:tr>
              <a:tr h="331375">
                <a:tc>
                  <a:txBody>
                    <a:bodyPr/>
                    <a:lstStyle/>
                    <a:p>
                      <a:r>
                        <a:rPr lang="es-MX" sz="1700">
                          <a:effectLst/>
                          <a:latin typeface="Arial" panose="020B0604020202020204" pitchFamily="34" charset="0"/>
                          <a:cs typeface="Arial" panose="020B0604020202020204" pitchFamily="34" charset="0"/>
                        </a:rPr>
                        <a:t>ÓRGANO DE RADICACIÓN :</a:t>
                      </a:r>
                    </a:p>
                  </a:txBody>
                  <a:tcPr marL="35522" marR="35522" marT="17762" marB="177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r>
                        <a:rPr lang="es-MX" sz="1700">
                          <a:effectLst/>
                          <a:latin typeface="Arial" panose="020B0604020202020204" pitchFamily="34" charset="0"/>
                          <a:cs typeface="Arial" panose="020B0604020202020204" pitchFamily="34" charset="0"/>
                        </a:rPr>
                        <a:t>SEGUNDA SALA</a:t>
                      </a:r>
                    </a:p>
                  </a:txBody>
                  <a:tcPr marL="35522" marR="35522" marT="17762" marB="177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640326008"/>
                  </a:ext>
                </a:extLst>
              </a:tr>
              <a:tr h="331375">
                <a:tc>
                  <a:txBody>
                    <a:bodyPr/>
                    <a:lstStyle/>
                    <a:p>
                      <a:r>
                        <a:rPr lang="es-MX" sz="1700">
                          <a:effectLst/>
                          <a:latin typeface="Arial" panose="020B0604020202020204" pitchFamily="34" charset="0"/>
                          <a:cs typeface="Arial" panose="020B0604020202020204" pitchFamily="34" charset="0"/>
                        </a:rPr>
                        <a:t>MINISTRO(A):</a:t>
                      </a:r>
                    </a:p>
                  </a:txBody>
                  <a:tcPr marL="35522" marR="35522" marT="17762" marB="177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r>
                        <a:rPr lang="es-MX" sz="1700">
                          <a:effectLst/>
                          <a:latin typeface="Arial" panose="020B0604020202020204" pitchFamily="34" charset="0"/>
                          <a:cs typeface="Arial" panose="020B0604020202020204" pitchFamily="34" charset="0"/>
                        </a:rPr>
                        <a:t>LORETTA ORTIZ AHLF</a:t>
                      </a:r>
                    </a:p>
                  </a:txBody>
                  <a:tcPr marL="35522" marR="35522" marT="17762" marB="177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218330214"/>
                  </a:ext>
                </a:extLst>
              </a:tr>
              <a:tr h="1341599">
                <a:tc>
                  <a:txBody>
                    <a:bodyPr/>
                    <a:lstStyle/>
                    <a:p>
                      <a:r>
                        <a:rPr lang="es-MX" sz="1700">
                          <a:effectLst/>
                          <a:latin typeface="Arial" panose="020B0604020202020204" pitchFamily="34" charset="0"/>
                          <a:cs typeface="Arial" panose="020B0604020202020204" pitchFamily="34" charset="0"/>
                        </a:rPr>
                        <a:t>TEMA:</a:t>
                      </a:r>
                    </a:p>
                  </a:txBody>
                  <a:tcPr marL="35522" marR="35522" marT="17762" marB="177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just"/>
                      <a:r>
                        <a:rPr lang="es-MX" sz="1700">
                          <a:effectLst/>
                          <a:latin typeface="Arial" panose="020B0604020202020204" pitchFamily="34" charset="0"/>
                          <a:cs typeface="Arial" panose="020B0604020202020204" pitchFamily="34" charset="0"/>
                        </a:rPr>
                        <a:t>PROCEDIMIENTO DE INVESTIGACIÓN EN MATERIA DE EVOLUCIÓN PATRIMONIAL LA QUEJOSA ARGUMENTA VIOLACIÓN A SUS GARANTÍAS CONTENIDAS EN LOS ARTÍCULOS 14 Y 16 CONSTITUCIONALES ATF/GAGG</a:t>
                      </a:r>
                    </a:p>
                  </a:txBody>
                  <a:tcPr marL="35522" marR="35522" marT="17762" marB="177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107538175"/>
                  </a:ext>
                </a:extLst>
              </a:tr>
            </a:tbl>
          </a:graphicData>
        </a:graphic>
      </p:graphicFrame>
    </p:spTree>
    <p:extLst>
      <p:ext uri="{BB962C8B-B14F-4D97-AF65-F5344CB8AC3E}">
        <p14:creationId xmlns:p14="http://schemas.microsoft.com/office/powerpoint/2010/main" val="4234395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39DFCF-9247-4DE5-BB93-074BFAF07A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42B652E-D499-4CDA-8F7A-60469EDBCB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1632" y="996662"/>
            <a:ext cx="4864676" cy="4864676"/>
          </a:xfrm>
          <a:custGeom>
            <a:avLst/>
            <a:gdLst>
              <a:gd name="connsiteX0" fmla="*/ 0 w 4864676"/>
              <a:gd name="connsiteY0" fmla="*/ 0 h 4864676"/>
              <a:gd name="connsiteX1" fmla="*/ 4864676 w 4864676"/>
              <a:gd name="connsiteY1" fmla="*/ 0 h 4864676"/>
              <a:gd name="connsiteX2" fmla="*/ 4864676 w 4864676"/>
              <a:gd name="connsiteY2" fmla="*/ 4864676 h 4864676"/>
              <a:gd name="connsiteX3" fmla="*/ 1281101 w 4864676"/>
              <a:gd name="connsiteY3" fmla="*/ 4864676 h 4864676"/>
              <a:gd name="connsiteX4" fmla="*/ 0 w 4864676"/>
              <a:gd name="connsiteY4" fmla="*/ 3583575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4864676" y="0"/>
                </a:lnTo>
                <a:lnTo>
                  <a:pt x="4864676" y="4864676"/>
                </a:lnTo>
                <a:lnTo>
                  <a:pt x="1281101" y="4864676"/>
                </a:lnTo>
                <a:lnTo>
                  <a:pt x="0" y="358357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84A22B8-F5B6-47C2-B88E-DADAF37913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225693" y="996662"/>
            <a:ext cx="4864676" cy="4864676"/>
          </a:xfrm>
          <a:custGeom>
            <a:avLst/>
            <a:gdLst>
              <a:gd name="connsiteX0" fmla="*/ 0 w 4864676"/>
              <a:gd name="connsiteY0" fmla="*/ 0 h 4864676"/>
              <a:gd name="connsiteX1" fmla="*/ 3583574 w 4864676"/>
              <a:gd name="connsiteY1" fmla="*/ 0 h 4864676"/>
              <a:gd name="connsiteX2" fmla="*/ 4864676 w 4864676"/>
              <a:gd name="connsiteY2" fmla="*/ 1281103 h 4864676"/>
              <a:gd name="connsiteX3" fmla="*/ 4864676 w 4864676"/>
              <a:gd name="connsiteY3" fmla="*/ 4864676 h 4864676"/>
              <a:gd name="connsiteX4" fmla="*/ 0 w 4864676"/>
              <a:gd name="connsiteY4" fmla="*/ 4864676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3583574" y="0"/>
                </a:lnTo>
                <a:lnTo>
                  <a:pt x="4864676" y="1281103"/>
                </a:lnTo>
                <a:lnTo>
                  <a:pt x="4864676" y="4864676"/>
                </a:lnTo>
                <a:lnTo>
                  <a:pt x="0" y="4864676"/>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Isosceles Triangle 14">
            <a:extLst>
              <a:ext uri="{FF2B5EF4-FFF2-40B4-BE49-F238E27FC236}">
                <a16:creationId xmlns:a16="http://schemas.microsoft.com/office/drawing/2014/main" id="{A987C18C-164D-4263-B486-4647A98E88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89020" y="1"/>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7E98B39-04C6-408B-92FD-7686287406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286" y="3571620"/>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81C8C27-2457-421F-BDC4-7B4EA3C782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CEA13C66-82C1-44AF-972B-8F5CCA41B6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71208" y="5287803"/>
            <a:ext cx="955808" cy="9558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9DB36437-FE59-457E-91A7-396BBD3C9C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 name="Título 3">
            <a:extLst>
              <a:ext uri="{FF2B5EF4-FFF2-40B4-BE49-F238E27FC236}">
                <a16:creationId xmlns:a16="http://schemas.microsoft.com/office/drawing/2014/main" id="{C7E3D4A5-2F56-A180-DFCB-377908C7A855}"/>
              </a:ext>
            </a:extLst>
          </p:cNvPr>
          <p:cNvSpPr>
            <a:spLocks noGrp="1"/>
          </p:cNvSpPr>
          <p:nvPr>
            <p:ph type="ctrTitle"/>
          </p:nvPr>
        </p:nvSpPr>
        <p:spPr>
          <a:xfrm>
            <a:off x="3204642" y="2353641"/>
            <a:ext cx="5782716" cy="2150719"/>
          </a:xfrm>
          <a:noFill/>
        </p:spPr>
        <p:txBody>
          <a:bodyPr anchor="ctr">
            <a:normAutofit/>
          </a:bodyPr>
          <a:lstStyle/>
          <a:p>
            <a:r>
              <a:rPr lang="es-MX" sz="3600" dirty="0">
                <a:solidFill>
                  <a:srgbClr val="080808"/>
                </a:solidFill>
                <a:latin typeface="Arial" panose="020B0604020202020204" pitchFamily="34" charset="0"/>
                <a:cs typeface="Arial" panose="020B0604020202020204" pitchFamily="34" charset="0"/>
              </a:rPr>
              <a:t>CRITERIOS RELEVANTES PJF</a:t>
            </a:r>
          </a:p>
        </p:txBody>
      </p:sp>
      <p:sp>
        <p:nvSpPr>
          <p:cNvPr id="25" name="Rectangle 24">
            <a:extLst>
              <a:ext uri="{FF2B5EF4-FFF2-40B4-BE49-F238E27FC236}">
                <a16:creationId xmlns:a16="http://schemas.microsoft.com/office/drawing/2014/main" id="{844D3693-2EFE-4667-89D5-47E2D59209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42846" y="410171"/>
            <a:ext cx="1321281" cy="1321281"/>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1FD796-9CD0-404D-8DF5-5274C0BCC7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30319" y="1508609"/>
            <a:ext cx="700047" cy="70004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22469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ítulo 1">
            <a:extLst>
              <a:ext uri="{FF2B5EF4-FFF2-40B4-BE49-F238E27FC236}">
                <a16:creationId xmlns:a16="http://schemas.microsoft.com/office/drawing/2014/main" id="{92D03ADD-917E-4E7D-B08B-C0E7D3D1D257}"/>
              </a:ext>
            </a:extLst>
          </p:cNvPr>
          <p:cNvSpPr>
            <a:spLocks noGrp="1"/>
          </p:cNvSpPr>
          <p:nvPr>
            <p:ph type="title"/>
          </p:nvPr>
        </p:nvSpPr>
        <p:spPr>
          <a:xfrm>
            <a:off x="484463" y="268449"/>
            <a:ext cx="4699933" cy="3724712"/>
          </a:xfrm>
        </p:spPr>
        <p:txBody>
          <a:bodyPr>
            <a:normAutofit/>
          </a:bodyPr>
          <a:lstStyle/>
          <a:p>
            <a:pPr algn="just"/>
            <a:r>
              <a:rPr lang="es-ES" sz="2400" dirty="0">
                <a:latin typeface="Arial" panose="020B0604020202020204" pitchFamily="34" charset="0"/>
                <a:cs typeface="Arial" panose="020B0604020202020204" pitchFamily="34" charset="0"/>
              </a:rPr>
              <a:t>De la interpretación conjunta de los artículos 215 y 218 de la Ley General de Responsabilidades Administrativas se desprende, de forma implícita, que </a:t>
            </a:r>
            <a:r>
              <a:rPr lang="es-ES" sz="2400" b="1" u="sng" dirty="0">
                <a:latin typeface="Arial" panose="020B0604020202020204" pitchFamily="34" charset="0"/>
                <a:cs typeface="Arial" panose="020B0604020202020204" pitchFamily="34" charset="0"/>
              </a:rPr>
              <a:t>la autoridad investigadora sí está legitimada para interponer el recurso de apelación</a:t>
            </a:r>
            <a:r>
              <a:rPr lang="es-ES" sz="2400" dirty="0">
                <a:latin typeface="Arial" panose="020B0604020202020204" pitchFamily="34" charset="0"/>
                <a:cs typeface="Arial" panose="020B0604020202020204" pitchFamily="34" charset="0"/>
              </a:rPr>
              <a:t>.</a:t>
            </a:r>
            <a:r>
              <a:rPr lang="es-MX" sz="2400" dirty="0">
                <a:latin typeface="Arial" panose="020B0604020202020204" pitchFamily="34" charset="0"/>
                <a:cs typeface="Arial" panose="020B0604020202020204" pitchFamily="34" charset="0"/>
              </a:rPr>
              <a:t/>
            </a:r>
            <a:br>
              <a:rPr lang="es-MX" sz="2400" dirty="0">
                <a:latin typeface="Arial" panose="020B0604020202020204" pitchFamily="34" charset="0"/>
                <a:cs typeface="Arial" panose="020B0604020202020204" pitchFamily="34" charset="0"/>
              </a:rPr>
            </a:br>
            <a:endParaRPr lang="es-MX" sz="2400" dirty="0">
              <a:solidFill>
                <a:schemeClr val="tx2"/>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Marcador de contenido 10">
            <a:extLst>
              <a:ext uri="{FF2B5EF4-FFF2-40B4-BE49-F238E27FC236}">
                <a16:creationId xmlns:a16="http://schemas.microsoft.com/office/drawing/2014/main" id="{DC19A077-2FD4-F9CC-E7C5-8DED5342AE0E}"/>
              </a:ext>
            </a:extLst>
          </p:cNvPr>
          <p:cNvPicPr>
            <a:picLocks noGrp="1" noChangeAspect="1"/>
          </p:cNvPicPr>
          <p:nvPr>
            <p:ph idx="1"/>
          </p:nvPr>
        </p:nvPicPr>
        <p:blipFill rotWithShape="1">
          <a:blip r:embed="rId2"/>
          <a:srcRect l="17271" t="31193" r="15505" b="5358"/>
          <a:stretch/>
        </p:blipFill>
        <p:spPr>
          <a:xfrm>
            <a:off x="6607687" y="2123045"/>
            <a:ext cx="4944552" cy="2625124"/>
          </a:xfrm>
          <a:prstGeom prst="rect">
            <a:avLst/>
          </a:prstGeom>
        </p:spPr>
      </p:pic>
      <p:sp>
        <p:nvSpPr>
          <p:cNvPr id="16" name="Marcador de contenido 5">
            <a:extLst>
              <a:ext uri="{FF2B5EF4-FFF2-40B4-BE49-F238E27FC236}">
                <a16:creationId xmlns:a16="http://schemas.microsoft.com/office/drawing/2014/main" id="{7BA8AAE8-5248-EE2A-6782-89EEEBA45C62}"/>
              </a:ext>
            </a:extLst>
          </p:cNvPr>
          <p:cNvSpPr txBox="1">
            <a:spLocks/>
          </p:cNvSpPr>
          <p:nvPr/>
        </p:nvSpPr>
        <p:spPr>
          <a:xfrm>
            <a:off x="639762" y="3993161"/>
            <a:ext cx="4699933" cy="20385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000" dirty="0">
                <a:latin typeface="Arial" panose="020B0604020202020204" pitchFamily="34" charset="0"/>
                <a:cs typeface="Arial" panose="020B0604020202020204" pitchFamily="34" charset="0"/>
              </a:rPr>
              <a:t>Primer Tribunal Colegiado en Materia Administrativa del Primer Circuito</a:t>
            </a:r>
            <a:r>
              <a:rPr lang="es-ES" sz="2000" dirty="0">
                <a:latin typeface="Arial" panose="020B0604020202020204" pitchFamily="34" charset="0"/>
                <a:cs typeface="Arial" panose="020B0604020202020204" pitchFamily="34" charset="0"/>
              </a:rPr>
              <a:t>. Revisión fiscal. 285/2022.</a:t>
            </a:r>
          </a:p>
          <a:p>
            <a:r>
              <a:rPr lang="es-MX" sz="2000" dirty="0">
                <a:latin typeface="Arial" panose="020B0604020202020204" pitchFamily="34" charset="0"/>
                <a:cs typeface="Arial" panose="020B0604020202020204" pitchFamily="34" charset="0"/>
              </a:rPr>
              <a:t>Cuarto Tribunal Colegiado en Materia Administrativa del Primer Circuito</a:t>
            </a:r>
            <a:r>
              <a:rPr lang="es-ES" sz="2000" dirty="0">
                <a:latin typeface="Arial" panose="020B0604020202020204" pitchFamily="34" charset="0"/>
                <a:cs typeface="Arial" panose="020B0604020202020204" pitchFamily="34" charset="0"/>
              </a:rPr>
              <a:t>. Reclamaciones. 10/2022.</a:t>
            </a:r>
          </a:p>
          <a:p>
            <a:endParaRPr lang="es-MX" dirty="0"/>
          </a:p>
        </p:txBody>
      </p:sp>
    </p:spTree>
    <p:extLst>
      <p:ext uri="{BB962C8B-B14F-4D97-AF65-F5344CB8AC3E}">
        <p14:creationId xmlns:p14="http://schemas.microsoft.com/office/powerpoint/2010/main" val="36962609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C428F2E-BDA4-B270-E19E-BCEA8D2C1850}"/>
              </a:ext>
            </a:extLst>
          </p:cNvPr>
          <p:cNvSpPr>
            <a:spLocks noGrp="1"/>
          </p:cNvSpPr>
          <p:nvPr>
            <p:ph idx="1"/>
          </p:nvPr>
        </p:nvSpPr>
        <p:spPr>
          <a:xfrm>
            <a:off x="343949" y="176169"/>
            <a:ext cx="11009851" cy="6000794"/>
          </a:xfrm>
        </p:spPr>
        <p:txBody>
          <a:bodyPr>
            <a:noAutofit/>
          </a:bodyPr>
          <a:lstStyle/>
          <a:p>
            <a:pPr marL="0" indent="0" algn="just">
              <a:buNone/>
            </a:pPr>
            <a:r>
              <a:rPr lang="es-ES" sz="1200" dirty="0">
                <a:latin typeface="Arial" panose="020B0604020202020204" pitchFamily="34" charset="0"/>
                <a:cs typeface="Arial" panose="020B0604020202020204" pitchFamily="34" charset="0"/>
              </a:rPr>
              <a:t>Registro digital: 2023379</a:t>
            </a:r>
          </a:p>
          <a:p>
            <a:pPr marL="0" indent="0" algn="just">
              <a:buNone/>
            </a:pPr>
            <a:r>
              <a:rPr lang="es-ES" sz="1200" dirty="0">
                <a:latin typeface="Arial" panose="020B0604020202020204" pitchFamily="34" charset="0"/>
                <a:cs typeface="Arial" panose="020B0604020202020204" pitchFamily="34" charset="0"/>
              </a:rPr>
              <a:t>Instancia: Tribunales Colegiados de Circuito</a:t>
            </a:r>
          </a:p>
          <a:p>
            <a:pPr marL="0" indent="0" algn="just">
              <a:buNone/>
            </a:pPr>
            <a:r>
              <a:rPr lang="es-ES" sz="1200" dirty="0">
                <a:latin typeface="Arial" panose="020B0604020202020204" pitchFamily="34" charset="0"/>
                <a:cs typeface="Arial" panose="020B0604020202020204" pitchFamily="34" charset="0"/>
              </a:rPr>
              <a:t>Undécima Época</a:t>
            </a:r>
          </a:p>
          <a:p>
            <a:pPr marL="0" indent="0" algn="just">
              <a:buNone/>
            </a:pPr>
            <a:r>
              <a:rPr lang="es-ES" sz="1200" dirty="0">
                <a:latin typeface="Arial" panose="020B0604020202020204" pitchFamily="34" charset="0"/>
                <a:cs typeface="Arial" panose="020B0604020202020204" pitchFamily="34" charset="0"/>
              </a:rPr>
              <a:t>Materias(s): Constitucional, Administrativa</a:t>
            </a:r>
          </a:p>
          <a:p>
            <a:pPr marL="0" indent="0" algn="just">
              <a:buNone/>
            </a:pPr>
            <a:r>
              <a:rPr lang="es-ES" sz="1200" dirty="0">
                <a:latin typeface="Arial" panose="020B0604020202020204" pitchFamily="34" charset="0"/>
                <a:cs typeface="Arial" panose="020B0604020202020204" pitchFamily="34" charset="0"/>
              </a:rPr>
              <a:t>Tesis: XXIII.1o.2 A (10a.)</a:t>
            </a:r>
          </a:p>
          <a:p>
            <a:pPr marL="0" indent="0" algn="just">
              <a:buNone/>
            </a:pPr>
            <a:r>
              <a:rPr lang="es-ES" sz="1200" dirty="0">
                <a:latin typeface="Arial" panose="020B0604020202020204" pitchFamily="34" charset="0"/>
                <a:cs typeface="Arial" panose="020B0604020202020204" pitchFamily="34" charset="0"/>
              </a:rPr>
              <a:t>Fuente: Gaceta del Semanario Judicial de la Federación. Libro 3, Julio de 2021, Tomo II, página 2440</a:t>
            </a:r>
          </a:p>
          <a:p>
            <a:pPr marL="0" indent="0" algn="just">
              <a:buNone/>
            </a:pPr>
            <a:r>
              <a:rPr lang="es-ES" sz="1200" dirty="0">
                <a:latin typeface="Arial" panose="020B0604020202020204" pitchFamily="34" charset="0"/>
                <a:cs typeface="Arial" panose="020B0604020202020204" pitchFamily="34" charset="0"/>
              </a:rPr>
              <a:t>Tipo: Aislada</a:t>
            </a:r>
          </a:p>
          <a:p>
            <a:pPr algn="just"/>
            <a:endParaRPr lang="es-ES" sz="1200" dirty="0">
              <a:latin typeface="Arial" panose="020B0604020202020204" pitchFamily="34" charset="0"/>
              <a:cs typeface="Arial" panose="020B0604020202020204" pitchFamily="34" charset="0"/>
            </a:endParaRPr>
          </a:p>
          <a:p>
            <a:pPr marL="0" indent="0" algn="just">
              <a:buNone/>
            </a:pPr>
            <a:r>
              <a:rPr lang="es-ES" sz="1200" b="1" dirty="0">
                <a:latin typeface="Arial" panose="020B0604020202020204" pitchFamily="34" charset="0"/>
                <a:cs typeface="Arial" panose="020B0604020202020204" pitchFamily="34" charset="0"/>
              </a:rPr>
              <a:t>RESPONSABILIDADES ADMINISTRATIVAS. EL TRIBUNAL DE JUSTICIA ADMINISTRATIVA DEL ESTADO DE ZACATECAS DEBE AJUSTAR SU ESTRUCTURA COMPETENCIAL A LA LEY GENERAL RELATIVA PARA RESOLVER EL RECURSO DE APELACIÓN EN LA MATERIA, A EFECTO DE SALVAGUARDAR </a:t>
            </a:r>
            <a:r>
              <a:rPr lang="es-ES" sz="1200" b="1" u="sng" dirty="0">
                <a:latin typeface="Arial" panose="020B0604020202020204" pitchFamily="34" charset="0"/>
                <a:cs typeface="Arial" panose="020B0604020202020204" pitchFamily="34" charset="0"/>
              </a:rPr>
              <a:t>EL DERECHO FUNDAMENTAL A LA DOBLE INSTANCIA </a:t>
            </a:r>
            <a:r>
              <a:rPr lang="es-ES" sz="1200" b="1" dirty="0">
                <a:latin typeface="Arial" panose="020B0604020202020204" pitchFamily="34" charset="0"/>
                <a:cs typeface="Arial" panose="020B0604020202020204" pitchFamily="34" charset="0"/>
              </a:rPr>
              <a:t>(INTERPRETACIÓN DE LA LEY DE JUSTICIA ADMINISTRATIVA LOCAL VIGENTE HASTA EL 3 DE ENERO DE 2021).</a:t>
            </a:r>
          </a:p>
          <a:p>
            <a:pPr marL="0" indent="0" algn="just">
              <a:buNone/>
            </a:pPr>
            <a:r>
              <a:rPr lang="es-ES" sz="1200" dirty="0">
                <a:latin typeface="Arial" panose="020B0604020202020204" pitchFamily="34" charset="0"/>
                <a:cs typeface="Arial" panose="020B0604020202020204" pitchFamily="34" charset="0"/>
              </a:rPr>
              <a:t>Conforme a los artículos 215, 217 y 218 de la Ley General de Responsabilidades Administrativas, el recurso de apelación procede contra las resoluciones que emita el "tribunal" en el procedimiento de responsabilidad administrativa, el cual debe ser tramitado y resuelto por el superior jerárquico del órgano que las emitió; conclusión que es acorde con los artículos 17 de la Constitución Política de los Estados Unidos Mexicanos y 8, numeral 2, inciso h), de la Convención Americana sobre Derechos Humanos, que establecen los derechos fundamentales a la tutela jurisdiccional efectiva y a recurrir un fallo ante una instancia superior. En ese orden ideas y en términos del artículo segundo transitorio de la ley citada, la interpretación que debe darse a la fracción XXVII del artículo 3 del mismo ordenamiento, es que a efecto de que en las entidades federativas existan tribunales en circunstancias o con facultades homólogas a las del ámbito federal que decidan en materia de responsabilidades administrativas, debe implementarse una sección (Sala) de los tribunales administrativos que decida en primera instancia, para que después un órgano superior (Pleno) resuelva el recurso de apelación indicado. Este aspecto no fue observado en la Ley de Justicia Administrativa del Estado de Zacatecas, vigente hasta el 3 de enero de 2021, ya que de su artículo 20, apartado A, fracciones VI y XIV, se obtiene que faculta al Pleno del Tribunal de Justicia Administrativa local para conocer y resolver tanto de las responsabilidades administrativas de los servidores públicos y particulares vinculados con faltas graves, como de los recursos establecidos en la señalada ley general. En ese contexto, a efecto de salvaguardar el derecho fundamental a la doble instancia, el Tribunal de Justicia Administrativa del Estado de Zacatecas debe ajustar su estructura competencial a la Ley General de Responsabilidades Administrativas; en atención, además, a los principios de supremacía constitucional, convencional y de jerarquía de leyes, que emanan de los artículos 1o. y 133 del Pacto Federal.</a:t>
            </a:r>
          </a:p>
          <a:p>
            <a:pPr algn="just"/>
            <a:endParaRPr lang="es-ES" sz="1200" dirty="0">
              <a:latin typeface="Arial" panose="020B0604020202020204" pitchFamily="34" charset="0"/>
              <a:cs typeface="Arial" panose="020B0604020202020204" pitchFamily="34" charset="0"/>
            </a:endParaRPr>
          </a:p>
          <a:p>
            <a:pPr marL="0" indent="0" algn="just">
              <a:buNone/>
            </a:pPr>
            <a:r>
              <a:rPr lang="es-ES" sz="1200" dirty="0">
                <a:latin typeface="Arial" panose="020B0604020202020204" pitchFamily="34" charset="0"/>
                <a:cs typeface="Arial" panose="020B0604020202020204" pitchFamily="34" charset="0"/>
              </a:rPr>
              <a:t>PRIMER TRIBUNAL COLEGIADO DEL VIGÉSIMO TERCER </a:t>
            </a:r>
            <a:r>
              <a:rPr lang="es-ES" sz="1200" dirty="0" err="1">
                <a:latin typeface="Arial" panose="020B0604020202020204" pitchFamily="34" charset="0"/>
                <a:cs typeface="Arial" panose="020B0604020202020204" pitchFamily="34" charset="0"/>
              </a:rPr>
              <a:t>CIRCUITO.Amparo</a:t>
            </a:r>
            <a:r>
              <a:rPr lang="es-ES" sz="1200" dirty="0">
                <a:latin typeface="Arial" panose="020B0604020202020204" pitchFamily="34" charset="0"/>
                <a:cs typeface="Arial" panose="020B0604020202020204" pitchFamily="34" charset="0"/>
              </a:rPr>
              <a:t> directo 272/2020. Julio César Juárez Batres. 4 de marzo de 2021. Unanimidad de votos. Ponente: Pedro Guillermo Siller González Pico. Secretaria: Gabriela Esquer Zamorano. Esta tesis se publicó el viernes 09 de julio de 2021 a las 10:16 horas en el Semanario Judicial de la Federación.</a:t>
            </a:r>
          </a:p>
        </p:txBody>
      </p:sp>
    </p:spTree>
    <p:extLst>
      <p:ext uri="{BB962C8B-B14F-4D97-AF65-F5344CB8AC3E}">
        <p14:creationId xmlns:p14="http://schemas.microsoft.com/office/powerpoint/2010/main" val="16986475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D1919C-9F99-FE91-F8F4-D4C022C6D978}"/>
              </a:ext>
            </a:extLst>
          </p:cNvPr>
          <p:cNvSpPr>
            <a:spLocks noGrp="1"/>
          </p:cNvSpPr>
          <p:nvPr>
            <p:ph type="title"/>
          </p:nvPr>
        </p:nvSpPr>
        <p:spPr/>
        <p:txBody>
          <a:bodyPr/>
          <a:lstStyle/>
          <a:p>
            <a:pPr algn="ctr"/>
            <a:r>
              <a:rPr lang="es-MX" dirty="0">
                <a:latin typeface="Arial" panose="020B0604020202020204" pitchFamily="34" charset="0"/>
                <a:cs typeface="Arial" panose="020B0604020202020204" pitchFamily="34" charset="0"/>
              </a:rPr>
              <a:t>¿Así queremos estar? </a:t>
            </a:r>
          </a:p>
        </p:txBody>
      </p:sp>
      <p:pic>
        <p:nvPicPr>
          <p:cNvPr id="4" name="Picture 2" descr="image">
            <a:extLst>
              <a:ext uri="{FF2B5EF4-FFF2-40B4-BE49-F238E27FC236}">
                <a16:creationId xmlns:a16="http://schemas.microsoft.com/office/drawing/2014/main" id="{31445CFE-C902-FADB-445A-F1F4C91A20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0877" y="1825625"/>
            <a:ext cx="777024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4687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397A31-019A-589B-24F2-74A52EE299B3}"/>
              </a:ext>
            </a:extLst>
          </p:cNvPr>
          <p:cNvSpPr>
            <a:spLocks noGrp="1"/>
          </p:cNvSpPr>
          <p:nvPr>
            <p:ph type="title"/>
          </p:nvPr>
        </p:nvSpPr>
        <p:spPr/>
        <p:txBody>
          <a:bodyPr/>
          <a:lstStyle/>
          <a:p>
            <a:pPr algn="ctr"/>
            <a:r>
              <a:rPr lang="es-MX" b="1" dirty="0">
                <a:latin typeface="Arial" panose="020B0604020202020204" pitchFamily="34" charset="0"/>
                <a:cs typeface="Arial" panose="020B0604020202020204" pitchFamily="34" charset="0"/>
              </a:rPr>
              <a:t>Reflexiones finales.</a:t>
            </a:r>
          </a:p>
        </p:txBody>
      </p:sp>
      <p:pic>
        <p:nvPicPr>
          <p:cNvPr id="1028" name="Picture 4" descr="No hay ninguna descripción de la foto disponible.">
            <a:extLst>
              <a:ext uri="{FF2B5EF4-FFF2-40B4-BE49-F238E27FC236}">
                <a16:creationId xmlns:a16="http://schemas.microsoft.com/office/drawing/2014/main" id="{BDC7972B-0AAE-F851-E186-724F5FFF3C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0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43235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2215C6C6-E45C-4179-9FC1-E8A4C1D474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5FE9FE4C-C9E0-4C54-8010-EA9D29CD4D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82" name="Rectangle 81">
              <a:extLst>
                <a:ext uri="{FF2B5EF4-FFF2-40B4-BE49-F238E27FC236}">
                  <a16:creationId xmlns:a16="http://schemas.microsoft.com/office/drawing/2014/main" id="{56FAD6EF-0374-46BD-901E-E901DCA01F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2">
              <a:extLst>
                <a:ext uri="{FF2B5EF4-FFF2-40B4-BE49-F238E27FC236}">
                  <a16:creationId xmlns:a16="http://schemas.microsoft.com/office/drawing/2014/main" id="{04847ABE-275E-4DCA-B164-A672D517FB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Rectangle 84">
            <a:extLst>
              <a:ext uri="{FF2B5EF4-FFF2-40B4-BE49-F238E27FC236}">
                <a16:creationId xmlns:a16="http://schemas.microsoft.com/office/drawing/2014/main" id="{3776B14B-F2F4-4825-8DA8-8C7A0F2B39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1232EE6-9661-43A7-9DC9-1649458B9071}"/>
              </a:ext>
            </a:extLst>
          </p:cNvPr>
          <p:cNvSpPr txBox="1">
            <a:spLocks/>
          </p:cNvSpPr>
          <p:nvPr/>
        </p:nvSpPr>
        <p:spPr>
          <a:xfrm>
            <a:off x="838200" y="556995"/>
            <a:ext cx="10515600" cy="1133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Aft>
                <a:spcPts val="600"/>
              </a:spcAft>
            </a:pPr>
            <a:r>
              <a:rPr lang="en-US" sz="3600" kern="1200" dirty="0">
                <a:solidFill>
                  <a:schemeClr val="tx1"/>
                </a:solidFill>
                <a:latin typeface="Arial" panose="020B0604020202020204" pitchFamily="34" charset="0"/>
                <a:cs typeface="Arial" panose="020B0604020202020204" pitchFamily="34" charset="0"/>
              </a:rPr>
              <a:t>RESPONSABILIDADES ADMINISTRATIVAS POR </a:t>
            </a:r>
            <a:br>
              <a:rPr lang="en-US" sz="3600" kern="1200" dirty="0">
                <a:solidFill>
                  <a:schemeClr val="tx1"/>
                </a:solidFill>
                <a:latin typeface="Arial" panose="020B0604020202020204" pitchFamily="34" charset="0"/>
                <a:cs typeface="Arial" panose="020B0604020202020204" pitchFamily="34" charset="0"/>
              </a:rPr>
            </a:br>
            <a:r>
              <a:rPr lang="en-US" sz="3600" b="1" kern="1200" dirty="0">
                <a:solidFill>
                  <a:schemeClr val="tx1"/>
                </a:solidFill>
                <a:latin typeface="Arial" panose="020B0604020202020204" pitchFamily="34" charset="0"/>
                <a:cs typeface="Arial" panose="020B0604020202020204" pitchFamily="34" charset="0"/>
              </a:rPr>
              <a:t>FALTAS GRAVES.</a:t>
            </a:r>
          </a:p>
        </p:txBody>
      </p:sp>
      <p:graphicFrame>
        <p:nvGraphicFramePr>
          <p:cNvPr id="5" name="Marcador de contenido 2">
            <a:extLst>
              <a:ext uri="{FF2B5EF4-FFF2-40B4-BE49-F238E27FC236}">
                <a16:creationId xmlns:a16="http://schemas.microsoft.com/office/drawing/2014/main" id="{20EB780B-D2C9-46C1-AE6E-2C6588830FD2}"/>
              </a:ext>
            </a:extLst>
          </p:cNvPr>
          <p:cNvGraphicFramePr/>
          <p:nvPr>
            <p:extLst>
              <p:ext uri="{D42A27DB-BD31-4B8C-83A1-F6EECF244321}">
                <p14:modId xmlns:p14="http://schemas.microsoft.com/office/powerpoint/2010/main" val="370838201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30080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EB492CD-616E-47F8-933B-5E2D952A05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Arc 18">
            <a:extLst>
              <a:ext uri="{FF2B5EF4-FFF2-40B4-BE49-F238E27FC236}">
                <a16:creationId xmlns:a16="http://schemas.microsoft.com/office/drawing/2014/main" id="{59383CF9-23B5-4335-9B21-1791C4CF1C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FC9E0305-1E35-46D5-B268-721C5841DDF8}"/>
              </a:ext>
            </a:extLst>
          </p:cNvPr>
          <p:cNvSpPr txBox="1">
            <a:spLocks/>
          </p:cNvSpPr>
          <p:nvPr/>
        </p:nvSpPr>
        <p:spPr>
          <a:xfrm>
            <a:off x="5894962" y="479493"/>
            <a:ext cx="54588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Aft>
                <a:spcPts val="600"/>
              </a:spcAft>
            </a:pPr>
            <a:r>
              <a:rPr lang="en-US" b="1" kern="1200" dirty="0">
                <a:solidFill>
                  <a:schemeClr val="tx1"/>
                </a:solidFill>
                <a:latin typeface="Arial" panose="020B0604020202020204" pitchFamily="34" charset="0"/>
                <a:cs typeface="Arial" panose="020B0604020202020204" pitchFamily="34" charset="0"/>
              </a:rPr>
              <a:t>Faltas </a:t>
            </a:r>
            <a:r>
              <a:rPr lang="en-US" b="1" dirty="0">
                <a:latin typeface="Arial" panose="020B0604020202020204" pitchFamily="34" charset="0"/>
                <a:cs typeface="Arial" panose="020B0604020202020204" pitchFamily="34" charset="0"/>
              </a:rPr>
              <a:t>g</a:t>
            </a:r>
            <a:r>
              <a:rPr lang="en-US" b="1" kern="1200" dirty="0">
                <a:solidFill>
                  <a:schemeClr val="tx1"/>
                </a:solidFill>
                <a:latin typeface="Arial" panose="020B0604020202020204" pitchFamily="34" charset="0"/>
                <a:cs typeface="Arial" panose="020B0604020202020204" pitchFamily="34" charset="0"/>
              </a:rPr>
              <a:t>raves.</a:t>
            </a:r>
          </a:p>
        </p:txBody>
      </p:sp>
      <p:sp>
        <p:nvSpPr>
          <p:cNvPr id="21" name="Freeform: Shape 20">
            <a:extLst>
              <a:ext uri="{FF2B5EF4-FFF2-40B4-BE49-F238E27FC236}">
                <a16:creationId xmlns:a16="http://schemas.microsoft.com/office/drawing/2014/main" id="{0007FE00-9498-4706-B255-6437B0252C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áfico 6" descr="Ladrón con relleno sólido">
            <a:extLst>
              <a:ext uri="{FF2B5EF4-FFF2-40B4-BE49-F238E27FC236}">
                <a16:creationId xmlns:a16="http://schemas.microsoft.com/office/drawing/2014/main" id="{3050F5B9-E5AD-49B3-B2C3-E6754B0F73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Marcador de contenido 2">
            <a:extLst>
              <a:ext uri="{FF2B5EF4-FFF2-40B4-BE49-F238E27FC236}">
                <a16:creationId xmlns:a16="http://schemas.microsoft.com/office/drawing/2014/main" id="{54F74958-0D7B-48F4-8702-7274D3372736}"/>
              </a:ext>
            </a:extLst>
          </p:cNvPr>
          <p:cNvSpPr txBox="1">
            <a:spLocks/>
          </p:cNvSpPr>
          <p:nvPr/>
        </p:nvSpPr>
        <p:spPr>
          <a:xfrm>
            <a:off x="5894962" y="1984443"/>
            <a:ext cx="5458838" cy="432758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600" b="1" dirty="0">
                <a:latin typeface="Arial" panose="020B0604020202020204" pitchFamily="34" charset="0"/>
                <a:cs typeface="Arial" panose="020B0604020202020204" pitchFamily="34" charset="0"/>
              </a:rPr>
              <a:t>Artículo 56. </a:t>
            </a:r>
            <a:r>
              <a:rPr lang="en-US" sz="2600" dirty="0" err="1">
                <a:latin typeface="Arial" panose="020B0604020202020204" pitchFamily="34" charset="0"/>
                <a:cs typeface="Arial" panose="020B0604020202020204" pitchFamily="34" charset="0"/>
              </a:rPr>
              <a:t>Abuso</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funciones</a:t>
            </a:r>
            <a:r>
              <a:rPr lang="en-US" sz="2600" dirty="0">
                <a:latin typeface="Arial" panose="020B0604020202020204" pitchFamily="34" charset="0"/>
                <a:cs typeface="Arial" panose="020B0604020202020204" pitchFamily="34" charset="0"/>
              </a:rPr>
              <a:t>.</a:t>
            </a:r>
          </a:p>
          <a:p>
            <a:pPr algn="just"/>
            <a:r>
              <a:rPr lang="en-US" sz="2600" b="1" dirty="0">
                <a:latin typeface="Arial" panose="020B0604020202020204" pitchFamily="34" charset="0"/>
                <a:cs typeface="Arial" panose="020B0604020202020204" pitchFamily="34" charset="0"/>
              </a:rPr>
              <a:t>Artículo 58. </a:t>
            </a:r>
            <a:r>
              <a:rPr lang="en-US" sz="2600" dirty="0" err="1">
                <a:latin typeface="Arial" panose="020B0604020202020204" pitchFamily="34" charset="0"/>
                <a:cs typeface="Arial" panose="020B0604020202020204" pitchFamily="34" charset="0"/>
              </a:rPr>
              <a:t>Conflicto</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interés</a:t>
            </a:r>
            <a:r>
              <a:rPr lang="en-US" sz="2600" dirty="0">
                <a:latin typeface="Arial" panose="020B0604020202020204" pitchFamily="34" charset="0"/>
                <a:cs typeface="Arial" panose="020B0604020202020204" pitchFamily="34" charset="0"/>
              </a:rPr>
              <a:t>.</a:t>
            </a:r>
          </a:p>
          <a:p>
            <a:pPr algn="just"/>
            <a:r>
              <a:rPr lang="en-US" sz="2600" b="1" dirty="0">
                <a:latin typeface="Arial" panose="020B0604020202020204" pitchFamily="34" charset="0"/>
                <a:cs typeface="Arial" panose="020B0604020202020204" pitchFamily="34" charset="0"/>
              </a:rPr>
              <a:t>Artículo 59. </a:t>
            </a:r>
            <a:r>
              <a:rPr lang="en-US" sz="2600" dirty="0">
                <a:latin typeface="Arial" panose="020B0604020202020204" pitchFamily="34" charset="0"/>
                <a:cs typeface="Arial" panose="020B0604020202020204" pitchFamily="34" charset="0"/>
              </a:rPr>
              <a:t>Contratación </a:t>
            </a:r>
            <a:r>
              <a:rPr lang="en-US" sz="2600" dirty="0" err="1">
                <a:latin typeface="Arial" panose="020B0604020202020204" pitchFamily="34" charset="0"/>
                <a:cs typeface="Arial" panose="020B0604020202020204" pitchFamily="34" charset="0"/>
              </a:rPr>
              <a:t>indebida</a:t>
            </a:r>
            <a:r>
              <a:rPr lang="en-US" sz="2600" dirty="0">
                <a:latin typeface="Arial" panose="020B0604020202020204" pitchFamily="34" charset="0"/>
                <a:cs typeface="Arial" panose="020B0604020202020204" pitchFamily="34" charset="0"/>
              </a:rPr>
              <a:t>.</a:t>
            </a:r>
          </a:p>
          <a:p>
            <a:pPr algn="just"/>
            <a:r>
              <a:rPr lang="en-US" sz="2600" b="1" dirty="0">
                <a:latin typeface="Arial" panose="020B0604020202020204" pitchFamily="34" charset="0"/>
                <a:cs typeface="Arial" panose="020B0604020202020204" pitchFamily="34" charset="0"/>
              </a:rPr>
              <a:t>Artículo 60. </a:t>
            </a:r>
            <a:r>
              <a:rPr lang="en-US" sz="2600" dirty="0" err="1">
                <a:latin typeface="Arial" panose="020B0604020202020204" pitchFamily="34" charset="0"/>
                <a:cs typeface="Arial" panose="020B0604020202020204" pitchFamily="34" charset="0"/>
              </a:rPr>
              <a:t>Enriquecimiento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oculto</a:t>
            </a:r>
            <a:r>
              <a:rPr lang="en-US" sz="2600" dirty="0">
                <a:latin typeface="Arial" panose="020B0604020202020204" pitchFamily="34" charset="0"/>
                <a:cs typeface="Arial" panose="020B0604020202020204" pitchFamily="34" charset="0"/>
              </a:rPr>
              <a:t> u </a:t>
            </a:r>
            <a:r>
              <a:rPr lang="en-US" sz="2600" dirty="0" err="1">
                <a:latin typeface="Arial" panose="020B0604020202020204" pitchFamily="34" charset="0"/>
                <a:cs typeface="Arial" panose="020B0604020202020204" pitchFamily="34" charset="0"/>
              </a:rPr>
              <a:t>ocultamiento</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conflicto</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interés</a:t>
            </a:r>
            <a:r>
              <a:rPr lang="en-US" sz="2600" dirty="0">
                <a:latin typeface="Arial" panose="020B0604020202020204" pitchFamily="34" charset="0"/>
                <a:cs typeface="Arial" panose="020B0604020202020204" pitchFamily="34" charset="0"/>
              </a:rPr>
              <a:t>.</a:t>
            </a:r>
          </a:p>
          <a:p>
            <a:pPr algn="just"/>
            <a:r>
              <a:rPr lang="en-US" sz="2600" b="1" dirty="0">
                <a:latin typeface="Arial" panose="020B0604020202020204" pitchFamily="34" charset="0"/>
                <a:cs typeface="Arial" panose="020B0604020202020204" pitchFamily="34" charset="0"/>
              </a:rPr>
              <a:t>Artículo 61. </a:t>
            </a:r>
            <a:r>
              <a:rPr lang="en-US" sz="2600" dirty="0" err="1">
                <a:latin typeface="Arial" panose="020B0604020202020204" pitchFamily="34" charset="0"/>
                <a:cs typeface="Arial" panose="020B0604020202020204" pitchFamily="34" charset="0"/>
              </a:rPr>
              <a:t>Tráfico</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influencias</a:t>
            </a:r>
            <a:r>
              <a:rPr lang="en-US" sz="2600" dirty="0">
                <a:latin typeface="Arial" panose="020B0604020202020204" pitchFamily="34" charset="0"/>
                <a:cs typeface="Arial" panose="020B0604020202020204" pitchFamily="34" charset="0"/>
              </a:rPr>
              <a:t>. </a:t>
            </a:r>
          </a:p>
          <a:p>
            <a:pPr algn="just"/>
            <a:r>
              <a:rPr lang="en-US" sz="2600" b="1" dirty="0">
                <a:latin typeface="Arial" panose="020B0604020202020204" pitchFamily="34" charset="0"/>
                <a:cs typeface="Arial" panose="020B0604020202020204" pitchFamily="34" charset="0"/>
              </a:rPr>
              <a:t>Artículo 62. </a:t>
            </a:r>
            <a:r>
              <a:rPr lang="en-US" sz="2600" dirty="0" err="1">
                <a:latin typeface="Arial" panose="020B0604020202020204" pitchFamily="34" charset="0"/>
                <a:cs typeface="Arial" panose="020B0604020202020204" pitchFamily="34" charset="0"/>
              </a:rPr>
              <a:t>Encubrimiento</a:t>
            </a:r>
            <a:r>
              <a:rPr lang="en-US" sz="2600" dirty="0">
                <a:latin typeface="Arial" panose="020B0604020202020204" pitchFamily="34" charset="0"/>
                <a:cs typeface="Arial" panose="020B0604020202020204" pitchFamily="34" charset="0"/>
              </a:rPr>
              <a:t>.</a:t>
            </a:r>
          </a:p>
          <a:p>
            <a:pPr algn="just"/>
            <a:r>
              <a:rPr lang="en-US" sz="2600" b="1" dirty="0">
                <a:latin typeface="Arial" panose="020B0604020202020204" pitchFamily="34" charset="0"/>
                <a:cs typeface="Arial" panose="020B0604020202020204" pitchFamily="34" charset="0"/>
              </a:rPr>
              <a:t>Artículo 63. </a:t>
            </a:r>
            <a:r>
              <a:rPr lang="en-US" sz="2600" dirty="0" err="1">
                <a:latin typeface="Arial" panose="020B0604020202020204" pitchFamily="34" charset="0"/>
                <a:cs typeface="Arial" panose="020B0604020202020204" pitchFamily="34" charset="0"/>
              </a:rPr>
              <a:t>Desacato</a:t>
            </a:r>
            <a:r>
              <a:rPr lang="en-US" sz="2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59342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4D938A4-397D-4F8D-ADFF-E916F0E8C8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A824A62-FF07-4207-997A-F83FFECE17F1}"/>
              </a:ext>
            </a:extLst>
          </p:cNvPr>
          <p:cNvSpPr txBox="1">
            <a:spLocks/>
          </p:cNvSpPr>
          <p:nvPr/>
        </p:nvSpPr>
        <p:spPr>
          <a:xfrm>
            <a:off x="5838159" y="285944"/>
            <a:ext cx="6137818" cy="97468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Aft>
                <a:spcPts val="600"/>
              </a:spcAft>
            </a:pPr>
            <a:r>
              <a:rPr lang="en-US" sz="3100" b="1" dirty="0">
                <a:latin typeface="Arial" panose="020B0604020202020204" pitchFamily="34" charset="0"/>
                <a:cs typeface="Arial" panose="020B0604020202020204" pitchFamily="34" charset="0"/>
              </a:rPr>
              <a:t>Actos de particulares vinculados con faltas administrativas graves.</a:t>
            </a:r>
          </a:p>
        </p:txBody>
      </p:sp>
      <p:sp>
        <p:nvSpPr>
          <p:cNvPr id="19" name="Freeform: Shape 18">
            <a:extLst>
              <a:ext uri="{FF2B5EF4-FFF2-40B4-BE49-F238E27FC236}">
                <a16:creationId xmlns:a16="http://schemas.microsoft.com/office/drawing/2014/main" id="{CB147A70-DC29-4DDF-A34C-2B82C6E229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36"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1" name="Straight Connector 20">
            <a:extLst>
              <a:ext uri="{FF2B5EF4-FFF2-40B4-BE49-F238E27FC236}">
                <a16:creationId xmlns:a16="http://schemas.microsoft.com/office/drawing/2014/main" id="{2F61ABFD-DE05-41FD-A6B7-6D40196C15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5036" y="1026771"/>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6C077334-5571-4B83-A83E-4CCCFA7B5E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356045"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sp>
        <p:nvSpPr>
          <p:cNvPr id="25" name="Oval 24">
            <a:extLst>
              <a:ext uri="{FF2B5EF4-FFF2-40B4-BE49-F238E27FC236}">
                <a16:creationId xmlns:a16="http://schemas.microsoft.com/office/drawing/2014/main" id="{3B438362-1E1E-4C62-A99E-4134CB1636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7614" y="2755933"/>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F646DF8-223D-47DD-95B1-F2654229E5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 name="Marcador de contenido 2">
            <a:extLst>
              <a:ext uri="{FF2B5EF4-FFF2-40B4-BE49-F238E27FC236}">
                <a16:creationId xmlns:a16="http://schemas.microsoft.com/office/drawing/2014/main" id="{DE9A8B1E-7056-44BE-A996-7F0CF3544466}"/>
              </a:ext>
            </a:extLst>
          </p:cNvPr>
          <p:cNvSpPr txBox="1">
            <a:spLocks/>
          </p:cNvSpPr>
          <p:nvPr/>
        </p:nvSpPr>
        <p:spPr>
          <a:xfrm>
            <a:off x="5997943" y="1825625"/>
            <a:ext cx="539336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b="1" dirty="0">
                <a:latin typeface="Arial" panose="020B0604020202020204" pitchFamily="34" charset="0"/>
                <a:cs typeface="Arial" panose="020B0604020202020204" pitchFamily="34" charset="0"/>
              </a:rPr>
              <a:t>Artículo 66.</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Soborno</a:t>
            </a:r>
            <a:r>
              <a:rPr lang="en-US" sz="2400" dirty="0">
                <a:latin typeface="Arial" panose="020B0604020202020204" pitchFamily="34" charset="0"/>
                <a:cs typeface="Arial" panose="020B0604020202020204" pitchFamily="34" charset="0"/>
              </a:rPr>
              <a:t>.</a:t>
            </a:r>
          </a:p>
          <a:p>
            <a:pPr algn="just"/>
            <a:r>
              <a:rPr lang="en-US" sz="2400" b="1" dirty="0">
                <a:latin typeface="Arial" panose="020B0604020202020204" pitchFamily="34" charset="0"/>
                <a:cs typeface="Arial" panose="020B0604020202020204" pitchFamily="34" charset="0"/>
              </a:rPr>
              <a:t>Artículo 67</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Participación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ilícita</a:t>
            </a:r>
            <a:r>
              <a:rPr lang="en-US" sz="2400" dirty="0">
                <a:latin typeface="Arial" panose="020B0604020202020204" pitchFamily="34" charset="0"/>
                <a:cs typeface="Arial" panose="020B0604020202020204" pitchFamily="34" charset="0"/>
              </a:rPr>
              <a:t>.</a:t>
            </a:r>
          </a:p>
          <a:p>
            <a:pPr algn="just"/>
            <a:r>
              <a:rPr lang="en-US" sz="2400" b="1" dirty="0">
                <a:latin typeface="Arial" panose="020B0604020202020204" pitchFamily="34" charset="0"/>
                <a:cs typeface="Arial" panose="020B0604020202020204" pitchFamily="34" charset="0"/>
              </a:rPr>
              <a:t>Artículo 68. </a:t>
            </a:r>
            <a:r>
              <a:rPr lang="en-US" sz="2400" dirty="0" err="1">
                <a:latin typeface="Arial" panose="020B0604020202020204" pitchFamily="34" charset="0"/>
                <a:cs typeface="Arial" panose="020B0604020202020204" pitchFamily="34" charset="0"/>
              </a:rPr>
              <a:t>Tráfico</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influencias</a:t>
            </a:r>
            <a:r>
              <a:rPr lang="en-US" sz="2400" dirty="0">
                <a:latin typeface="Arial" panose="020B0604020202020204" pitchFamily="34" charset="0"/>
                <a:cs typeface="Arial" panose="020B0604020202020204" pitchFamily="34" charset="0"/>
              </a:rPr>
              <a:t>.</a:t>
            </a:r>
          </a:p>
          <a:p>
            <a:pPr algn="just"/>
            <a:r>
              <a:rPr lang="en-US" sz="2400" b="1" dirty="0">
                <a:latin typeface="Arial" panose="020B0604020202020204" pitchFamily="34" charset="0"/>
                <a:cs typeface="Arial" panose="020B0604020202020204" pitchFamily="34" charset="0"/>
              </a:rPr>
              <a:t>Artículo 69. </a:t>
            </a:r>
            <a:r>
              <a:rPr lang="en-US" sz="2400" dirty="0" err="1">
                <a:latin typeface="Arial" panose="020B0604020202020204" pitchFamily="34" charset="0"/>
                <a:cs typeface="Arial" panose="020B0604020202020204" pitchFamily="34" charset="0"/>
              </a:rPr>
              <a:t>Utilización</a:t>
            </a:r>
            <a:r>
              <a:rPr lang="en-US" sz="2400" dirty="0">
                <a:latin typeface="Arial" panose="020B0604020202020204" pitchFamily="34" charset="0"/>
                <a:cs typeface="Arial" panose="020B0604020202020204" pitchFamily="34" charset="0"/>
              </a:rPr>
              <a:t> de información falsa y </a:t>
            </a:r>
            <a:r>
              <a:rPr lang="en-US" sz="2400" dirty="0" err="1">
                <a:latin typeface="Arial" panose="020B0604020202020204" pitchFamily="34" charset="0"/>
                <a:cs typeface="Arial" panose="020B0604020202020204" pitchFamily="34" charset="0"/>
              </a:rPr>
              <a:t>obstrucción</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facultades</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investigación</a:t>
            </a:r>
            <a:r>
              <a:rPr lang="en-US" sz="2400" dirty="0">
                <a:latin typeface="Arial" panose="020B0604020202020204" pitchFamily="34" charset="0"/>
                <a:cs typeface="Arial" panose="020B0604020202020204" pitchFamily="34" charset="0"/>
              </a:rPr>
              <a:t>.</a:t>
            </a:r>
          </a:p>
          <a:p>
            <a:pPr algn="just"/>
            <a:r>
              <a:rPr lang="en-US" sz="2400" b="1" dirty="0">
                <a:latin typeface="Arial" panose="020B0604020202020204" pitchFamily="34" charset="0"/>
                <a:cs typeface="Arial" panose="020B0604020202020204" pitchFamily="34" charset="0"/>
              </a:rPr>
              <a:t>Artículo 70.</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Colusión</a:t>
            </a:r>
            <a:r>
              <a:rPr lang="en-US" sz="2400" dirty="0">
                <a:latin typeface="Arial" panose="020B0604020202020204" pitchFamily="34" charset="0"/>
                <a:cs typeface="Arial" panose="020B0604020202020204" pitchFamily="34" charset="0"/>
              </a:rPr>
              <a:t>.</a:t>
            </a:r>
          </a:p>
          <a:p>
            <a:pPr algn="just"/>
            <a:r>
              <a:rPr lang="en-US" sz="2400" b="1" dirty="0">
                <a:latin typeface="Arial" panose="020B0604020202020204" pitchFamily="34" charset="0"/>
                <a:cs typeface="Arial" panose="020B0604020202020204" pitchFamily="34" charset="0"/>
              </a:rPr>
              <a:t>Artículo 71. </a:t>
            </a:r>
            <a:r>
              <a:rPr lang="en-US" sz="2400" dirty="0" err="1">
                <a:latin typeface="Arial" panose="020B0604020202020204" pitchFamily="34" charset="0"/>
                <a:cs typeface="Arial" panose="020B0604020202020204" pitchFamily="34" charset="0"/>
              </a:rPr>
              <a:t>Uso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indebido</a:t>
            </a:r>
            <a:r>
              <a:rPr lang="en-US" sz="2400" dirty="0">
                <a:latin typeface="Arial" panose="020B0604020202020204" pitchFamily="34" charset="0"/>
                <a:cs typeface="Arial" panose="020B0604020202020204" pitchFamily="34" charset="0"/>
              </a:rPr>
              <a:t> de recursos públicos.</a:t>
            </a:r>
          </a:p>
          <a:p>
            <a:pPr algn="just"/>
            <a:r>
              <a:rPr lang="en-US" sz="2400" b="1" dirty="0">
                <a:latin typeface="Arial" panose="020B0604020202020204" pitchFamily="34" charset="0"/>
                <a:cs typeface="Arial" panose="020B0604020202020204" pitchFamily="34" charset="0"/>
              </a:rPr>
              <a:t>Artículo 72. </a:t>
            </a:r>
            <a:r>
              <a:rPr lang="en-US" sz="2400" dirty="0">
                <a:latin typeface="Arial" panose="020B0604020202020204" pitchFamily="34" charset="0"/>
                <a:cs typeface="Arial" panose="020B0604020202020204" pitchFamily="34" charset="0"/>
              </a:rPr>
              <a:t>Contratación </a:t>
            </a:r>
            <a:r>
              <a:rPr lang="en-US" sz="2400" dirty="0" err="1">
                <a:latin typeface="Arial" panose="020B0604020202020204" pitchFamily="34" charset="0"/>
                <a:cs typeface="Arial" panose="020B0604020202020204" pitchFamily="34" charset="0"/>
              </a:rPr>
              <a:t>indebida</a:t>
            </a:r>
            <a:r>
              <a:rPr lang="en-US" sz="2400" dirty="0">
                <a:latin typeface="Arial" panose="020B0604020202020204" pitchFamily="34" charset="0"/>
                <a:cs typeface="Arial" panose="020B0604020202020204" pitchFamily="34" charset="0"/>
              </a:rPr>
              <a:t>.</a:t>
            </a:r>
          </a:p>
          <a:p>
            <a:endParaRPr lang="en-US" sz="2400" dirty="0"/>
          </a:p>
          <a:p>
            <a:endParaRPr lang="en-US" sz="2400" dirty="0"/>
          </a:p>
        </p:txBody>
      </p:sp>
      <p:sp>
        <p:nvSpPr>
          <p:cNvPr id="29" name="Arc 28">
            <a:extLst>
              <a:ext uri="{FF2B5EF4-FFF2-40B4-BE49-F238E27FC236}">
                <a16:creationId xmlns:a16="http://schemas.microsoft.com/office/drawing/2014/main" id="{4D3DC50D-CA0F-48F9-B17E-20D8669AA4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53204" y="402001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050" name="Picture 2" descr="Es posible cuantificar económicamente la corrupción? — CELAG">
            <a:extLst>
              <a:ext uri="{FF2B5EF4-FFF2-40B4-BE49-F238E27FC236}">
                <a16:creationId xmlns:a16="http://schemas.microsoft.com/office/drawing/2014/main" id="{2CCC233D-99F9-03AC-93C5-9D01C7D414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191" y="1637188"/>
            <a:ext cx="3199664" cy="179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935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CED4D40-4B67-4331-AC48-79B82B4A47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EB88772-CEBD-40E5-B6E4-B0B778E7B682}"/>
              </a:ext>
            </a:extLst>
          </p:cNvPr>
          <p:cNvSpPr txBox="1">
            <a:spLocks/>
          </p:cNvSpPr>
          <p:nvPr/>
        </p:nvSpPr>
        <p:spPr>
          <a:xfrm>
            <a:off x="672437" y="160631"/>
            <a:ext cx="10044670" cy="478909"/>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6600" b="1" kern="1200" dirty="0" err="1">
                <a:solidFill>
                  <a:schemeClr val="tx1"/>
                </a:solidFill>
                <a:latin typeface="+mj-lt"/>
                <a:ea typeface="+mj-ea"/>
                <a:cs typeface="+mj-cs"/>
              </a:rPr>
              <a:t>Comparativo</a:t>
            </a:r>
            <a:endParaRPr lang="en-US" sz="6600" b="1" kern="1200" dirty="0">
              <a:solidFill>
                <a:schemeClr val="tx1"/>
              </a:solidFill>
              <a:latin typeface="+mj-lt"/>
              <a:ea typeface="+mj-ea"/>
              <a:cs typeface="+mj-cs"/>
            </a:endParaRPr>
          </a:p>
        </p:txBody>
      </p:sp>
      <p:sp>
        <p:nvSpPr>
          <p:cNvPr id="44"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a 2">
            <a:extLst>
              <a:ext uri="{FF2B5EF4-FFF2-40B4-BE49-F238E27FC236}">
                <a16:creationId xmlns:a16="http://schemas.microsoft.com/office/drawing/2014/main" id="{F2A84C3B-4832-4B04-94D6-36BB8A697970}"/>
              </a:ext>
            </a:extLst>
          </p:cNvPr>
          <p:cNvGraphicFramePr>
            <a:graphicFrameLocks noGrp="1"/>
          </p:cNvGraphicFramePr>
          <p:nvPr>
            <p:extLst>
              <p:ext uri="{D42A27DB-BD31-4B8C-83A1-F6EECF244321}">
                <p14:modId xmlns:p14="http://schemas.microsoft.com/office/powerpoint/2010/main" val="1481600354"/>
              </p:ext>
            </p:extLst>
          </p:nvPr>
        </p:nvGraphicFramePr>
        <p:xfrm>
          <a:off x="338073" y="533890"/>
          <a:ext cx="11511257" cy="6163479"/>
        </p:xfrm>
        <a:graphic>
          <a:graphicData uri="http://schemas.openxmlformats.org/drawingml/2006/table">
            <a:tbl>
              <a:tblPr firstRow="1" bandRow="1">
                <a:tableStyleId>{46F890A9-2807-4EBB-B81D-B2AA78EC7F39}</a:tableStyleId>
              </a:tblPr>
              <a:tblGrid>
                <a:gridCol w="5579025">
                  <a:extLst>
                    <a:ext uri="{9D8B030D-6E8A-4147-A177-3AD203B41FA5}">
                      <a16:colId xmlns:a16="http://schemas.microsoft.com/office/drawing/2014/main" val="20000"/>
                    </a:ext>
                  </a:extLst>
                </a:gridCol>
                <a:gridCol w="5932232">
                  <a:extLst>
                    <a:ext uri="{9D8B030D-6E8A-4147-A177-3AD203B41FA5}">
                      <a16:colId xmlns:a16="http://schemas.microsoft.com/office/drawing/2014/main" val="20001"/>
                    </a:ext>
                  </a:extLst>
                </a:gridCol>
              </a:tblGrid>
              <a:tr h="299413">
                <a:tc>
                  <a:txBody>
                    <a:bodyPr/>
                    <a:lstStyle/>
                    <a:p>
                      <a:pPr algn="just"/>
                      <a:r>
                        <a:rPr lang="es-MX" sz="1400" b="0" cap="none" spc="0" dirty="0">
                          <a:solidFill>
                            <a:schemeClr val="bg1"/>
                          </a:solidFill>
                        </a:rPr>
                        <a:t>FALTAS ADMINISTRATIVAS GRAVES</a:t>
                      </a:r>
                      <a:endParaRPr lang="es-MX" sz="1400" b="0" cap="none" spc="0" dirty="0">
                        <a:solidFill>
                          <a:schemeClr val="bg1"/>
                        </a:solidFill>
                        <a:latin typeface="Arial"/>
                        <a:cs typeface="Arial"/>
                      </a:endParaRPr>
                    </a:p>
                  </a:txBody>
                  <a:tcPr marL="61057" marR="46968" marT="46968" marB="469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MX" sz="1400" b="0" cap="none" spc="0" dirty="0">
                          <a:solidFill>
                            <a:schemeClr val="bg1"/>
                          </a:solidFill>
                        </a:rPr>
                        <a:t>HOMÓLOGO COMO DELITO COMETIDO POR HECHOS DE CORRUPCIÓN</a:t>
                      </a:r>
                      <a:endParaRPr lang="es-MX" sz="1400" b="0" cap="none" spc="0" dirty="0">
                        <a:solidFill>
                          <a:schemeClr val="bg1"/>
                        </a:solidFill>
                        <a:latin typeface="Arial"/>
                        <a:cs typeface="Arial"/>
                      </a:endParaRPr>
                    </a:p>
                  </a:txBody>
                  <a:tcPr marL="61057" marR="46968" marT="46968" marB="469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6175">
                <a:tc>
                  <a:txBody>
                    <a:bodyPr/>
                    <a:lstStyle/>
                    <a:p>
                      <a:pPr algn="just"/>
                      <a:r>
                        <a:rPr lang="es-MX" sz="2000" cap="none" spc="0" dirty="0">
                          <a:solidFill>
                            <a:schemeClr val="tx1"/>
                          </a:solidFill>
                        </a:rPr>
                        <a:t>Cohecho,</a:t>
                      </a:r>
                      <a:r>
                        <a:rPr lang="es-MX" sz="2000" cap="none" spc="0" baseline="0" dirty="0">
                          <a:solidFill>
                            <a:schemeClr val="tx1"/>
                          </a:solidFill>
                        </a:rPr>
                        <a:t> art. 52 LGRA</a:t>
                      </a:r>
                      <a:endParaRPr lang="es-MX" sz="2000" cap="none" spc="0" dirty="0">
                        <a:solidFill>
                          <a:schemeClr val="tx1"/>
                        </a:solidFill>
                        <a:latin typeface="Arial"/>
                        <a:cs typeface="Arial"/>
                      </a:endParaRPr>
                    </a:p>
                  </a:txBody>
                  <a:tcPr marL="61057" marR="46968" marT="46968" marB="469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2000" cap="none" spc="0">
                          <a:solidFill>
                            <a:schemeClr val="tx1"/>
                          </a:solidFill>
                        </a:rPr>
                        <a:t>Cohecho,</a:t>
                      </a:r>
                      <a:r>
                        <a:rPr lang="es-MX" sz="2000" cap="none" spc="0" baseline="0">
                          <a:solidFill>
                            <a:schemeClr val="tx1"/>
                          </a:solidFill>
                        </a:rPr>
                        <a:t> art. 222, CPF.</a:t>
                      </a:r>
                      <a:endParaRPr lang="es-MX" sz="2000" cap="none" spc="0">
                        <a:solidFill>
                          <a:schemeClr val="tx1"/>
                        </a:solidFill>
                        <a:latin typeface="Arial"/>
                        <a:cs typeface="Arial"/>
                      </a:endParaRPr>
                    </a:p>
                  </a:txBody>
                  <a:tcPr marL="61057" marR="46968" marT="46968" marB="469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6175">
                <a:tc>
                  <a:txBody>
                    <a:bodyPr/>
                    <a:lstStyle/>
                    <a:p>
                      <a:pPr algn="just"/>
                      <a:r>
                        <a:rPr lang="es-MX" sz="2000" cap="none" spc="0">
                          <a:solidFill>
                            <a:schemeClr val="tx1"/>
                          </a:solidFill>
                        </a:rPr>
                        <a:t>Peculado</a:t>
                      </a:r>
                      <a:r>
                        <a:rPr lang="es-MX" sz="2000" cap="none" spc="0" baseline="0">
                          <a:solidFill>
                            <a:schemeClr val="tx1"/>
                          </a:solidFill>
                        </a:rPr>
                        <a:t>, art. 53 LGRA</a:t>
                      </a:r>
                      <a:endParaRPr lang="es-MX" sz="2000" cap="none" spc="0">
                        <a:solidFill>
                          <a:schemeClr val="tx1"/>
                        </a:solidFill>
                        <a:latin typeface="Arial"/>
                        <a:cs typeface="Arial"/>
                      </a:endParaRPr>
                    </a:p>
                  </a:txBody>
                  <a:tcPr marL="61057" marR="46968" marT="46968" marB="469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2000" cap="none" spc="0">
                          <a:solidFill>
                            <a:schemeClr val="tx1"/>
                          </a:solidFill>
                        </a:rPr>
                        <a:t>Peculado</a:t>
                      </a:r>
                      <a:r>
                        <a:rPr lang="es-MX" sz="2000" cap="none" spc="0" baseline="0">
                          <a:solidFill>
                            <a:schemeClr val="tx1"/>
                          </a:solidFill>
                        </a:rPr>
                        <a:t>, art. 223,  CPF.</a:t>
                      </a:r>
                      <a:endParaRPr lang="es-MX" sz="2000" cap="none" spc="0">
                        <a:solidFill>
                          <a:schemeClr val="tx1"/>
                        </a:solidFill>
                        <a:latin typeface="Arial"/>
                        <a:cs typeface="Arial"/>
                      </a:endParaRPr>
                    </a:p>
                  </a:txBody>
                  <a:tcPr marL="61057" marR="46968" marT="46968" marB="469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6175">
                <a:tc>
                  <a:txBody>
                    <a:bodyPr/>
                    <a:lstStyle/>
                    <a:p>
                      <a:pPr algn="just"/>
                      <a:r>
                        <a:rPr lang="es-MX" sz="2000" cap="none" spc="0">
                          <a:solidFill>
                            <a:schemeClr val="tx1"/>
                          </a:solidFill>
                        </a:rPr>
                        <a:t>Desvío</a:t>
                      </a:r>
                      <a:r>
                        <a:rPr lang="es-MX" sz="2000" cap="none" spc="0" baseline="0">
                          <a:solidFill>
                            <a:schemeClr val="tx1"/>
                          </a:solidFill>
                        </a:rPr>
                        <a:t> de recursos Públicos, art. 54, LGRA</a:t>
                      </a:r>
                      <a:endParaRPr lang="es-MX" sz="2000" cap="none" spc="0">
                        <a:solidFill>
                          <a:schemeClr val="tx1"/>
                        </a:solidFill>
                        <a:latin typeface="Arial"/>
                        <a:cs typeface="Arial"/>
                      </a:endParaRPr>
                    </a:p>
                  </a:txBody>
                  <a:tcPr marL="61057" marR="46968" marT="46968" marB="469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MX" sz="2000" cap="none" spc="0">
                          <a:solidFill>
                            <a:schemeClr val="tx1"/>
                          </a:solidFill>
                        </a:rPr>
                        <a:t>Uso</a:t>
                      </a:r>
                      <a:r>
                        <a:rPr lang="es-MX" sz="2000" cap="none" spc="0" baseline="0">
                          <a:solidFill>
                            <a:schemeClr val="tx1"/>
                          </a:solidFill>
                        </a:rPr>
                        <a:t> ilícito de atribuciones y facultades. 217, III CPF.</a:t>
                      </a:r>
                      <a:endParaRPr lang="es-MX" sz="2000" cap="none" spc="0">
                        <a:solidFill>
                          <a:schemeClr val="tx1"/>
                        </a:solidFill>
                        <a:latin typeface="Arial"/>
                        <a:cs typeface="Arial"/>
                      </a:endParaRPr>
                    </a:p>
                  </a:txBody>
                  <a:tcPr marL="61057" marR="46968" marT="46968" marB="469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6175">
                <a:tc>
                  <a:txBody>
                    <a:bodyPr/>
                    <a:lstStyle/>
                    <a:p>
                      <a:pPr algn="just"/>
                      <a:r>
                        <a:rPr lang="es-MX" sz="2000" cap="none" spc="0" dirty="0">
                          <a:solidFill>
                            <a:schemeClr val="tx1"/>
                          </a:solidFill>
                        </a:rPr>
                        <a:t>Utilización indebida de información,</a:t>
                      </a:r>
                      <a:r>
                        <a:rPr lang="es-MX" sz="2000" cap="none" spc="0" baseline="0" dirty="0">
                          <a:solidFill>
                            <a:schemeClr val="tx1"/>
                          </a:solidFill>
                        </a:rPr>
                        <a:t> art. 55, LGRA</a:t>
                      </a:r>
                      <a:endParaRPr lang="es-MX" sz="2000" cap="none" spc="0" dirty="0">
                        <a:solidFill>
                          <a:schemeClr val="tx1"/>
                        </a:solidFill>
                        <a:latin typeface="Arial"/>
                        <a:cs typeface="Arial"/>
                      </a:endParaRPr>
                    </a:p>
                  </a:txBody>
                  <a:tcPr marL="61057" marR="46968" marT="46968" marB="469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MX" sz="2000" cap="none" spc="0">
                          <a:solidFill>
                            <a:schemeClr val="tx1"/>
                          </a:solidFill>
                        </a:rPr>
                        <a:t>Ejercicio abusivo</a:t>
                      </a:r>
                      <a:r>
                        <a:rPr lang="es-MX" sz="2000" cap="none" spc="0" baseline="0">
                          <a:solidFill>
                            <a:schemeClr val="tx1"/>
                          </a:solidFill>
                        </a:rPr>
                        <a:t> de funciones, art, 220, II, CPF.</a:t>
                      </a:r>
                      <a:endParaRPr lang="es-MX" sz="2000" cap="none" spc="0">
                        <a:solidFill>
                          <a:schemeClr val="tx1"/>
                        </a:solidFill>
                        <a:latin typeface="Arial"/>
                        <a:cs typeface="Arial"/>
                      </a:endParaRPr>
                    </a:p>
                  </a:txBody>
                  <a:tcPr marL="61057" marR="46968" marT="46968" marB="469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85489">
                <a:tc>
                  <a:txBody>
                    <a:bodyPr/>
                    <a:lstStyle/>
                    <a:p>
                      <a:pPr algn="just"/>
                      <a:r>
                        <a:rPr lang="es-MX" sz="2000" cap="none" spc="0">
                          <a:solidFill>
                            <a:schemeClr val="tx1"/>
                          </a:solidFill>
                        </a:rPr>
                        <a:t>Abuso</a:t>
                      </a:r>
                      <a:r>
                        <a:rPr lang="es-MX" sz="2000" cap="none" spc="0" baseline="0">
                          <a:solidFill>
                            <a:schemeClr val="tx1"/>
                          </a:solidFill>
                        </a:rPr>
                        <a:t> de funciones,  art. 57, LGRA</a:t>
                      </a:r>
                      <a:endParaRPr lang="es-MX" sz="2000" cap="none" spc="0">
                        <a:solidFill>
                          <a:schemeClr val="tx1"/>
                        </a:solidFill>
                        <a:latin typeface="Arial"/>
                        <a:cs typeface="Arial"/>
                      </a:endParaRPr>
                    </a:p>
                  </a:txBody>
                  <a:tcPr marL="61057" marR="46968" marT="46968" marB="469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MX" sz="2000" cap="none" spc="0">
                          <a:solidFill>
                            <a:schemeClr val="tx1"/>
                          </a:solidFill>
                        </a:rPr>
                        <a:t>Uso ilícito de atribuciones y facultades art. 217 1 bis a, a), CPF.</a:t>
                      </a:r>
                      <a:endParaRPr lang="es-MX" sz="2000" cap="none" spc="0">
                        <a:solidFill>
                          <a:schemeClr val="tx1"/>
                        </a:solidFill>
                        <a:latin typeface="Arial"/>
                        <a:cs typeface="Arial"/>
                      </a:endParaRPr>
                    </a:p>
                  </a:txBody>
                  <a:tcPr marL="61057" marR="46968" marT="46968" marB="469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16175">
                <a:tc>
                  <a:txBody>
                    <a:bodyPr/>
                    <a:lstStyle/>
                    <a:p>
                      <a:pPr algn="just"/>
                      <a:r>
                        <a:rPr lang="es-MX" sz="2000" cap="none" spc="0">
                          <a:solidFill>
                            <a:schemeClr val="tx1"/>
                          </a:solidFill>
                        </a:rPr>
                        <a:t>Actuación bajo conflicto de interés,</a:t>
                      </a:r>
                      <a:r>
                        <a:rPr lang="es-MX" sz="2000" cap="none" spc="0" baseline="0">
                          <a:solidFill>
                            <a:schemeClr val="tx1"/>
                          </a:solidFill>
                        </a:rPr>
                        <a:t> art. 58, LGRA.</a:t>
                      </a:r>
                      <a:endParaRPr lang="es-MX" sz="2000" cap="none" spc="0">
                        <a:solidFill>
                          <a:schemeClr val="tx1"/>
                        </a:solidFill>
                        <a:latin typeface="Arial"/>
                        <a:cs typeface="Arial"/>
                      </a:endParaRPr>
                    </a:p>
                  </a:txBody>
                  <a:tcPr marL="61057" marR="46968" marT="46968" marB="469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s-MX" sz="2000" cap="none" spc="0">
                        <a:solidFill>
                          <a:schemeClr val="tx1"/>
                        </a:solidFill>
                        <a:latin typeface="Arial"/>
                        <a:cs typeface="Arial"/>
                      </a:endParaRPr>
                    </a:p>
                  </a:txBody>
                  <a:tcPr marL="61057" marR="46968" marT="46968" marB="469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85489">
                <a:tc>
                  <a:txBody>
                    <a:bodyPr/>
                    <a:lstStyle/>
                    <a:p>
                      <a:pPr algn="just"/>
                      <a:r>
                        <a:rPr lang="es-MX" sz="2000" cap="none" spc="0">
                          <a:solidFill>
                            <a:schemeClr val="tx1"/>
                          </a:solidFill>
                        </a:rPr>
                        <a:t>Contratación indebida, art. 59 LGRA.  </a:t>
                      </a:r>
                      <a:endParaRPr lang="es-MX" sz="2000" cap="none" spc="0">
                        <a:solidFill>
                          <a:schemeClr val="tx1"/>
                        </a:solidFill>
                        <a:latin typeface="Arial"/>
                        <a:cs typeface="Arial"/>
                      </a:endParaRPr>
                    </a:p>
                  </a:txBody>
                  <a:tcPr marL="61057" marR="46968" marT="46968" marB="469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MX" sz="2000" cap="none" spc="0">
                          <a:solidFill>
                            <a:schemeClr val="tx1"/>
                          </a:solidFill>
                        </a:rPr>
                        <a:t>Uso</a:t>
                      </a:r>
                      <a:r>
                        <a:rPr lang="es-MX" sz="2000" cap="none" spc="0" baseline="0">
                          <a:solidFill>
                            <a:schemeClr val="tx1"/>
                          </a:solidFill>
                        </a:rPr>
                        <a:t> ilícito de atribuciones y facultades, art. 217, I, A, B, C, CPF.</a:t>
                      </a:r>
                      <a:endParaRPr lang="es-MX" sz="2000" cap="none" spc="0">
                        <a:solidFill>
                          <a:schemeClr val="tx1"/>
                        </a:solidFill>
                        <a:latin typeface="Arial"/>
                        <a:cs typeface="Arial"/>
                      </a:endParaRPr>
                    </a:p>
                  </a:txBody>
                  <a:tcPr marL="61057" marR="46968" marT="46968" marB="469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85489">
                <a:tc>
                  <a:txBody>
                    <a:bodyPr/>
                    <a:lstStyle/>
                    <a:p>
                      <a:pPr algn="just"/>
                      <a:r>
                        <a:rPr lang="es-MX" sz="2000" cap="none" spc="0">
                          <a:solidFill>
                            <a:schemeClr val="tx1"/>
                          </a:solidFill>
                        </a:rPr>
                        <a:t>Enriquecimiento</a:t>
                      </a:r>
                      <a:r>
                        <a:rPr lang="es-MX" sz="2000" cap="none" spc="0" baseline="0">
                          <a:solidFill>
                            <a:schemeClr val="tx1"/>
                          </a:solidFill>
                        </a:rPr>
                        <a:t> oculto, art. 60,  LGRA</a:t>
                      </a:r>
                      <a:endParaRPr lang="es-MX" sz="2000" cap="none" spc="0">
                        <a:solidFill>
                          <a:schemeClr val="tx1"/>
                        </a:solidFill>
                        <a:latin typeface="Arial"/>
                        <a:cs typeface="Arial"/>
                      </a:endParaRPr>
                    </a:p>
                  </a:txBody>
                  <a:tcPr marL="61057" marR="46968" marT="46968" marB="469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MX" sz="2000" cap="none" spc="0">
                          <a:solidFill>
                            <a:schemeClr val="tx1"/>
                          </a:solidFill>
                        </a:rPr>
                        <a:t>Enriquecimiento ilícito,</a:t>
                      </a:r>
                      <a:r>
                        <a:rPr lang="es-MX" sz="2000" cap="none" spc="0" baseline="0">
                          <a:solidFill>
                            <a:schemeClr val="tx1"/>
                          </a:solidFill>
                        </a:rPr>
                        <a:t> art. 224; operaciones con recursos de procedencia  ilícita, art. 400 bis, CPF</a:t>
                      </a:r>
                      <a:endParaRPr lang="es-MX" sz="2000" cap="none" spc="0">
                        <a:solidFill>
                          <a:schemeClr val="tx1"/>
                        </a:solidFill>
                        <a:latin typeface="Arial"/>
                        <a:cs typeface="Arial"/>
                      </a:endParaRPr>
                    </a:p>
                  </a:txBody>
                  <a:tcPr marL="61057" marR="46968" marT="46968" marB="469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16175">
                <a:tc>
                  <a:txBody>
                    <a:bodyPr/>
                    <a:lstStyle/>
                    <a:p>
                      <a:pPr algn="just"/>
                      <a:r>
                        <a:rPr lang="es-MX" sz="2000" cap="none" spc="0">
                          <a:solidFill>
                            <a:schemeClr val="tx1"/>
                          </a:solidFill>
                        </a:rPr>
                        <a:t>Tráfico de influencias,</a:t>
                      </a:r>
                      <a:r>
                        <a:rPr lang="es-MX" sz="2000" cap="none" spc="0" baseline="0">
                          <a:solidFill>
                            <a:schemeClr val="tx1"/>
                          </a:solidFill>
                        </a:rPr>
                        <a:t> art. 61, LGRA</a:t>
                      </a:r>
                      <a:endParaRPr lang="es-MX" sz="2000" cap="none" spc="0">
                        <a:solidFill>
                          <a:schemeClr val="tx1"/>
                        </a:solidFill>
                        <a:latin typeface="Arial"/>
                        <a:cs typeface="Arial"/>
                      </a:endParaRPr>
                    </a:p>
                  </a:txBody>
                  <a:tcPr marL="61057" marR="46968" marT="46968" marB="469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MX" sz="2000" cap="none" spc="0">
                          <a:solidFill>
                            <a:schemeClr val="tx1"/>
                          </a:solidFill>
                        </a:rPr>
                        <a:t>Tráfico de influencias</a:t>
                      </a:r>
                      <a:r>
                        <a:rPr lang="es-MX" sz="2000" cap="none" spc="0" baseline="0">
                          <a:solidFill>
                            <a:schemeClr val="tx1"/>
                          </a:solidFill>
                        </a:rPr>
                        <a:t>, art. 221, CPF.</a:t>
                      </a:r>
                      <a:endParaRPr lang="es-MX" sz="2000" cap="none" spc="0">
                        <a:solidFill>
                          <a:schemeClr val="tx1"/>
                        </a:solidFill>
                        <a:latin typeface="Arial"/>
                        <a:cs typeface="Arial"/>
                      </a:endParaRPr>
                    </a:p>
                  </a:txBody>
                  <a:tcPr marL="61057" marR="46968" marT="46968" marB="469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16175">
                <a:tc>
                  <a:txBody>
                    <a:bodyPr/>
                    <a:lstStyle/>
                    <a:p>
                      <a:pPr algn="just"/>
                      <a:r>
                        <a:rPr lang="es-MX" sz="2000" cap="none" spc="0">
                          <a:solidFill>
                            <a:schemeClr val="tx1"/>
                          </a:solidFill>
                        </a:rPr>
                        <a:t>Encubrimiento</a:t>
                      </a:r>
                      <a:r>
                        <a:rPr lang="es-MX" sz="2000" cap="none" spc="0" baseline="0">
                          <a:solidFill>
                            <a:schemeClr val="tx1"/>
                          </a:solidFill>
                        </a:rPr>
                        <a:t>, art. 62 LGRA.</a:t>
                      </a:r>
                      <a:endParaRPr lang="es-MX" sz="2000" cap="none" spc="0">
                        <a:solidFill>
                          <a:schemeClr val="tx1"/>
                        </a:solidFill>
                        <a:latin typeface="Arial"/>
                        <a:cs typeface="Arial"/>
                      </a:endParaRPr>
                    </a:p>
                  </a:txBody>
                  <a:tcPr marL="61057" marR="46968" marT="46968" marB="469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s-MX" sz="2000" cap="none" spc="0">
                        <a:solidFill>
                          <a:schemeClr val="tx1"/>
                        </a:solidFill>
                        <a:latin typeface="Arial"/>
                        <a:cs typeface="Arial"/>
                      </a:endParaRPr>
                    </a:p>
                  </a:txBody>
                  <a:tcPr marL="61057" marR="46968" marT="46968" marB="469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16175">
                <a:tc>
                  <a:txBody>
                    <a:bodyPr/>
                    <a:lstStyle/>
                    <a:p>
                      <a:pPr algn="just"/>
                      <a:r>
                        <a:rPr lang="es-MX" sz="2000" cap="none" spc="0">
                          <a:solidFill>
                            <a:schemeClr val="tx1"/>
                          </a:solidFill>
                        </a:rPr>
                        <a:t>Desacato</a:t>
                      </a:r>
                      <a:r>
                        <a:rPr lang="es-MX" sz="2000" cap="none" spc="0" baseline="0">
                          <a:solidFill>
                            <a:schemeClr val="tx1"/>
                          </a:solidFill>
                        </a:rPr>
                        <a:t>, art. 63, LGRA</a:t>
                      </a:r>
                      <a:endParaRPr lang="es-MX" sz="2000" cap="none" spc="0">
                        <a:solidFill>
                          <a:schemeClr val="tx1"/>
                        </a:solidFill>
                        <a:latin typeface="Arial"/>
                        <a:cs typeface="Arial"/>
                      </a:endParaRPr>
                    </a:p>
                  </a:txBody>
                  <a:tcPr marL="61057" marR="46968" marT="46968" marB="469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s-MX" sz="2000" cap="none" spc="0">
                        <a:solidFill>
                          <a:schemeClr val="tx1"/>
                        </a:solidFill>
                        <a:latin typeface="Arial"/>
                        <a:cs typeface="Arial"/>
                      </a:endParaRPr>
                    </a:p>
                  </a:txBody>
                  <a:tcPr marL="61057" marR="46968" marT="46968" marB="469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416175">
                <a:tc>
                  <a:txBody>
                    <a:bodyPr/>
                    <a:lstStyle/>
                    <a:p>
                      <a:pPr algn="just"/>
                      <a:r>
                        <a:rPr lang="es-MX" sz="2000" cap="none" spc="0">
                          <a:solidFill>
                            <a:schemeClr val="tx1"/>
                          </a:solidFill>
                        </a:rPr>
                        <a:t>Obstrucción</a:t>
                      </a:r>
                      <a:r>
                        <a:rPr lang="es-MX" sz="2000" cap="none" spc="0" baseline="0">
                          <a:solidFill>
                            <a:schemeClr val="tx1"/>
                          </a:solidFill>
                        </a:rPr>
                        <a:t> de justicia  art. 64 LGRA </a:t>
                      </a:r>
                      <a:endParaRPr lang="es-MX" sz="2000" cap="none" spc="0">
                        <a:solidFill>
                          <a:schemeClr val="tx1"/>
                        </a:solidFill>
                        <a:latin typeface="Arial"/>
                        <a:cs typeface="Arial"/>
                      </a:endParaRPr>
                    </a:p>
                  </a:txBody>
                  <a:tcPr marL="61057" marR="46968" marT="46968" marB="469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s-MX" sz="2000" cap="none" spc="0" dirty="0">
                        <a:solidFill>
                          <a:schemeClr val="tx1"/>
                        </a:solidFill>
                        <a:latin typeface="Arial"/>
                        <a:cs typeface="Arial"/>
                      </a:endParaRPr>
                    </a:p>
                  </a:txBody>
                  <a:tcPr marL="61057" marR="46968" marT="46968" marB="469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6969197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55A2079-FA98-4876-80F0-72364A7D2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B5DD0931-C43B-4456-B056-CAF66B567E78}"/>
              </a:ext>
            </a:extLst>
          </p:cNvPr>
          <p:cNvSpPr txBox="1"/>
          <p:nvPr/>
        </p:nvSpPr>
        <p:spPr>
          <a:xfrm>
            <a:off x="838200" y="557188"/>
            <a:ext cx="105156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kern="1200" dirty="0">
                <a:solidFill>
                  <a:schemeClr val="tx1"/>
                </a:solidFill>
                <a:latin typeface="Arial" panose="020B0604020202020204" pitchFamily="34" charset="0"/>
                <a:ea typeface="+mj-ea"/>
                <a:cs typeface="Arial" panose="020B0604020202020204" pitchFamily="34" charset="0"/>
              </a:rPr>
              <a:t>SANCIONES PARA SERVIDORES PÚBLICOS POR FALTAS ADMINISTRATIVAS </a:t>
            </a:r>
            <a:r>
              <a:rPr lang="en-US" sz="3600" b="1" kern="1200" dirty="0">
                <a:solidFill>
                  <a:schemeClr val="tx1"/>
                </a:solidFill>
                <a:latin typeface="Arial" panose="020B0604020202020204" pitchFamily="34" charset="0"/>
                <a:ea typeface="+mj-ea"/>
                <a:cs typeface="Arial" panose="020B0604020202020204" pitchFamily="34" charset="0"/>
              </a:rPr>
              <a:t>GRAVES. </a:t>
            </a:r>
          </a:p>
        </p:txBody>
      </p:sp>
      <p:graphicFrame>
        <p:nvGraphicFramePr>
          <p:cNvPr id="6" name="CuadroTexto 4">
            <a:extLst>
              <a:ext uri="{FF2B5EF4-FFF2-40B4-BE49-F238E27FC236}">
                <a16:creationId xmlns:a16="http://schemas.microsoft.com/office/drawing/2014/main" id="{3D3FDD24-C527-4483-AC04-9AE5494A7ACF}"/>
              </a:ext>
            </a:extLst>
          </p:cNvPr>
          <p:cNvGraphicFramePr/>
          <p:nvPr>
            <p:extLst>
              <p:ext uri="{D42A27DB-BD31-4B8C-83A1-F6EECF244321}">
                <p14:modId xmlns:p14="http://schemas.microsoft.com/office/powerpoint/2010/main" val="276200924"/>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3916706"/>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4A9ECF3A-08CE-4748-A5E1-1AD0F646961A}"/>
              </a:ext>
            </a:extLst>
          </p:cNvPr>
          <p:cNvSpPr txBox="1"/>
          <p:nvPr/>
        </p:nvSpPr>
        <p:spPr>
          <a:xfrm>
            <a:off x="838200" y="556995"/>
            <a:ext cx="10515600" cy="1133693"/>
          </a:xfrm>
          <a:prstGeom prst="rect">
            <a:avLst/>
          </a:prstGeom>
        </p:spPr>
        <p:txBody>
          <a:bodyPr vert="horz" lIns="91440" tIns="45720" rIns="91440" bIns="45720" rtlCol="0" anchor="ctr">
            <a:normAutofit/>
          </a:bodyPr>
          <a:lstStyle/>
          <a:p>
            <a:pPr algn="just">
              <a:lnSpc>
                <a:spcPct val="90000"/>
              </a:lnSpc>
              <a:spcBef>
                <a:spcPct val="0"/>
              </a:spcBef>
              <a:spcAft>
                <a:spcPts val="600"/>
              </a:spcAft>
            </a:pPr>
            <a:r>
              <a:rPr lang="en-US" sz="3600" kern="1200" dirty="0">
                <a:solidFill>
                  <a:schemeClr val="tx1"/>
                </a:solidFill>
                <a:latin typeface="Arial" panose="020B0604020202020204" pitchFamily="34" charset="0"/>
                <a:ea typeface="+mj-ea"/>
                <a:cs typeface="Arial" panose="020B0604020202020204" pitchFamily="34" charset="0"/>
              </a:rPr>
              <a:t>SANCIONES POR </a:t>
            </a:r>
            <a:r>
              <a:rPr lang="en-US" sz="3600" b="1" kern="1200" dirty="0">
                <a:solidFill>
                  <a:schemeClr val="tx1"/>
                </a:solidFill>
                <a:latin typeface="Arial" panose="020B0604020202020204" pitchFamily="34" charset="0"/>
                <a:ea typeface="+mj-ea"/>
                <a:cs typeface="Arial" panose="020B0604020202020204" pitchFamily="34" charset="0"/>
              </a:rPr>
              <a:t>FALTAS GRAVES </a:t>
            </a:r>
            <a:r>
              <a:rPr lang="en-US" sz="3600" kern="1200" dirty="0">
                <a:solidFill>
                  <a:schemeClr val="tx1"/>
                </a:solidFill>
                <a:latin typeface="Arial" panose="020B0604020202020204" pitchFamily="34" charset="0"/>
                <a:ea typeface="+mj-ea"/>
                <a:cs typeface="Arial" panose="020B0604020202020204" pitchFamily="34" charset="0"/>
              </a:rPr>
              <a:t>POR PARTICULARES (PERSONAS FÍSICAS)</a:t>
            </a:r>
          </a:p>
        </p:txBody>
      </p:sp>
      <p:graphicFrame>
        <p:nvGraphicFramePr>
          <p:cNvPr id="4" name="CuadroTexto 4">
            <a:extLst>
              <a:ext uri="{FF2B5EF4-FFF2-40B4-BE49-F238E27FC236}">
                <a16:creationId xmlns:a16="http://schemas.microsoft.com/office/drawing/2014/main" id="{DDACC319-9151-4DA4-8CBB-E6A211FBAB87}"/>
              </a:ext>
            </a:extLst>
          </p:cNvPr>
          <p:cNvGraphicFramePr/>
          <p:nvPr>
            <p:extLst>
              <p:ext uri="{D42A27DB-BD31-4B8C-83A1-F6EECF244321}">
                <p14:modId xmlns:p14="http://schemas.microsoft.com/office/powerpoint/2010/main" val="7932520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4820147"/>
      </p:ext>
    </p:extLst>
  </p:cSld>
  <p:clrMapOvr>
    <a:masterClrMapping/>
  </p:clrMapOvr>
  <p:transition spd="slow">
    <p:wheel spokes="1"/>
  </p:transition>
</p:sld>
</file>

<file path=ppt/theme/theme1.xml><?xml version="1.0" encoding="utf-8"?>
<a:theme xmlns:a="http://schemas.openxmlformats.org/drawingml/2006/main" name="Tema de Office">
  <a:themeElements>
    <a:clrScheme name="tribunal">
      <a:dk1>
        <a:sysClr val="windowText" lastClr="000000"/>
      </a:dk1>
      <a:lt1>
        <a:sysClr val="window" lastClr="FFFFFF"/>
      </a:lt1>
      <a:dk2>
        <a:srgbClr val="373545"/>
      </a:dk2>
      <a:lt2>
        <a:srgbClr val="DCD8DC"/>
      </a:lt2>
      <a:accent1>
        <a:srgbClr val="3F2854"/>
      </a:accent1>
      <a:accent2>
        <a:srgbClr val="3F2854"/>
      </a:accent2>
      <a:accent3>
        <a:srgbClr val="3F2854"/>
      </a:accent3>
      <a:accent4>
        <a:srgbClr val="3F2854"/>
      </a:accent4>
      <a:accent5>
        <a:srgbClr val="3F2854"/>
      </a:accent5>
      <a:accent6>
        <a:srgbClr val="3F2854"/>
      </a:accent6>
      <a:hlink>
        <a:srgbClr val="3F2854"/>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1123</TotalTime>
  <Words>3263</Words>
  <Application>Microsoft Office PowerPoint</Application>
  <PresentationFormat>Panorámica</PresentationFormat>
  <Paragraphs>201</Paragraphs>
  <Slides>35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35</vt:i4>
      </vt:variant>
    </vt:vector>
  </HeadingPairs>
  <TitlesOfParts>
    <vt:vector size="39"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Tribunales de Justicia Administrativa</vt:lpstr>
      <vt:lpstr>El Tribunal como autoridad resolutora.</vt:lpstr>
      <vt:lpstr>Presentación de PowerPoint</vt:lpstr>
      <vt:lpstr>Procedimiento.</vt:lpstr>
      <vt:lpstr>El Tribunal como una segunda instancia. </vt:lpstr>
      <vt:lpstr>Presentación de PowerPoint</vt:lpstr>
      <vt:lpstr>Las Salas Unitarias en el juicio contencioso administrativo.</vt:lpstr>
      <vt:lpstr>Presentación de PowerPoint</vt:lpstr>
      <vt:lpstr>El Pleno del Tribunal.</vt:lpstr>
      <vt:lpstr>El Pleno como una segunda instancia.</vt:lpstr>
      <vt:lpstr>Presentación de PowerPoint</vt:lpstr>
      <vt:lpstr>Presentación de PowerPoint</vt:lpstr>
      <vt:lpstr>Presentación de PowerPoint</vt:lpstr>
      <vt:lpstr>CRITERIOS RELEVANTES </vt:lpstr>
      <vt:lpstr>Presentación de PowerPoint</vt:lpstr>
      <vt:lpstr>Presentación de PowerPoint</vt:lpstr>
      <vt:lpstr>ASUNTOS PENDIENTES DE RESOLVER POR LA SCJN</vt:lpstr>
      <vt:lpstr>Presentación de PowerPoint</vt:lpstr>
      <vt:lpstr>Presentación de PowerPoint</vt:lpstr>
      <vt:lpstr>Presentación de PowerPoint</vt:lpstr>
      <vt:lpstr>CRITERIOS RELEVANTES PJF</vt:lpstr>
      <vt:lpstr>De la interpretación conjunta de los artículos 215 y 218 de la Ley General de Responsabilidades Administrativas se desprende, de forma implícita, que la autoridad investigadora sí está legitimada para interponer el recurso de apelación. </vt:lpstr>
      <vt:lpstr>Presentación de PowerPoint</vt:lpstr>
      <vt:lpstr>¿Así queremos estar? </vt:lpstr>
      <vt:lpstr>Reflexiones finales.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DEMANDA EN EL JUICIO CONTENCIOSO ADMINISTRATIVO ESTATAL. SU DESECHAMIENTO PROCEDE RESPECTO DE CAUSALES DE IMPROCEDENCIA QUE RESULTEN MANIFIESTAS E INDUDABLES</dc:title>
  <dc:creator>Jesús Chan</dc:creator>
  <cp:lastModifiedBy>strc</cp:lastModifiedBy>
  <cp:revision>104</cp:revision>
  <dcterms:created xsi:type="dcterms:W3CDTF">2020-09-15T20:22:12Z</dcterms:created>
  <dcterms:modified xsi:type="dcterms:W3CDTF">2022-08-23T18:42:57Z</dcterms:modified>
</cp:coreProperties>
</file>