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1" r:id="rId3"/>
    <p:sldId id="309" r:id="rId4"/>
    <p:sldId id="308" r:id="rId5"/>
    <p:sldId id="319" r:id="rId6"/>
    <p:sldId id="310" r:id="rId7"/>
    <p:sldId id="312" r:id="rId8"/>
    <p:sldId id="313" r:id="rId9"/>
    <p:sldId id="320" r:id="rId10"/>
    <p:sldId id="314" r:id="rId11"/>
    <p:sldId id="315" r:id="rId12"/>
    <p:sldId id="316" r:id="rId13"/>
    <p:sldId id="318" r:id="rId14"/>
    <p:sldId id="317" r:id="rId15"/>
    <p:sldId id="321" r:id="rId16"/>
    <p:sldId id="306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2ED"/>
    <a:srgbClr val="005B9F"/>
    <a:srgbClr val="003D6B"/>
    <a:srgbClr val="78BED8"/>
    <a:srgbClr val="589CAB"/>
    <a:srgbClr val="EE3B95"/>
    <a:srgbClr val="EE6BA0"/>
    <a:srgbClr val="00A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74"/>
  </p:normalViewPr>
  <p:slideViewPr>
    <p:cSldViewPr snapToGrid="0" snapToObjects="1" showGuides="1">
      <p:cViewPr varScale="1">
        <p:scale>
          <a:sx n="73" d="100"/>
          <a:sy n="73" d="100"/>
        </p:scale>
        <p:origin x="618" y="78"/>
      </p:cViewPr>
      <p:guideLst>
        <p:guide orient="horz" pos="61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016B42-8C45-BE44-B403-ADE6EE558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636B9D-AD30-564E-9749-E54870D2D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A2E691-650C-A648-BDA9-B3447E031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06/04/2022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443944-6640-154F-A8FE-AFB88DD8C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3892CC-84A0-DD4F-B7AE-98A9BA43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737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4244F-B724-6943-91B6-D6426404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30F973-BE99-EC47-9238-72979427C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CD9717-B060-FB4D-B045-0DAF95DB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06/04/2022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B7E81A-FB06-234C-BA06-898A57309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671ADC-4295-3049-86AA-3287DF0C9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743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8B31A9-F5B2-F24C-91AC-7F2240A206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1FBD42-255F-1343-9F7C-EE8F867C3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A512F9-2992-FC4C-9431-030E5B02E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06/04/2022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C0D4F7-C878-2948-BB1E-503BC5146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B38C35-2498-214C-819C-92E66DBD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643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21DEC-4F23-8143-BA3D-E1DFEF7A8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AB00EA-342D-9740-A7D3-9D647DFFF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8EC93D-857D-A64F-A8CE-6DC80945F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06/04/2022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2004A5-A091-AB46-BC03-2F9838F2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3BC063-3084-884A-8305-157E386F7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577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05484E-C5F8-1B4B-895A-BCE160C76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7B5203-42AB-9849-A287-D86B1535D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162CC5-F9C1-E54C-BBB1-684048D2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06/04/2022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795076-AE25-9B4E-9726-167DC25AC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6F2A26-B575-3C43-B183-BF521C10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811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86B0E-AF82-334F-BCED-BC6D39BEF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1F2E05-8D4C-E94A-8EBE-5F657C094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0F0CDC-412C-BC42-BB8B-53A84BEE8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4975AA-1446-1B41-B194-F0585486D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06/04/2022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439FB4-827A-D74B-BBA7-9CC8937B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13376A-BB1D-BE42-8005-0A972AAC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269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A5B06-4406-E645-9035-FA397ECB8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748765-2B60-304E-B22B-15789CF97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1D197B-587F-944F-8D4C-736E76A99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39AA1D9-83D3-924F-A5AD-1B0420AA3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3025750-72FF-044C-B09C-62F0CD7F6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E0B7406-14B2-C64A-803A-2C59D3B5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06/04/2022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2AC7E6B-AFA1-B24F-BFF2-4C8610B1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E028AE6-20A8-BD43-9C0F-83B6D637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983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D0D757-AB92-C242-AF74-E0E5B553C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7AA621-9D6D-134F-A496-E6FE292D2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06/04/2022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666036-785B-DB4B-B8E8-7FD388C02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069AD5-4A4E-C241-9F21-0660A5A1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578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80FA150-0565-814A-94CC-8B0D08AB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06/04/2022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FCECBE2-4A27-1D44-BA11-4476A35FE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1A995B-302A-6741-84A2-91FC38CD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21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10344-EFFD-BF45-AF5E-6276DAAC4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47411A-13BC-D04B-B1AE-743F8055B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5F5608-7C28-BA49-BDF9-1C68FB7F4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2FB28A-D18F-034B-8E8C-83FD1D4F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06/04/2022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EFC5B9-C249-F744-A866-826A6BC3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8ADE5E-8320-DA45-A5A6-C6DC14B89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795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A085A-9944-A249-BACF-2CBB39739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E466EBE-2475-D541-88F9-97D59CA53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4A82D5-9702-8942-AD6A-1544E03B5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391FD0-CC64-9A49-9220-D1508A78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2F-CA5B-E244-936C-11E201B3EBC9}" type="datetimeFigureOut">
              <a:rPr lang="es-MX" smtClean="0"/>
              <a:t>06/04/2022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38677A-E549-924B-95FB-0E8845733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51ABD6-D08B-7240-A9C9-812AE037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149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73E6E8-D3A1-4C41-A9D4-8D9132ED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844350-DE8E-C841-9B67-EDF3D3B5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448ECA-81DC-B841-A2E9-E28E9C8CF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0642F-CA5B-E244-936C-11E201B3EBC9}" type="datetimeFigureOut">
              <a:rPr lang="es-MX" smtClean="0"/>
              <a:t>06/04/2022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48A2DF-A4E5-7A4A-9236-D21684237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0C2FB3-C468-4E4C-B9BF-7573912C0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D8ECC-00C3-2448-9E44-5297C44F85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636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3.wmf"/><Relationship Id="rId3" Type="http://schemas.openxmlformats.org/officeDocument/2006/relationships/image" Target="../media/image14.pn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B254542-3551-3747-8153-3749996D2751}"/>
              </a:ext>
            </a:extLst>
          </p:cNvPr>
          <p:cNvSpPr txBox="1"/>
          <p:nvPr/>
        </p:nvSpPr>
        <p:spPr>
          <a:xfrm>
            <a:off x="2581999" y="1982450"/>
            <a:ext cx="67377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b="1" dirty="0">
                <a:solidFill>
                  <a:srgbClr val="005B9F"/>
                </a:solidFill>
                <a:latin typeface="Proxima Nova Rg" panose="02000506030000020004" pitchFamily="2" charset="77"/>
              </a:rPr>
              <a:t>Sistema Integral de</a:t>
            </a:r>
          </a:p>
          <a:p>
            <a:pPr algn="ctr"/>
            <a:r>
              <a:rPr lang="es-ES" sz="4400" b="1" dirty="0">
                <a:solidFill>
                  <a:srgbClr val="005B9F"/>
                </a:solidFill>
                <a:latin typeface="Proxima Nova Rg" panose="02000506030000020004" pitchFamily="2" charset="77"/>
              </a:rPr>
              <a:t> Información Municipal</a:t>
            </a:r>
            <a:endParaRPr lang="es-MX" sz="4400" dirty="0">
              <a:solidFill>
                <a:srgbClr val="005B9F"/>
              </a:solidFill>
              <a:latin typeface="Proxima Nova Rg" panose="02000506030000020004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ABB56A-3DDE-5749-B464-7533CFBDA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274" y="5913870"/>
            <a:ext cx="2457450" cy="63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45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3714" y="1508125"/>
            <a:ext cx="4600286" cy="4351338"/>
          </a:xfrm>
        </p:spPr>
        <p:txBody>
          <a:bodyPr>
            <a:normAutofit/>
          </a:bodyPr>
          <a:lstStyle/>
          <a:p>
            <a:r>
              <a:rPr lang="es-MX" dirty="0"/>
              <a:t>Si no se asigna una contraseña al usuario este no podrá entrar.</a:t>
            </a:r>
          </a:p>
          <a:p>
            <a:r>
              <a:rPr lang="es-MX" dirty="0"/>
              <a:t>En caso de no seleccionar ningún permiso para el usuario, en automático el sistema lo tomara como capturista y solo podrá tener acceso a su información</a:t>
            </a:r>
          </a:p>
        </p:txBody>
      </p:sp>
      <p:sp>
        <p:nvSpPr>
          <p:cNvPr id="9" name="Google Shape;104;p3">
            <a:extLst>
              <a:ext uri="{FF2B5EF4-FFF2-40B4-BE49-F238E27FC236}">
                <a16:creationId xmlns:a16="http://schemas.microsoft.com/office/drawing/2014/main" id="{F34CCF0C-B699-40DB-A40F-BC461F7173FB}"/>
              </a:ext>
            </a:extLst>
          </p:cNvPr>
          <p:cNvSpPr txBox="1">
            <a:spLocks/>
          </p:cNvSpPr>
          <p:nvPr/>
        </p:nvSpPr>
        <p:spPr>
          <a:xfrm>
            <a:off x="838200" y="606713"/>
            <a:ext cx="6906475" cy="995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17365D"/>
              </a:buClr>
              <a:buSzPts val="2000"/>
            </a:pPr>
            <a:r>
              <a:rPr lang="es-MX" sz="2400" b="1" dirty="0">
                <a:solidFill>
                  <a:srgbClr val="0542ED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Permisos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EAEE92-2960-4FFE-8D56-100939E14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2" y="1371094"/>
            <a:ext cx="4915495" cy="389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7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48300" y="2412999"/>
            <a:ext cx="5283200" cy="3763963"/>
          </a:xfrm>
        </p:spPr>
        <p:txBody>
          <a:bodyPr>
            <a:normAutofit/>
          </a:bodyPr>
          <a:lstStyle/>
          <a:p>
            <a:r>
              <a:rPr lang="es-MX" dirty="0"/>
              <a:t>La asignación de formato debe realizarse para cada usuario en particular.</a:t>
            </a:r>
          </a:p>
        </p:txBody>
      </p:sp>
      <p:sp>
        <p:nvSpPr>
          <p:cNvPr id="10" name="Google Shape;104;p3">
            <a:extLst>
              <a:ext uri="{FF2B5EF4-FFF2-40B4-BE49-F238E27FC236}">
                <a16:creationId xmlns:a16="http://schemas.microsoft.com/office/drawing/2014/main" id="{E45B1BF5-60DD-487E-8EF2-F8D67483EC6D}"/>
              </a:ext>
            </a:extLst>
          </p:cNvPr>
          <p:cNvSpPr txBox="1">
            <a:spLocks/>
          </p:cNvSpPr>
          <p:nvPr/>
        </p:nvSpPr>
        <p:spPr>
          <a:xfrm>
            <a:off x="838200" y="606713"/>
            <a:ext cx="6906475" cy="995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17365D"/>
              </a:buClr>
              <a:buSzPts val="2000"/>
            </a:pPr>
            <a:r>
              <a:rPr lang="es-MX" sz="2400" b="1" dirty="0">
                <a:solidFill>
                  <a:srgbClr val="0542ED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Formatos asignados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13299F1-873C-47E8-A1E9-C22E76083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49" y="2412999"/>
            <a:ext cx="4845901" cy="32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03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3714" y="1508125"/>
            <a:ext cx="4600286" cy="4351338"/>
          </a:xfrm>
        </p:spPr>
        <p:txBody>
          <a:bodyPr>
            <a:normAutofit/>
          </a:bodyPr>
          <a:lstStyle/>
          <a:p>
            <a:r>
              <a:rPr lang="es-MX" dirty="0"/>
              <a:t>Para cargar información en los formatos es necesario descargar la plantilla de dicho formato, llenar la información requerida e importarlo en el apartado correspondiente</a:t>
            </a:r>
          </a:p>
        </p:txBody>
      </p:sp>
      <p:sp>
        <p:nvSpPr>
          <p:cNvPr id="9" name="Google Shape;104;p3">
            <a:extLst>
              <a:ext uri="{FF2B5EF4-FFF2-40B4-BE49-F238E27FC236}">
                <a16:creationId xmlns:a16="http://schemas.microsoft.com/office/drawing/2014/main" id="{F34CCF0C-B699-40DB-A40F-BC461F7173FB}"/>
              </a:ext>
            </a:extLst>
          </p:cNvPr>
          <p:cNvSpPr txBox="1">
            <a:spLocks/>
          </p:cNvSpPr>
          <p:nvPr/>
        </p:nvSpPr>
        <p:spPr>
          <a:xfrm>
            <a:off x="838200" y="606713"/>
            <a:ext cx="6906475" cy="995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17365D"/>
              </a:buClr>
              <a:buSzPts val="2000"/>
            </a:pPr>
            <a:r>
              <a:rPr lang="es-MX" sz="2400" b="1" dirty="0">
                <a:solidFill>
                  <a:srgbClr val="0542ED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Carga de información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891C17-5C32-4401-AA17-1C99FE16A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547" y="726639"/>
            <a:ext cx="3959728" cy="21150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17AD13F-7309-4B07-98D9-1C0E489DA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068" y="3296423"/>
            <a:ext cx="3998207" cy="19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38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48300" y="2412999"/>
            <a:ext cx="5283200" cy="3763963"/>
          </a:xfrm>
        </p:spPr>
        <p:txBody>
          <a:bodyPr>
            <a:normAutofit/>
          </a:bodyPr>
          <a:lstStyle/>
          <a:p>
            <a:r>
              <a:rPr lang="es-MX" dirty="0"/>
              <a:t>Cada formato del tipo libre tiene su propio formato establecido de impresión, esto se realiza con el botón de imprimir registros.</a:t>
            </a:r>
          </a:p>
        </p:txBody>
      </p:sp>
      <p:sp>
        <p:nvSpPr>
          <p:cNvPr id="10" name="Google Shape;104;p3">
            <a:extLst>
              <a:ext uri="{FF2B5EF4-FFF2-40B4-BE49-F238E27FC236}">
                <a16:creationId xmlns:a16="http://schemas.microsoft.com/office/drawing/2014/main" id="{E45B1BF5-60DD-487E-8EF2-F8D67483EC6D}"/>
              </a:ext>
            </a:extLst>
          </p:cNvPr>
          <p:cNvSpPr txBox="1">
            <a:spLocks/>
          </p:cNvSpPr>
          <p:nvPr/>
        </p:nvSpPr>
        <p:spPr>
          <a:xfrm>
            <a:off x="838200" y="606713"/>
            <a:ext cx="6906475" cy="995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17365D"/>
              </a:buClr>
              <a:buSzPts val="2000"/>
            </a:pPr>
            <a:r>
              <a:rPr lang="es-MX" sz="2400" b="1" dirty="0">
                <a:solidFill>
                  <a:srgbClr val="0542ED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Exportar información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0A2CF8-821C-43B3-8834-21EFC6DC3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16" y="2659479"/>
            <a:ext cx="3718561" cy="146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47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3714" y="1508125"/>
            <a:ext cx="4600286" cy="4351338"/>
          </a:xfrm>
        </p:spPr>
        <p:txBody>
          <a:bodyPr>
            <a:normAutofit/>
          </a:bodyPr>
          <a:lstStyle/>
          <a:p>
            <a:r>
              <a:rPr lang="es-MX" dirty="0"/>
              <a:t>En este reporte se puede definir un rango de fechas para hacer cortes de captura de información, e indicada por cada usuario, en cuales formatos ya se realizo captura de información en dicho corte</a:t>
            </a:r>
          </a:p>
        </p:txBody>
      </p:sp>
      <p:sp>
        <p:nvSpPr>
          <p:cNvPr id="9" name="Google Shape;104;p3">
            <a:extLst>
              <a:ext uri="{FF2B5EF4-FFF2-40B4-BE49-F238E27FC236}">
                <a16:creationId xmlns:a16="http://schemas.microsoft.com/office/drawing/2014/main" id="{F34CCF0C-B699-40DB-A40F-BC461F7173FB}"/>
              </a:ext>
            </a:extLst>
          </p:cNvPr>
          <p:cNvSpPr txBox="1">
            <a:spLocks/>
          </p:cNvSpPr>
          <p:nvPr/>
        </p:nvSpPr>
        <p:spPr>
          <a:xfrm>
            <a:off x="838200" y="606713"/>
            <a:ext cx="6906475" cy="995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17365D"/>
              </a:buClr>
              <a:buSzPts val="2000"/>
            </a:pPr>
            <a:r>
              <a:rPr lang="es-MX" sz="2400" b="1" dirty="0">
                <a:solidFill>
                  <a:srgbClr val="0542ED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Reporte de formatos asignados por puesto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F09866-D64D-4AFD-A24A-40A515809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740" y="1750319"/>
            <a:ext cx="6478399" cy="30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60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03044" y="2716287"/>
            <a:ext cx="5805853" cy="3996470"/>
          </a:xfrm>
        </p:spPr>
        <p:txBody>
          <a:bodyPr>
            <a:normAutofit/>
          </a:bodyPr>
          <a:lstStyle/>
          <a:p>
            <a:pPr algn="just"/>
            <a:r>
              <a:rPr lang="es-MX" sz="4400" dirty="0"/>
              <a:t>Cada usuario puede cambiar su propia contraseña </a:t>
            </a:r>
          </a:p>
        </p:txBody>
      </p:sp>
      <p:sp>
        <p:nvSpPr>
          <p:cNvPr id="10" name="Google Shape;104;p3">
            <a:extLst>
              <a:ext uri="{FF2B5EF4-FFF2-40B4-BE49-F238E27FC236}">
                <a16:creationId xmlns:a16="http://schemas.microsoft.com/office/drawing/2014/main" id="{E45B1BF5-60DD-487E-8EF2-F8D67483EC6D}"/>
              </a:ext>
            </a:extLst>
          </p:cNvPr>
          <p:cNvSpPr txBox="1">
            <a:spLocks/>
          </p:cNvSpPr>
          <p:nvPr/>
        </p:nvSpPr>
        <p:spPr>
          <a:xfrm>
            <a:off x="838200" y="606713"/>
            <a:ext cx="6906475" cy="995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17365D"/>
              </a:buClr>
              <a:buSzPts val="2000"/>
            </a:pPr>
            <a:r>
              <a:rPr lang="es-MX" sz="2400" b="1" dirty="0">
                <a:solidFill>
                  <a:srgbClr val="0542ED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Cambio de contraseña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67F0B78-1198-40C4-9AA0-D9E24A720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546" y="2716286"/>
            <a:ext cx="1877849" cy="165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03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9497" y="953588"/>
            <a:ext cx="9144000" cy="4944294"/>
          </a:xfrm>
        </p:spPr>
        <p:txBody>
          <a:bodyPr>
            <a:normAutofit lnSpcReduction="10000"/>
          </a:bodyPr>
          <a:lstStyle/>
          <a:p>
            <a:r>
              <a:rPr lang="es-MX" b="1" dirty="0">
                <a:solidFill>
                  <a:srgbClr val="005B9F"/>
                </a:solidFill>
                <a:latin typeface="Proxima Nova Rg" panose="02000506030000020004" pitchFamily="50" charset="0"/>
              </a:rPr>
              <a:t>Secretaría de la Transparencia </a:t>
            </a:r>
          </a:p>
          <a:p>
            <a:r>
              <a:rPr lang="es-MX" b="1" dirty="0">
                <a:solidFill>
                  <a:srgbClr val="005B9F"/>
                </a:solidFill>
                <a:latin typeface="Proxima Nova Rg" panose="02000506030000020004" pitchFamily="50" charset="0"/>
              </a:rPr>
              <a:t>y Rendición de Cuentas</a:t>
            </a:r>
          </a:p>
          <a:p>
            <a:endParaRPr lang="es-MX" dirty="0">
              <a:latin typeface="Proxima Nova Rg" panose="02000506030000020004" pitchFamily="50" charset="0"/>
            </a:endParaRPr>
          </a:p>
          <a:p>
            <a:r>
              <a:rPr lang="es-MX" b="1" dirty="0">
                <a:solidFill>
                  <a:srgbClr val="00B0F0"/>
                </a:solidFill>
                <a:latin typeface="Proxima Nova Rg" panose="02000506030000020004" pitchFamily="50" charset="0"/>
              </a:rPr>
              <a:t>Dirección:</a:t>
            </a:r>
            <a:r>
              <a:rPr lang="es-MX" dirty="0">
                <a:latin typeface="Proxima Nova Rg" panose="02000506030000020004" pitchFamily="50" charset="0"/>
              </a:rPr>
              <a:t> </a:t>
            </a:r>
          </a:p>
          <a:p>
            <a:r>
              <a:rPr lang="es-MX" dirty="0">
                <a:solidFill>
                  <a:srgbClr val="005B9F"/>
                </a:solidFill>
                <a:latin typeface="Proxima Nova Rg" panose="02000506030000020004" pitchFamily="50" charset="0"/>
              </a:rPr>
              <a:t>Pozuelos 74, Complejo Administrativo Pozuelos, </a:t>
            </a:r>
          </a:p>
          <a:p>
            <a:r>
              <a:rPr lang="es-MX" dirty="0">
                <a:solidFill>
                  <a:srgbClr val="005B9F"/>
                </a:solidFill>
                <a:latin typeface="Proxima Nova Rg" panose="02000506030000020004" pitchFamily="50" charset="0"/>
              </a:rPr>
              <a:t>Guanajuato, </a:t>
            </a:r>
            <a:r>
              <a:rPr lang="es-MX" dirty="0" err="1">
                <a:solidFill>
                  <a:srgbClr val="005B9F"/>
                </a:solidFill>
                <a:latin typeface="Proxima Nova Rg" panose="02000506030000020004" pitchFamily="50" charset="0"/>
              </a:rPr>
              <a:t>Gto</a:t>
            </a:r>
            <a:r>
              <a:rPr lang="es-MX" dirty="0">
                <a:solidFill>
                  <a:srgbClr val="005B9F"/>
                </a:solidFill>
                <a:latin typeface="Proxima Nova Rg" panose="02000506030000020004" pitchFamily="50" charset="0"/>
              </a:rPr>
              <a:t>.</a:t>
            </a:r>
          </a:p>
          <a:p>
            <a:endParaRPr lang="es-MX" dirty="0">
              <a:latin typeface="Proxima Nova Rg" panose="02000506030000020004" pitchFamily="50" charset="0"/>
            </a:endParaRPr>
          </a:p>
          <a:p>
            <a:r>
              <a:rPr lang="es-MX" b="1" dirty="0">
                <a:solidFill>
                  <a:srgbClr val="00B0F0"/>
                </a:solidFill>
                <a:latin typeface="Proxima Nova Rg" panose="02000506030000020004" pitchFamily="50" charset="0"/>
              </a:rPr>
              <a:t>Teléfono:</a:t>
            </a:r>
            <a:r>
              <a:rPr lang="es-MX" dirty="0">
                <a:latin typeface="Proxima Nova Rg" panose="02000506030000020004" pitchFamily="50" charset="0"/>
              </a:rPr>
              <a:t> </a:t>
            </a:r>
          </a:p>
          <a:p>
            <a:r>
              <a:rPr lang="es-MX" dirty="0">
                <a:solidFill>
                  <a:srgbClr val="005B9F"/>
                </a:solidFill>
                <a:latin typeface="Proxima Nova Rg" panose="02000506030000020004" pitchFamily="50" charset="0"/>
              </a:rPr>
              <a:t>743 735 1300</a:t>
            </a:r>
          </a:p>
          <a:p>
            <a:endParaRPr lang="es-MX" dirty="0">
              <a:latin typeface="Proxima Nova Rg" panose="02000506030000020004" pitchFamily="50" charset="0"/>
            </a:endParaRPr>
          </a:p>
          <a:p>
            <a:r>
              <a:rPr lang="es-MX" dirty="0">
                <a:solidFill>
                  <a:srgbClr val="005B9F"/>
                </a:solidFill>
                <a:latin typeface="Proxima Nova Rg" panose="02000506030000020004" pitchFamily="50" charset="0"/>
              </a:rPr>
              <a:t>https://strc.guanajuato.gob.mx/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521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04;p3">
            <a:extLst>
              <a:ext uri="{FF2B5EF4-FFF2-40B4-BE49-F238E27FC236}">
                <a16:creationId xmlns:a16="http://schemas.microsoft.com/office/drawing/2014/main" id="{D8A5DF0B-A2C6-1645-985E-2A761C966C6D}"/>
              </a:ext>
            </a:extLst>
          </p:cNvPr>
          <p:cNvSpPr txBox="1">
            <a:spLocks/>
          </p:cNvSpPr>
          <p:nvPr/>
        </p:nvSpPr>
        <p:spPr>
          <a:xfrm>
            <a:off x="838200" y="606713"/>
            <a:ext cx="6906475" cy="995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17365D"/>
              </a:buClr>
              <a:buSzPts val="2000"/>
            </a:pPr>
            <a:r>
              <a:rPr lang="es-MX" sz="2400" b="1" dirty="0">
                <a:solidFill>
                  <a:srgbClr val="0542ED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Inicio de sesión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BB27E7B-0527-9147-A9A7-F1DDF417D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4" y="6182253"/>
            <a:ext cx="1711326" cy="44079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AAB6569-2C43-43AD-B680-957F0943F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891" y="2203791"/>
            <a:ext cx="6841223" cy="4419257"/>
          </a:xfrm>
          <a:prstGeom prst="rect">
            <a:avLst/>
          </a:prstGeom>
        </p:spPr>
      </p:pic>
      <p:sp>
        <p:nvSpPr>
          <p:cNvPr id="8" name="Google Shape;104;p3">
            <a:extLst>
              <a:ext uri="{FF2B5EF4-FFF2-40B4-BE49-F238E27FC236}">
                <a16:creationId xmlns:a16="http://schemas.microsoft.com/office/drawing/2014/main" id="{7FAD6B5F-5FD3-405F-8000-00A91E4B331B}"/>
              </a:ext>
            </a:extLst>
          </p:cNvPr>
          <p:cNvSpPr txBox="1">
            <a:spLocks/>
          </p:cNvSpPr>
          <p:nvPr/>
        </p:nvSpPr>
        <p:spPr>
          <a:xfrm>
            <a:off x="838200" y="1236257"/>
            <a:ext cx="6906475" cy="995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17365D"/>
              </a:buClr>
              <a:buSzPts val="2000"/>
            </a:pPr>
            <a:r>
              <a:rPr lang="es-MX" sz="2400" b="1" dirty="0">
                <a:solidFill>
                  <a:srgbClr val="00B0F0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URL: http://siim.aseg.gob.mx</a:t>
            </a:r>
          </a:p>
        </p:txBody>
      </p:sp>
    </p:spTree>
    <p:extLst>
      <p:ext uri="{BB962C8B-B14F-4D97-AF65-F5344CB8AC3E}">
        <p14:creationId xmlns:p14="http://schemas.microsoft.com/office/powerpoint/2010/main" val="293421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04;p3">
            <a:extLst>
              <a:ext uri="{FF2B5EF4-FFF2-40B4-BE49-F238E27FC236}">
                <a16:creationId xmlns:a16="http://schemas.microsoft.com/office/drawing/2014/main" id="{D8A5DF0B-A2C6-1645-985E-2A761C966C6D}"/>
              </a:ext>
            </a:extLst>
          </p:cNvPr>
          <p:cNvSpPr txBox="1">
            <a:spLocks/>
          </p:cNvSpPr>
          <p:nvPr/>
        </p:nvSpPr>
        <p:spPr>
          <a:xfrm>
            <a:off x="838200" y="606713"/>
            <a:ext cx="6906475" cy="995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17365D"/>
              </a:buClr>
              <a:buSzPts val="2000"/>
            </a:pPr>
            <a:r>
              <a:rPr lang="es-MX" sz="2400" b="1" dirty="0">
                <a:solidFill>
                  <a:srgbClr val="0542ED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Permisos del usuario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BB27E7B-0527-9147-A9A7-F1DDF417D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4" y="6182253"/>
            <a:ext cx="1711326" cy="440796"/>
          </a:xfrm>
          <a:prstGeom prst="rect">
            <a:avLst/>
          </a:prstGeom>
        </p:spPr>
      </p:pic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F5072D08-F918-4975-89EF-D2F3E39EB0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614891"/>
              </p:ext>
            </p:extLst>
          </p:nvPr>
        </p:nvGraphicFramePr>
        <p:xfrm>
          <a:off x="1018308" y="1925782"/>
          <a:ext cx="35052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n de mapa de bits" r:id="rId4" imgW="3505320" imgH="2362320" progId="Paint.Picture">
                  <p:embed/>
                </p:oleObj>
              </mc:Choice>
              <mc:Fallback>
                <p:oleObj name="Imagen de mapa de bits" r:id="rId4" imgW="3505320" imgH="2362320" progId="Paint.Picture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F5072D08-F918-4975-89EF-D2F3E39EB0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8308" y="1925782"/>
                        <a:ext cx="350520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CF77790-38B8-4BEE-AB01-46BDCF2161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0019" y="1667117"/>
            <a:ext cx="5999855" cy="28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6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51564" y="1825625"/>
            <a:ext cx="7502236" cy="4351338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Administrador del municipio</a:t>
            </a:r>
          </a:p>
          <a:p>
            <a:pPr lvl="1"/>
            <a:r>
              <a:rPr lang="es-MX" dirty="0"/>
              <a:t>Puede realizar todo dentro del sistema, administrar usuarios, estructura y reportes</a:t>
            </a:r>
          </a:p>
          <a:p>
            <a:r>
              <a:rPr lang="es-MX" dirty="0"/>
              <a:t>Administrar usuarios y estructura del área</a:t>
            </a:r>
          </a:p>
          <a:p>
            <a:pPr lvl="1"/>
            <a:r>
              <a:rPr lang="es-MX" dirty="0"/>
              <a:t>Similar al administrador pero solo en el ámbito del área en que este dado de alta el usuario</a:t>
            </a:r>
          </a:p>
          <a:p>
            <a:r>
              <a:rPr lang="es-MX" dirty="0"/>
              <a:t>Visto bueno validación final</a:t>
            </a:r>
          </a:p>
          <a:p>
            <a:pPr lvl="1"/>
            <a:r>
              <a:rPr lang="es-MX" dirty="0"/>
              <a:t>Es la validación que se da para la entrega recepción de todo el municipio</a:t>
            </a:r>
          </a:p>
          <a:p>
            <a:r>
              <a:rPr lang="es-MX" dirty="0"/>
              <a:t>Visto bueno validación parcial</a:t>
            </a:r>
          </a:p>
          <a:p>
            <a:pPr lvl="1"/>
            <a:r>
              <a:rPr lang="es-MX" dirty="0"/>
              <a:t>Se puede ir validando por cada área para ver los avances en la captura</a:t>
            </a:r>
          </a:p>
          <a:p>
            <a:r>
              <a:rPr lang="es-MX" dirty="0"/>
              <a:t>Visor</a:t>
            </a:r>
          </a:p>
          <a:p>
            <a:pPr lvl="1"/>
            <a:r>
              <a:rPr lang="es-MX" dirty="0"/>
              <a:t>Solo puede ver la información de todo el municipio sin modificar nada, no debe usarse en conjunto de otro permiso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62A9488-7205-42CE-B45F-3681B85B2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07" y="2203583"/>
            <a:ext cx="3067478" cy="2229161"/>
          </a:xfrm>
          <a:prstGeom prst="rect">
            <a:avLst/>
          </a:prstGeom>
        </p:spPr>
      </p:pic>
      <p:sp>
        <p:nvSpPr>
          <p:cNvPr id="10" name="Google Shape;104;p3">
            <a:extLst>
              <a:ext uri="{FF2B5EF4-FFF2-40B4-BE49-F238E27FC236}">
                <a16:creationId xmlns:a16="http://schemas.microsoft.com/office/drawing/2014/main" id="{E45B1BF5-60DD-487E-8EF2-F8D67483EC6D}"/>
              </a:ext>
            </a:extLst>
          </p:cNvPr>
          <p:cNvSpPr txBox="1">
            <a:spLocks/>
          </p:cNvSpPr>
          <p:nvPr/>
        </p:nvSpPr>
        <p:spPr>
          <a:xfrm>
            <a:off x="838200" y="606713"/>
            <a:ext cx="6906475" cy="995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17365D"/>
              </a:buClr>
              <a:buSzPts val="2000"/>
            </a:pPr>
            <a:r>
              <a:rPr lang="es-MX" sz="2400" b="1" dirty="0">
                <a:solidFill>
                  <a:srgbClr val="0542ED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Definición de permisos</a:t>
            </a:r>
          </a:p>
        </p:txBody>
      </p:sp>
    </p:spTree>
    <p:extLst>
      <p:ext uri="{BB962C8B-B14F-4D97-AF65-F5344CB8AC3E}">
        <p14:creationId xmlns:p14="http://schemas.microsoft.com/office/powerpoint/2010/main" val="1856104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3714" y="1508125"/>
            <a:ext cx="4302520" cy="2473032"/>
          </a:xfrm>
        </p:spPr>
        <p:txBody>
          <a:bodyPr>
            <a:normAutofit/>
          </a:bodyPr>
          <a:lstStyle/>
          <a:p>
            <a:r>
              <a:rPr lang="es-MX" dirty="0"/>
              <a:t>Cada municipio puede generar formatos nuevos del tipo libre</a:t>
            </a:r>
          </a:p>
        </p:txBody>
      </p:sp>
      <p:sp>
        <p:nvSpPr>
          <p:cNvPr id="9" name="Google Shape;104;p3">
            <a:extLst>
              <a:ext uri="{FF2B5EF4-FFF2-40B4-BE49-F238E27FC236}">
                <a16:creationId xmlns:a16="http://schemas.microsoft.com/office/drawing/2014/main" id="{F34CCF0C-B699-40DB-A40F-BC461F7173FB}"/>
              </a:ext>
            </a:extLst>
          </p:cNvPr>
          <p:cNvSpPr txBox="1">
            <a:spLocks/>
          </p:cNvSpPr>
          <p:nvPr/>
        </p:nvSpPr>
        <p:spPr>
          <a:xfrm>
            <a:off x="838200" y="606713"/>
            <a:ext cx="6906475" cy="995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17365D"/>
              </a:buClr>
              <a:buSzPts val="2000"/>
            </a:pPr>
            <a:r>
              <a:rPr lang="es-MX" sz="2400" b="1" dirty="0">
                <a:solidFill>
                  <a:srgbClr val="0542ED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Formatos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7C1CC0-0438-4182-AFDF-4202638CF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6" t="8827" r="4000" b="11571"/>
          <a:stretch/>
        </p:blipFill>
        <p:spPr>
          <a:xfrm>
            <a:off x="5688037" y="1406207"/>
            <a:ext cx="5509846" cy="331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6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51564" y="1825625"/>
            <a:ext cx="7502236" cy="4351338"/>
          </a:xfrm>
        </p:spPr>
        <p:txBody>
          <a:bodyPr>
            <a:normAutofit lnSpcReduction="10000"/>
          </a:bodyPr>
          <a:lstStyle/>
          <a:p>
            <a:r>
              <a:rPr lang="es-MX" dirty="0"/>
              <a:t>Agregar nuevo nodo de la estructura</a:t>
            </a:r>
          </a:p>
          <a:p>
            <a:endParaRPr lang="es-MX" dirty="0"/>
          </a:p>
          <a:p>
            <a:r>
              <a:rPr lang="es-MX" dirty="0"/>
              <a:t>Editar nodo de la estructura</a:t>
            </a:r>
          </a:p>
          <a:p>
            <a:endParaRPr lang="es-MX" dirty="0"/>
          </a:p>
          <a:p>
            <a:r>
              <a:rPr lang="es-MX" dirty="0"/>
              <a:t>Eliminar nodo</a:t>
            </a:r>
          </a:p>
          <a:p>
            <a:endParaRPr lang="es-MX" dirty="0"/>
          </a:p>
          <a:p>
            <a:r>
              <a:rPr lang="es-MX" dirty="0"/>
              <a:t>Mover nodo a otra área</a:t>
            </a:r>
          </a:p>
          <a:p>
            <a:endParaRPr lang="es-MX" dirty="0"/>
          </a:p>
          <a:p>
            <a:r>
              <a:rPr lang="es-MX" dirty="0"/>
              <a:t>Ver información</a:t>
            </a:r>
          </a:p>
        </p:txBody>
      </p:sp>
      <p:sp>
        <p:nvSpPr>
          <p:cNvPr id="9" name="Google Shape;104;p3">
            <a:extLst>
              <a:ext uri="{FF2B5EF4-FFF2-40B4-BE49-F238E27FC236}">
                <a16:creationId xmlns:a16="http://schemas.microsoft.com/office/drawing/2014/main" id="{F34CCF0C-B699-40DB-A40F-BC461F7173FB}"/>
              </a:ext>
            </a:extLst>
          </p:cNvPr>
          <p:cNvSpPr txBox="1">
            <a:spLocks/>
          </p:cNvSpPr>
          <p:nvPr/>
        </p:nvSpPr>
        <p:spPr>
          <a:xfrm>
            <a:off x="838200" y="606713"/>
            <a:ext cx="6906475" cy="995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17365D"/>
              </a:buClr>
              <a:buSzPts val="2000"/>
            </a:pPr>
            <a:r>
              <a:rPr lang="es-MX" sz="2400" b="1" dirty="0">
                <a:solidFill>
                  <a:srgbClr val="0542ED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Estructura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E8F4513-905B-4AE0-867C-7B9DB69423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003" t="28030" r="12744" b="59645"/>
          <a:stretch/>
        </p:blipFill>
        <p:spPr>
          <a:xfrm>
            <a:off x="3401869" y="1825625"/>
            <a:ext cx="345209" cy="318656"/>
          </a:xfrm>
          <a:prstGeom prst="rect">
            <a:avLst/>
          </a:prstGeom>
        </p:spPr>
      </p:pic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CDE63993-94CF-45D7-B3B0-8B9CC952CB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715269"/>
              </p:ext>
            </p:extLst>
          </p:nvPr>
        </p:nvGraphicFramePr>
        <p:xfrm>
          <a:off x="388938" y="2255838"/>
          <a:ext cx="2676525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Imagen de mapa de bits" r:id="rId4" imgW="2676600" imgH="1886040" progId="Paint.Picture">
                  <p:embed/>
                </p:oleObj>
              </mc:Choice>
              <mc:Fallback>
                <p:oleObj name="Imagen de mapa de bits" r:id="rId4" imgW="2676600" imgH="1886040" progId="Paint.Picture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CDE63993-94CF-45D7-B3B0-8B9CC952CB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938" y="2255838"/>
                        <a:ext cx="2676525" cy="188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4C1BF765-9837-4FD9-B2E8-59272211D4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069060"/>
              </p:ext>
            </p:extLst>
          </p:nvPr>
        </p:nvGraphicFramePr>
        <p:xfrm>
          <a:off x="3414569" y="2730500"/>
          <a:ext cx="3714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Imagen de mapa de bits" r:id="rId6" imgW="371520" imgH="352440" progId="Paint.Picture">
                  <p:embed/>
                </p:oleObj>
              </mc:Choice>
              <mc:Fallback>
                <p:oleObj name="Imagen de mapa de bits" r:id="rId6" imgW="371520" imgH="352440" progId="Paint.Picture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4C1BF765-9837-4FD9-B2E8-59272211D4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14569" y="2730500"/>
                        <a:ext cx="371475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61B5FE45-DCC7-4D76-A54E-468292DF98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219629"/>
              </p:ext>
            </p:extLst>
          </p:nvPr>
        </p:nvGraphicFramePr>
        <p:xfrm>
          <a:off x="3432464" y="3669144"/>
          <a:ext cx="419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Imagen de mapa de bits" r:id="rId8" imgW="419040" imgH="352440" progId="Paint.Picture">
                  <p:embed/>
                </p:oleObj>
              </mc:Choice>
              <mc:Fallback>
                <p:oleObj name="Imagen de mapa de bits" r:id="rId8" imgW="419040" imgH="352440" progId="Paint.Picture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61B5FE45-DCC7-4D76-A54E-468292DF98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32464" y="3669144"/>
                        <a:ext cx="419100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C6DB30DF-D1B1-4FB0-B086-52A7DE903D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358376"/>
              </p:ext>
            </p:extLst>
          </p:nvPr>
        </p:nvGraphicFramePr>
        <p:xfrm>
          <a:off x="3399704" y="4607788"/>
          <a:ext cx="4191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Imagen de mapa de bits" r:id="rId10" imgW="419040" imgH="371520" progId="Paint.Picture">
                  <p:embed/>
                </p:oleObj>
              </mc:Choice>
              <mc:Fallback>
                <p:oleObj name="Imagen de mapa de bits" r:id="rId10" imgW="419040" imgH="371520" progId="Paint.Picture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C6DB30DF-D1B1-4FB0-B086-52A7DE903D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99704" y="4607788"/>
                        <a:ext cx="419100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13998E80-3D03-484D-9126-44D14C16E8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772614"/>
              </p:ext>
            </p:extLst>
          </p:nvPr>
        </p:nvGraphicFramePr>
        <p:xfrm>
          <a:off x="3415579" y="5521032"/>
          <a:ext cx="4286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Imagen de mapa de bits" r:id="rId12" imgW="428760" imgH="352440" progId="Paint.Picture">
                  <p:embed/>
                </p:oleObj>
              </mc:Choice>
              <mc:Fallback>
                <p:oleObj name="Imagen de mapa de bits" r:id="rId12" imgW="428760" imgH="352440" progId="Paint.Picture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13998E80-3D03-484D-9126-44D14C16E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15579" y="5521032"/>
                        <a:ext cx="428625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035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3714" y="1508125"/>
            <a:ext cx="4600286" cy="4351338"/>
          </a:xfrm>
        </p:spPr>
        <p:txBody>
          <a:bodyPr>
            <a:normAutofit/>
          </a:bodyPr>
          <a:lstStyle/>
          <a:p>
            <a:r>
              <a:rPr lang="es-MX" dirty="0"/>
              <a:t>La información de cada elemento de la estructura se compone por el puesto y los datos de la persona, en conjunto forman dicho nodo</a:t>
            </a:r>
          </a:p>
        </p:txBody>
      </p:sp>
      <p:sp>
        <p:nvSpPr>
          <p:cNvPr id="9" name="Google Shape;104;p3">
            <a:extLst>
              <a:ext uri="{FF2B5EF4-FFF2-40B4-BE49-F238E27FC236}">
                <a16:creationId xmlns:a16="http://schemas.microsoft.com/office/drawing/2014/main" id="{F34CCF0C-B699-40DB-A40F-BC461F7173FB}"/>
              </a:ext>
            </a:extLst>
          </p:cNvPr>
          <p:cNvSpPr txBox="1">
            <a:spLocks/>
          </p:cNvSpPr>
          <p:nvPr/>
        </p:nvSpPr>
        <p:spPr>
          <a:xfrm>
            <a:off x="838200" y="606713"/>
            <a:ext cx="6906475" cy="995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17365D"/>
              </a:buClr>
              <a:buSzPts val="2000"/>
            </a:pPr>
            <a:r>
              <a:rPr lang="es-MX" sz="2400" b="1" dirty="0">
                <a:solidFill>
                  <a:srgbClr val="0542ED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Estructura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A18B7CD-703A-47BB-A9A0-8F10521FC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04394"/>
            <a:ext cx="5290720" cy="394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83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40300" y="2412999"/>
            <a:ext cx="5791200" cy="3763963"/>
          </a:xfrm>
        </p:spPr>
        <p:txBody>
          <a:bodyPr>
            <a:normAutofit/>
          </a:bodyPr>
          <a:lstStyle/>
          <a:p>
            <a:r>
              <a:rPr lang="es-MX" dirty="0"/>
              <a:t>El RFC es el dato principal con el cual se relaciona toda la información del sistema por lo cual es de suma importancia que este sea el correcto</a:t>
            </a:r>
          </a:p>
        </p:txBody>
      </p:sp>
      <p:sp>
        <p:nvSpPr>
          <p:cNvPr id="10" name="Google Shape;104;p3">
            <a:extLst>
              <a:ext uri="{FF2B5EF4-FFF2-40B4-BE49-F238E27FC236}">
                <a16:creationId xmlns:a16="http://schemas.microsoft.com/office/drawing/2014/main" id="{E45B1BF5-60DD-487E-8EF2-F8D67483EC6D}"/>
              </a:ext>
            </a:extLst>
          </p:cNvPr>
          <p:cNvSpPr txBox="1">
            <a:spLocks/>
          </p:cNvSpPr>
          <p:nvPr/>
        </p:nvSpPr>
        <p:spPr>
          <a:xfrm>
            <a:off x="838200" y="606713"/>
            <a:ext cx="6906475" cy="995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17365D"/>
              </a:buClr>
              <a:buSzPts val="2000"/>
            </a:pPr>
            <a:r>
              <a:rPr lang="es-MX" sz="2400" b="1" dirty="0">
                <a:solidFill>
                  <a:srgbClr val="0542ED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Datos del empleado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4D5DEFF-6EE8-4680-ABFB-C1AC15F1B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68" y="2047554"/>
            <a:ext cx="4268815" cy="284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7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1684" y="1689089"/>
            <a:ext cx="4726139" cy="4562198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Al editar la información de un usuario existente, hay dos opciones:</a:t>
            </a:r>
          </a:p>
          <a:p>
            <a:r>
              <a:rPr lang="es-MX" dirty="0"/>
              <a:t>Editar:</a:t>
            </a:r>
          </a:p>
          <a:p>
            <a:pPr lvl="1"/>
            <a:r>
              <a:rPr lang="es-MX" dirty="0"/>
              <a:t>Se utiliza para corregir algún error en los datos del usuario</a:t>
            </a:r>
          </a:p>
          <a:p>
            <a:r>
              <a:rPr lang="es-MX" dirty="0"/>
              <a:t>Remplazar:</a:t>
            </a:r>
          </a:p>
          <a:p>
            <a:pPr lvl="1"/>
            <a:r>
              <a:rPr lang="es-MX" dirty="0"/>
              <a:t>Se utiliza esta opción cuando una persona se va a incorporar al puesto de alguien mas y se generara un histórico de información del empleado anterior así mismo el nuevo empleado podrá actualizar la información </a:t>
            </a:r>
          </a:p>
        </p:txBody>
      </p:sp>
      <p:sp>
        <p:nvSpPr>
          <p:cNvPr id="10" name="Google Shape;104;p3">
            <a:extLst>
              <a:ext uri="{FF2B5EF4-FFF2-40B4-BE49-F238E27FC236}">
                <a16:creationId xmlns:a16="http://schemas.microsoft.com/office/drawing/2014/main" id="{E45B1BF5-60DD-487E-8EF2-F8D67483EC6D}"/>
              </a:ext>
            </a:extLst>
          </p:cNvPr>
          <p:cNvSpPr txBox="1">
            <a:spLocks/>
          </p:cNvSpPr>
          <p:nvPr/>
        </p:nvSpPr>
        <p:spPr>
          <a:xfrm>
            <a:off x="838200" y="606713"/>
            <a:ext cx="6906475" cy="995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17365D"/>
              </a:buClr>
              <a:buSzPts val="2000"/>
            </a:pPr>
            <a:r>
              <a:rPr lang="es-MX" sz="2400" b="1" dirty="0">
                <a:solidFill>
                  <a:srgbClr val="0542ED"/>
                </a:solidFill>
                <a:latin typeface="Proxima Nova Rg" panose="02000506030000020004" pitchFamily="2" charset="77"/>
                <a:ea typeface="Helvetica Neue"/>
                <a:cs typeface="Helvetica Neue"/>
                <a:sym typeface="Helvetica Neue"/>
              </a:rPr>
              <a:t>Datos del empleado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3BE4AAF-5CF8-49BC-BC20-6E5D8AB0C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463"/>
          <a:stretch/>
        </p:blipFill>
        <p:spPr>
          <a:xfrm>
            <a:off x="6627661" y="1747603"/>
            <a:ext cx="4726139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84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4280</TotalTime>
  <Words>462</Words>
  <Application>Microsoft Office PowerPoint</Application>
  <PresentationFormat>Panorámica</PresentationFormat>
  <Paragraphs>62</Paragraphs>
  <Slides>16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Helvetica Neue</vt:lpstr>
      <vt:lpstr>Proxima Nova Rg</vt:lpstr>
      <vt:lpstr>Tema de Office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strc</cp:lastModifiedBy>
  <cp:revision>76</cp:revision>
  <dcterms:created xsi:type="dcterms:W3CDTF">2021-08-18T13:49:10Z</dcterms:created>
  <dcterms:modified xsi:type="dcterms:W3CDTF">2022-04-06T13:58:04Z</dcterms:modified>
</cp:coreProperties>
</file>