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1"/>
  </p:notesMasterIdLst>
  <p:sldIdLst>
    <p:sldId id="315" r:id="rId2"/>
    <p:sldId id="259" r:id="rId3"/>
    <p:sldId id="309" r:id="rId4"/>
    <p:sldId id="308" r:id="rId5"/>
    <p:sldId id="307" r:id="rId6"/>
    <p:sldId id="311" r:id="rId7"/>
    <p:sldId id="314" r:id="rId8"/>
    <p:sldId id="312" r:id="rId9"/>
    <p:sldId id="293" r:id="rId10"/>
  </p:sldIdLst>
  <p:sldSz cx="9144000" cy="5143500" type="screen16x9"/>
  <p:notesSz cx="6858000" cy="9144000"/>
  <p:embeddedFontLst>
    <p:embeddedFont>
      <p:font typeface="Roboto Condensed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Arvo" panose="020B0604020202020204" charset="0"/>
      <p:regular r:id="rId20"/>
      <p:bold r:id="rId21"/>
      <p:italic r:id="rId22"/>
      <p:boldItalic r:id="rId23"/>
    </p:embeddedFont>
    <p:embeddedFont>
      <p:font typeface="Roboto Condensed Light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9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7147DE-0927-4E29-81A9-1C31749136CB}">
  <a:tblStyle styleId="{B07147DE-0927-4E29-81A9-1C31749136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5" autoAdjust="0"/>
    <p:restoredTop sz="94660"/>
  </p:normalViewPr>
  <p:slideViewPr>
    <p:cSldViewPr snapToGrid="0">
      <p:cViewPr varScale="1">
        <p:scale>
          <a:sx n="97" d="100"/>
          <a:sy n="97" d="100"/>
        </p:scale>
        <p:origin x="8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6092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46D1-FC1D-4042-9F12-D889F9B03D75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0958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2180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688" y="3288815"/>
            <a:ext cx="1010932" cy="928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29" y="3784128"/>
            <a:ext cx="655113" cy="6015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5"/>
                </a:solidFill>
              </a:rPr>
              <a:t>“</a:t>
            </a:r>
            <a:endParaRPr sz="7200" b="1">
              <a:solidFill>
                <a:schemeClr val="accent5"/>
              </a:solidFill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29" y="3784128"/>
            <a:ext cx="655113" cy="6015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29" y="3784128"/>
            <a:ext cx="655113" cy="6015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29" y="3784128"/>
            <a:ext cx="655113" cy="6015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29" y="3784128"/>
            <a:ext cx="655113" cy="6015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6ACE-1B3B-4DFD-A6F1-95A97BC15B4E}" type="datetimeFigureOut">
              <a:rPr lang="es-MX" smtClean="0"/>
              <a:t>31/03/2022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43D8-8797-474C-8B42-0E55095A66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427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6ACE-1B3B-4DFD-A6F1-95A97BC15B4E}" type="datetimeFigureOut">
              <a:rPr lang="es-MX" smtClean="0"/>
              <a:t>31/03/2022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43D8-8797-474C-8B42-0E55095A66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87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  <p:sldLayoutId id="2147483658" r:id="rId7"/>
    <p:sldLayoutId id="214748365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microsoft.com/office/2007/relationships/hdphoto" Target="../media/hdphoto7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7.png"/><Relationship Id="rId19" Type="http://schemas.microsoft.com/office/2007/relationships/hdphoto" Target="../media/hdphoto8.wdp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s@guanajuato.gob.mx" TargetMode="External"/><Relationship Id="rId2" Type="http://schemas.openxmlformats.org/officeDocument/2006/relationships/hyperlink" Target="https://mas.strc.guanajuato.gob.mx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PROCESO DE INCORPORACIÓN</a:t>
            </a:r>
            <a:br>
              <a:rPr lang="en" dirty="0" smtClean="0"/>
            </a:br>
            <a:r>
              <a:rPr lang="en" sz="2000" dirty="0" smtClean="0"/>
              <a:t>Programa MAS – Mejor Atención y Servicio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73410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OBJETIVO</a:t>
            </a:r>
            <a:endParaRPr dirty="0"/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s-MX" sz="2400" b="1" dirty="0"/>
              <a:t>El Programa MAS tiene como objetivo mejorar la calidad en la prestación de los trámites y servicios que ofrece la Administración Pública estatal y las municipales a la ciudadanía, a través del fortalecimiento de la cultura organizacional.</a:t>
            </a:r>
          </a:p>
          <a:p>
            <a:endParaRPr lang="es-MX" sz="2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057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Proceso de </a:t>
            </a:r>
            <a:r>
              <a:rPr lang="es-MX" dirty="0" smtClean="0"/>
              <a:t>incorporación</a:t>
            </a:r>
            <a:endParaRPr lang="es-MX" dirty="0"/>
          </a:p>
        </p:txBody>
      </p:sp>
      <p:sp>
        <p:nvSpPr>
          <p:cNvPr id="22" name="Marcador de texto 21"/>
          <p:cNvSpPr>
            <a:spLocks noGrp="1"/>
          </p:cNvSpPr>
          <p:nvPr>
            <p:ph type="body" idx="1"/>
          </p:nvPr>
        </p:nvSpPr>
        <p:spPr>
          <a:xfrm>
            <a:off x="2074605" y="1327350"/>
            <a:ext cx="4872269" cy="3624750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20000"/>
              <a:buFont typeface="+mj-lt"/>
              <a:buAutoNum type="arabicPeriod"/>
            </a:pPr>
            <a:r>
              <a:rPr lang="es-MX" sz="1600" dirty="0" smtClean="0"/>
              <a:t>Lanzamiento </a:t>
            </a:r>
            <a:r>
              <a:rPr lang="es-MX" sz="1600" dirty="0"/>
              <a:t>de la Convocatoria de incorporación.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20000"/>
              <a:buFont typeface="+mj-lt"/>
              <a:buAutoNum type="arabicPeriod"/>
            </a:pPr>
            <a:r>
              <a:rPr lang="es-MX" sz="1600" dirty="0"/>
              <a:t>Recepción de propuestas por parte de las Dependencias, Entidades y Ayuntamientos.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20000"/>
              <a:buFont typeface="+mj-lt"/>
              <a:buAutoNum type="arabicPeriod"/>
            </a:pPr>
            <a:r>
              <a:rPr lang="es-MX" sz="1600" dirty="0"/>
              <a:t>Análisis de idoneidad de incorporación.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20000"/>
              <a:buFont typeface="+mj-lt"/>
              <a:buAutoNum type="arabicPeriod"/>
            </a:pPr>
            <a:r>
              <a:rPr lang="es-MX" sz="1600" dirty="0"/>
              <a:t>Oficialización de incorporación por parte de STRC.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20000"/>
              <a:buFont typeface="+mj-lt"/>
              <a:buAutoNum type="arabicPeriod"/>
            </a:pPr>
            <a:r>
              <a:rPr lang="es-MX" sz="1600" dirty="0"/>
              <a:t>Implementación de esquema de trabajo.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20000"/>
              <a:buFont typeface="+mj-lt"/>
              <a:buAutoNum type="arabicPeriod"/>
            </a:pPr>
            <a:r>
              <a:rPr lang="es-MX" sz="1600" dirty="0"/>
              <a:t>Reconocimiento</a:t>
            </a:r>
            <a:r>
              <a:rPr lang="es-MX" sz="1600" dirty="0" smtClean="0"/>
              <a:t>.</a:t>
            </a:r>
            <a:endParaRPr lang="es-MX" sz="16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4</a:t>
            </a:fld>
            <a:endParaRPr lang="es-MX"/>
          </a:p>
        </p:txBody>
      </p:sp>
      <p:grpSp>
        <p:nvGrpSpPr>
          <p:cNvPr id="3" name="Google Shape;1364;p48"/>
          <p:cNvGrpSpPr/>
          <p:nvPr/>
        </p:nvGrpSpPr>
        <p:grpSpPr>
          <a:xfrm>
            <a:off x="265735" y="1996061"/>
            <a:ext cx="1380945" cy="1650202"/>
            <a:chOff x="7792827" y="5664590"/>
            <a:chExt cx="497404" cy="594389"/>
          </a:xfrm>
        </p:grpSpPr>
        <p:grpSp>
          <p:nvGrpSpPr>
            <p:cNvPr id="4" name="Google Shape;1365;p48"/>
            <p:cNvGrpSpPr/>
            <p:nvPr/>
          </p:nvGrpSpPr>
          <p:grpSpPr>
            <a:xfrm>
              <a:off x="7792827" y="5969027"/>
              <a:ext cx="497404" cy="289951"/>
              <a:chOff x="7792827" y="5969027"/>
              <a:chExt cx="497404" cy="289951"/>
            </a:xfrm>
          </p:grpSpPr>
          <p:sp>
            <p:nvSpPr>
              <p:cNvPr id="17" name="Google Shape;1366;p48"/>
              <p:cNvSpPr/>
              <p:nvPr/>
            </p:nvSpPr>
            <p:spPr>
              <a:xfrm>
                <a:off x="7792827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367;p48"/>
              <p:cNvSpPr/>
              <p:nvPr/>
            </p:nvSpPr>
            <p:spPr>
              <a:xfrm>
                <a:off x="7792827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368;p48"/>
              <p:cNvSpPr/>
              <p:nvPr/>
            </p:nvSpPr>
            <p:spPr>
              <a:xfrm>
                <a:off x="804153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" name="Google Shape;1369;p48"/>
            <p:cNvGrpSpPr/>
            <p:nvPr/>
          </p:nvGrpSpPr>
          <p:grpSpPr>
            <a:xfrm>
              <a:off x="7792827" y="5867832"/>
              <a:ext cx="497404" cy="289312"/>
              <a:chOff x="7792827" y="5867832"/>
              <a:chExt cx="497404" cy="289312"/>
            </a:xfrm>
          </p:grpSpPr>
          <p:sp>
            <p:nvSpPr>
              <p:cNvPr id="14" name="Google Shape;1370;p48"/>
              <p:cNvSpPr/>
              <p:nvPr/>
            </p:nvSpPr>
            <p:spPr>
              <a:xfrm>
                <a:off x="7792827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371;p48"/>
              <p:cNvSpPr/>
              <p:nvPr/>
            </p:nvSpPr>
            <p:spPr>
              <a:xfrm>
                <a:off x="7792827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372;p48"/>
              <p:cNvSpPr/>
              <p:nvPr/>
            </p:nvSpPr>
            <p:spPr>
              <a:xfrm>
                <a:off x="804153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" name="Google Shape;1373;p48"/>
            <p:cNvGrpSpPr/>
            <p:nvPr/>
          </p:nvGrpSpPr>
          <p:grpSpPr>
            <a:xfrm>
              <a:off x="7792827" y="5765998"/>
              <a:ext cx="497404" cy="289312"/>
              <a:chOff x="7792827" y="5765998"/>
              <a:chExt cx="497404" cy="289312"/>
            </a:xfrm>
          </p:grpSpPr>
          <p:sp>
            <p:nvSpPr>
              <p:cNvPr id="11" name="Google Shape;1374;p48"/>
              <p:cNvSpPr/>
              <p:nvPr/>
            </p:nvSpPr>
            <p:spPr>
              <a:xfrm>
                <a:off x="7792827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375;p48"/>
              <p:cNvSpPr/>
              <p:nvPr/>
            </p:nvSpPr>
            <p:spPr>
              <a:xfrm>
                <a:off x="7792827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376;p48"/>
              <p:cNvSpPr/>
              <p:nvPr/>
            </p:nvSpPr>
            <p:spPr>
              <a:xfrm>
                <a:off x="804153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Google Shape;1377;p48"/>
            <p:cNvGrpSpPr/>
            <p:nvPr/>
          </p:nvGrpSpPr>
          <p:grpSpPr>
            <a:xfrm>
              <a:off x="7792827" y="5664590"/>
              <a:ext cx="497404" cy="290164"/>
              <a:chOff x="7792827" y="5664590"/>
              <a:chExt cx="497404" cy="290164"/>
            </a:xfrm>
          </p:grpSpPr>
          <p:sp>
            <p:nvSpPr>
              <p:cNvPr id="8" name="Google Shape;1378;p48"/>
              <p:cNvSpPr/>
              <p:nvPr/>
            </p:nvSpPr>
            <p:spPr>
              <a:xfrm>
                <a:off x="7792827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1379;p48"/>
              <p:cNvSpPr/>
              <p:nvPr/>
            </p:nvSpPr>
            <p:spPr>
              <a:xfrm>
                <a:off x="7792827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1380;p48"/>
              <p:cNvSpPr/>
              <p:nvPr/>
            </p:nvSpPr>
            <p:spPr>
              <a:xfrm>
                <a:off x="804153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899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5</a:t>
            </a:fld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5083692" y="887620"/>
            <a:ext cx="1965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Incorporación.</a:t>
            </a:r>
            <a:endParaRPr lang="es-MX" sz="2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4" name="Google Shape;1018;p48"/>
          <p:cNvGrpSpPr/>
          <p:nvPr/>
        </p:nvGrpSpPr>
        <p:grpSpPr>
          <a:xfrm>
            <a:off x="2225202" y="953536"/>
            <a:ext cx="3215329" cy="3213261"/>
            <a:chOff x="8474940" y="2681940"/>
            <a:chExt cx="720990" cy="720527"/>
          </a:xfrm>
        </p:grpSpPr>
        <p:sp>
          <p:nvSpPr>
            <p:cNvPr id="5" name="Google Shape;1019;p48"/>
            <p:cNvSpPr/>
            <p:nvPr/>
          </p:nvSpPr>
          <p:spPr>
            <a:xfrm>
              <a:off x="8474940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020;p48"/>
            <p:cNvSpPr/>
            <p:nvPr/>
          </p:nvSpPr>
          <p:spPr>
            <a:xfrm>
              <a:off x="8533499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021;p48"/>
            <p:cNvSpPr/>
            <p:nvPr/>
          </p:nvSpPr>
          <p:spPr>
            <a:xfrm>
              <a:off x="8523546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022;p48"/>
            <p:cNvSpPr/>
            <p:nvPr/>
          </p:nvSpPr>
          <p:spPr>
            <a:xfrm>
              <a:off x="8832773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023;p48"/>
            <p:cNvSpPr/>
            <p:nvPr/>
          </p:nvSpPr>
          <p:spPr>
            <a:xfrm>
              <a:off x="8985304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024;p48"/>
            <p:cNvSpPr/>
            <p:nvPr/>
          </p:nvSpPr>
          <p:spPr>
            <a:xfrm>
              <a:off x="8802452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5622803" y="239107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+mn-lt"/>
              </a:rPr>
              <a:t>Formalización.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620444" y="3981785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+mn-lt"/>
              </a:rPr>
              <a:t>Asesoría y acompañamiento.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142790" y="3981785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+mn-lt"/>
              </a:rPr>
              <a:t>Capacitación.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94682" y="2391078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+mn-lt"/>
              </a:rPr>
              <a:t>Implementación.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181436" y="95353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+mn-lt"/>
              </a:rPr>
              <a:t>Evaluación.</a:t>
            </a:r>
            <a:endParaRPr lang="es-MX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584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Esquema de trabajo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 smtClean="0"/>
              <a:t>Las Dependencias y Entidades estatales, así como los Ayuntamientos pueden proponer centros de atención que brinden atención directa a la ciudadanía.</a:t>
            </a:r>
          </a:p>
          <a:p>
            <a:pPr marL="101600" indent="0">
              <a:buNone/>
            </a:pPr>
            <a:r>
              <a:rPr lang="es-MX" dirty="0" smtClean="0"/>
              <a:t> </a:t>
            </a:r>
          </a:p>
          <a:p>
            <a:r>
              <a:rPr lang="es-MX" dirty="0" smtClean="0"/>
              <a:t>Los centros incorporados participarán en un esquema de trabajo con capacitación, asesoría y acompañamiento en la mejora.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 smtClean="0"/>
              <a:t>El esquema de trabajo sirve para generar un hilo conductor que oriente los esfuerzos de los servidores públicos a la satisfacción de la ciudadanía.</a:t>
            </a:r>
          </a:p>
          <a:p>
            <a:pPr marL="101600" indent="0">
              <a:buNone/>
            </a:pPr>
            <a:endParaRPr lang="es-MX" dirty="0" smtClean="0"/>
          </a:p>
          <a:p>
            <a:r>
              <a:rPr lang="es-MX" dirty="0" smtClean="0"/>
              <a:t>Los centros de atención incorporados serán evaluados para determinar el grado de implementación del Modelo de Gestión del Servicio.</a:t>
            </a:r>
            <a:endParaRPr lang="es-MX" dirty="0"/>
          </a:p>
        </p:txBody>
      </p:sp>
      <p:pic>
        <p:nvPicPr>
          <p:cNvPr id="5" name="Marcador de conteni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791" y="4359202"/>
            <a:ext cx="595718" cy="5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60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Conector recto 61"/>
          <p:cNvCxnSpPr/>
          <p:nvPr/>
        </p:nvCxnSpPr>
        <p:spPr>
          <a:xfrm flipV="1">
            <a:off x="2702936" y="1490654"/>
            <a:ext cx="2138990" cy="963"/>
          </a:xfrm>
          <a:prstGeom prst="line">
            <a:avLst/>
          </a:prstGeom>
          <a:ln w="28575">
            <a:solidFill>
              <a:srgbClr val="9C384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 flipH="1">
            <a:off x="1884067" y="2573447"/>
            <a:ext cx="106218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 flipH="1" flipV="1">
            <a:off x="1586913" y="3106196"/>
            <a:ext cx="2711" cy="82997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 flipH="1" flipV="1">
            <a:off x="1719928" y="2987096"/>
            <a:ext cx="380621" cy="39557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 flipH="1">
            <a:off x="1843733" y="2120106"/>
            <a:ext cx="665690" cy="31742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H="1">
            <a:off x="1719929" y="1692142"/>
            <a:ext cx="390551" cy="55501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H="1">
            <a:off x="1572495" y="1213903"/>
            <a:ext cx="34259" cy="86550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 flipH="1" flipV="1">
            <a:off x="1843732" y="2742488"/>
            <a:ext cx="702331" cy="2934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/>
          <p:cNvCxnSpPr/>
          <p:nvPr/>
        </p:nvCxnSpPr>
        <p:spPr>
          <a:xfrm>
            <a:off x="3697424" y="2561562"/>
            <a:ext cx="1144502" cy="4575"/>
          </a:xfrm>
          <a:prstGeom prst="line">
            <a:avLst/>
          </a:prstGeom>
          <a:ln w="28575">
            <a:solidFill>
              <a:srgbClr val="37566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/>
          <p:cNvCxnSpPr/>
          <p:nvPr/>
        </p:nvCxnSpPr>
        <p:spPr>
          <a:xfrm>
            <a:off x="3101675" y="2047301"/>
            <a:ext cx="1740251" cy="3743"/>
          </a:xfrm>
          <a:prstGeom prst="line">
            <a:avLst/>
          </a:prstGeom>
          <a:ln w="28575">
            <a:solidFill>
              <a:srgbClr val="B64D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 flipH="1">
            <a:off x="1319977" y="865821"/>
            <a:ext cx="10844" cy="113185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>
            <a:stCxn id="20" idx="0"/>
            <a:endCxn id="21" idx="2"/>
          </p:cNvCxnSpPr>
          <p:nvPr/>
        </p:nvCxnSpPr>
        <p:spPr>
          <a:xfrm flipV="1">
            <a:off x="1314928" y="3196234"/>
            <a:ext cx="0" cy="104576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ipse 54"/>
          <p:cNvSpPr/>
          <p:nvPr/>
        </p:nvSpPr>
        <p:spPr>
          <a:xfrm>
            <a:off x="515858" y="1842973"/>
            <a:ext cx="1528211" cy="1528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77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3" y="1997673"/>
            <a:ext cx="1305210" cy="1198561"/>
          </a:xfrm>
          <a:prstGeom prst="rect">
            <a:avLst/>
          </a:prstGeom>
          <a:effectLst>
            <a:outerShdw blurRad="177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56" name="Conector recto 55"/>
          <p:cNvCxnSpPr>
            <a:endCxn id="90" idx="1"/>
          </p:cNvCxnSpPr>
          <p:nvPr/>
        </p:nvCxnSpPr>
        <p:spPr>
          <a:xfrm flipV="1">
            <a:off x="1719928" y="441616"/>
            <a:ext cx="3106437" cy="7929"/>
          </a:xfrm>
          <a:prstGeom prst="line">
            <a:avLst/>
          </a:prstGeom>
          <a:ln w="28575">
            <a:solidFill>
              <a:srgbClr val="453A7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/>
          <p:cNvCxnSpPr>
            <a:endCxn id="91" idx="1"/>
          </p:cNvCxnSpPr>
          <p:nvPr/>
        </p:nvCxnSpPr>
        <p:spPr>
          <a:xfrm flipV="1">
            <a:off x="2221292" y="993424"/>
            <a:ext cx="2620634" cy="6134"/>
          </a:xfrm>
          <a:prstGeom prst="line">
            <a:avLst/>
          </a:prstGeom>
          <a:ln w="28575">
            <a:solidFill>
              <a:srgbClr val="37566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/>
          <p:cNvCxnSpPr/>
          <p:nvPr/>
        </p:nvCxnSpPr>
        <p:spPr>
          <a:xfrm>
            <a:off x="3232291" y="3096858"/>
            <a:ext cx="1609635" cy="9338"/>
          </a:xfrm>
          <a:prstGeom prst="line">
            <a:avLst/>
          </a:prstGeom>
          <a:ln w="28575">
            <a:solidFill>
              <a:srgbClr val="9C384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/>
          <p:cNvCxnSpPr/>
          <p:nvPr/>
        </p:nvCxnSpPr>
        <p:spPr>
          <a:xfrm flipV="1">
            <a:off x="2725019" y="3594798"/>
            <a:ext cx="2116907" cy="11828"/>
          </a:xfrm>
          <a:prstGeom prst="line">
            <a:avLst/>
          </a:prstGeom>
          <a:ln w="28575">
            <a:solidFill>
              <a:srgbClr val="BA6F2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/>
          <p:cNvCxnSpPr/>
          <p:nvPr/>
        </p:nvCxnSpPr>
        <p:spPr>
          <a:xfrm>
            <a:off x="2210536" y="4135510"/>
            <a:ext cx="2662899" cy="4194"/>
          </a:xfrm>
          <a:prstGeom prst="line">
            <a:avLst/>
          </a:prstGeom>
          <a:ln w="28575">
            <a:solidFill>
              <a:srgbClr val="1E696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76"/>
          <p:cNvCxnSpPr/>
          <p:nvPr/>
        </p:nvCxnSpPr>
        <p:spPr>
          <a:xfrm flipV="1">
            <a:off x="1716368" y="4646999"/>
            <a:ext cx="3157067" cy="21600"/>
          </a:xfrm>
          <a:prstGeom prst="line">
            <a:avLst/>
          </a:prstGeom>
          <a:ln w="28575">
            <a:solidFill>
              <a:srgbClr val="BA93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ángulo 89"/>
          <p:cNvSpPr/>
          <p:nvPr/>
        </p:nvSpPr>
        <p:spPr>
          <a:xfrm>
            <a:off x="4834146" y="302064"/>
            <a:ext cx="161633" cy="279104"/>
          </a:xfrm>
          <a:prstGeom prst="rect">
            <a:avLst/>
          </a:prstGeom>
          <a:solidFill>
            <a:srgbClr val="453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/>
          </a:p>
        </p:txBody>
      </p:sp>
      <p:sp>
        <p:nvSpPr>
          <p:cNvPr id="91" name="Rectángulo 90"/>
          <p:cNvSpPr/>
          <p:nvPr/>
        </p:nvSpPr>
        <p:spPr>
          <a:xfrm>
            <a:off x="4834146" y="853872"/>
            <a:ext cx="161633" cy="279104"/>
          </a:xfrm>
          <a:prstGeom prst="rect">
            <a:avLst/>
          </a:prstGeom>
          <a:solidFill>
            <a:srgbClr val="0E4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/>
          </a:p>
        </p:txBody>
      </p:sp>
      <p:sp>
        <p:nvSpPr>
          <p:cNvPr id="92" name="Rectángulo 91"/>
          <p:cNvSpPr/>
          <p:nvPr/>
        </p:nvSpPr>
        <p:spPr>
          <a:xfrm>
            <a:off x="4834146" y="1352107"/>
            <a:ext cx="161633" cy="279104"/>
          </a:xfrm>
          <a:prstGeom prst="rect">
            <a:avLst/>
          </a:prstGeom>
          <a:solidFill>
            <a:srgbClr val="763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/>
          </a:p>
        </p:txBody>
      </p:sp>
      <p:sp>
        <p:nvSpPr>
          <p:cNvPr id="93" name="Rectángulo 92"/>
          <p:cNvSpPr/>
          <p:nvPr/>
        </p:nvSpPr>
        <p:spPr>
          <a:xfrm>
            <a:off x="4834146" y="1923993"/>
            <a:ext cx="161633" cy="279104"/>
          </a:xfrm>
          <a:prstGeom prst="rect">
            <a:avLst/>
          </a:prstGeom>
          <a:solidFill>
            <a:srgbClr val="B64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/>
          </a:p>
        </p:txBody>
      </p:sp>
      <p:sp>
        <p:nvSpPr>
          <p:cNvPr id="95" name="Rectángulo 94"/>
          <p:cNvSpPr/>
          <p:nvPr/>
        </p:nvSpPr>
        <p:spPr>
          <a:xfrm>
            <a:off x="4834146" y="2423311"/>
            <a:ext cx="161633" cy="279104"/>
          </a:xfrm>
          <a:prstGeom prst="rect">
            <a:avLst/>
          </a:prstGeom>
          <a:solidFill>
            <a:srgbClr val="375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/>
          </a:p>
        </p:txBody>
      </p:sp>
      <p:sp>
        <p:nvSpPr>
          <p:cNvPr id="96" name="Rectángulo 95"/>
          <p:cNvSpPr/>
          <p:nvPr/>
        </p:nvSpPr>
        <p:spPr>
          <a:xfrm>
            <a:off x="4834146" y="2952617"/>
            <a:ext cx="161633" cy="279104"/>
          </a:xfrm>
          <a:prstGeom prst="rect">
            <a:avLst/>
          </a:prstGeom>
          <a:solidFill>
            <a:srgbClr val="763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/>
          </a:p>
        </p:txBody>
      </p:sp>
      <p:sp>
        <p:nvSpPr>
          <p:cNvPr id="97" name="Rectángulo 96"/>
          <p:cNvSpPr/>
          <p:nvPr/>
        </p:nvSpPr>
        <p:spPr>
          <a:xfrm>
            <a:off x="4834146" y="3464398"/>
            <a:ext cx="161633" cy="279104"/>
          </a:xfrm>
          <a:prstGeom prst="rect">
            <a:avLst/>
          </a:prstGeom>
          <a:solidFill>
            <a:srgbClr val="BA6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/>
          </a:p>
        </p:txBody>
      </p:sp>
      <p:sp>
        <p:nvSpPr>
          <p:cNvPr id="98" name="Rectángulo 97"/>
          <p:cNvSpPr/>
          <p:nvPr/>
        </p:nvSpPr>
        <p:spPr>
          <a:xfrm>
            <a:off x="4834146" y="3986648"/>
            <a:ext cx="161633" cy="279104"/>
          </a:xfrm>
          <a:prstGeom prst="rect">
            <a:avLst/>
          </a:prstGeom>
          <a:solidFill>
            <a:srgbClr val="1E6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/>
          </a:p>
        </p:txBody>
      </p:sp>
      <p:sp>
        <p:nvSpPr>
          <p:cNvPr id="99" name="Rectángulo 98"/>
          <p:cNvSpPr/>
          <p:nvPr/>
        </p:nvSpPr>
        <p:spPr>
          <a:xfrm>
            <a:off x="4834146" y="4508899"/>
            <a:ext cx="161633" cy="279104"/>
          </a:xfrm>
          <a:prstGeom prst="rect">
            <a:avLst/>
          </a:prstGeom>
          <a:solidFill>
            <a:srgbClr val="BA9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/>
          </a:p>
        </p:txBody>
      </p:sp>
      <p:grpSp>
        <p:nvGrpSpPr>
          <p:cNvPr id="3" name="Grupo 2"/>
          <p:cNvGrpSpPr/>
          <p:nvPr/>
        </p:nvGrpSpPr>
        <p:grpSpPr>
          <a:xfrm>
            <a:off x="1020321" y="141463"/>
            <a:ext cx="621000" cy="621000"/>
            <a:chOff x="1360428" y="188617"/>
            <a:chExt cx="828000" cy="828000"/>
          </a:xfrm>
          <a:effectLst>
            <a:outerShdw blurRad="177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1" name="Rectángulo redondeado 40"/>
            <p:cNvSpPr/>
            <p:nvPr/>
          </p:nvSpPr>
          <p:spPr>
            <a:xfrm rot="18900822">
              <a:off x="1360428" y="188617"/>
              <a:ext cx="828000" cy="828000"/>
            </a:xfrm>
            <a:prstGeom prst="roundRect">
              <a:avLst/>
            </a:prstGeom>
            <a:solidFill>
              <a:srgbClr val="453A72"/>
            </a:solidFill>
            <a:ln>
              <a:solidFill>
                <a:srgbClr val="453A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50" dirty="0"/>
            </a:p>
          </p:txBody>
        </p:sp>
        <p:grpSp>
          <p:nvGrpSpPr>
            <p:cNvPr id="43" name="Grupo 42"/>
            <p:cNvGrpSpPr/>
            <p:nvPr/>
          </p:nvGrpSpPr>
          <p:grpSpPr>
            <a:xfrm>
              <a:off x="1544108" y="361826"/>
              <a:ext cx="460000" cy="460000"/>
              <a:chOff x="5947038" y="116151"/>
              <a:chExt cx="612000" cy="612648"/>
            </a:xfrm>
          </p:grpSpPr>
          <p:sp>
            <p:nvSpPr>
              <p:cNvPr id="44" name="Elipse 43"/>
              <p:cNvSpPr/>
              <p:nvPr/>
            </p:nvSpPr>
            <p:spPr>
              <a:xfrm>
                <a:off x="5947038" y="116151"/>
                <a:ext cx="612000" cy="61264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50"/>
              </a:p>
            </p:txBody>
          </p:sp>
          <p:pic>
            <p:nvPicPr>
              <p:cNvPr id="46" name="Imagen 45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037457" y="206166"/>
                <a:ext cx="423827" cy="42708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48" name="Grupo 47"/>
          <p:cNvGrpSpPr/>
          <p:nvPr/>
        </p:nvGrpSpPr>
        <p:grpSpPr>
          <a:xfrm>
            <a:off x="1517348" y="685991"/>
            <a:ext cx="621000" cy="621000"/>
            <a:chOff x="4206312" y="1407643"/>
            <a:chExt cx="1620000" cy="1620000"/>
          </a:xfrm>
          <a:effectLst>
            <a:outerShdw blurRad="177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0" name="Rectángulo redondeado 49"/>
            <p:cNvSpPr/>
            <p:nvPr/>
          </p:nvSpPr>
          <p:spPr>
            <a:xfrm rot="18900822">
              <a:off x="4206312" y="1407643"/>
              <a:ext cx="1620000" cy="1620000"/>
            </a:xfrm>
            <a:prstGeom prst="roundRect">
              <a:avLst/>
            </a:prstGeom>
            <a:solidFill>
              <a:srgbClr val="0E446A"/>
            </a:solidFill>
            <a:ln>
              <a:solidFill>
                <a:srgbClr val="0E4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50"/>
            </a:p>
          </p:txBody>
        </p:sp>
        <p:grpSp>
          <p:nvGrpSpPr>
            <p:cNvPr id="51" name="Grupo 50"/>
            <p:cNvGrpSpPr/>
            <p:nvPr/>
          </p:nvGrpSpPr>
          <p:grpSpPr>
            <a:xfrm>
              <a:off x="4574360" y="1765604"/>
              <a:ext cx="900000" cy="900000"/>
              <a:chOff x="4719140" y="1298244"/>
              <a:chExt cx="612000" cy="612648"/>
            </a:xfrm>
          </p:grpSpPr>
          <p:sp>
            <p:nvSpPr>
              <p:cNvPr id="52" name="Elipse 51"/>
              <p:cNvSpPr/>
              <p:nvPr/>
            </p:nvSpPr>
            <p:spPr>
              <a:xfrm>
                <a:off x="4719140" y="1298244"/>
                <a:ext cx="612000" cy="61264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50"/>
              </a:p>
            </p:txBody>
          </p:sp>
          <p:pic>
            <p:nvPicPr>
              <p:cNvPr id="53" name="Imagen 52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58640" y="1362366"/>
                <a:ext cx="344225" cy="44987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cxnSp>
        <p:nvCxnSpPr>
          <p:cNvPr id="54" name="Conector recto 53"/>
          <p:cNvCxnSpPr/>
          <p:nvPr/>
        </p:nvCxnSpPr>
        <p:spPr>
          <a:xfrm>
            <a:off x="6751283" y="4284828"/>
            <a:ext cx="540000" cy="868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upo 56"/>
          <p:cNvGrpSpPr/>
          <p:nvPr/>
        </p:nvGrpSpPr>
        <p:grpSpPr>
          <a:xfrm>
            <a:off x="2025824" y="1180567"/>
            <a:ext cx="621000" cy="621000"/>
            <a:chOff x="6641502" y="1410512"/>
            <a:chExt cx="1620000" cy="1620000"/>
          </a:xfrm>
          <a:effectLst>
            <a:outerShdw blurRad="177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8" name="Rectángulo redondeado 57"/>
            <p:cNvSpPr/>
            <p:nvPr/>
          </p:nvSpPr>
          <p:spPr>
            <a:xfrm rot="18900822">
              <a:off x="6641502" y="1410512"/>
              <a:ext cx="1620000" cy="1620000"/>
            </a:xfrm>
            <a:prstGeom prst="roundRect">
              <a:avLst/>
            </a:prstGeom>
            <a:solidFill>
              <a:srgbClr val="763048"/>
            </a:solidFill>
            <a:ln>
              <a:solidFill>
                <a:srgbClr val="7630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50"/>
            </a:p>
          </p:txBody>
        </p:sp>
        <p:grpSp>
          <p:nvGrpSpPr>
            <p:cNvPr id="59" name="Grupo 58"/>
            <p:cNvGrpSpPr/>
            <p:nvPr/>
          </p:nvGrpSpPr>
          <p:grpSpPr>
            <a:xfrm>
              <a:off x="7003064" y="1753812"/>
              <a:ext cx="900000" cy="900000"/>
              <a:chOff x="7147844" y="1286452"/>
              <a:chExt cx="612000" cy="612648"/>
            </a:xfrm>
          </p:grpSpPr>
          <p:sp>
            <p:nvSpPr>
              <p:cNvPr id="61" name="Elipse 60"/>
              <p:cNvSpPr/>
              <p:nvPr/>
            </p:nvSpPr>
            <p:spPr>
              <a:xfrm>
                <a:off x="7147844" y="1286452"/>
                <a:ext cx="612000" cy="61264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50"/>
              </a:p>
            </p:txBody>
          </p:sp>
          <p:pic>
            <p:nvPicPr>
              <p:cNvPr id="63" name="Imagen 62"/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296422" y="1395778"/>
                <a:ext cx="306865" cy="3949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64" name="Grupo 63"/>
          <p:cNvGrpSpPr/>
          <p:nvPr/>
        </p:nvGrpSpPr>
        <p:grpSpPr>
          <a:xfrm>
            <a:off x="2986622" y="2256055"/>
            <a:ext cx="621000" cy="621000"/>
            <a:chOff x="5412782" y="2588103"/>
            <a:chExt cx="1620000" cy="1620000"/>
          </a:xfrm>
          <a:effectLst>
            <a:outerShdw blurRad="177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5" name="Rectángulo redondeado 64"/>
            <p:cNvSpPr/>
            <p:nvPr/>
          </p:nvSpPr>
          <p:spPr>
            <a:xfrm rot="18900822">
              <a:off x="5412782" y="2588103"/>
              <a:ext cx="1620000" cy="1620000"/>
            </a:xfrm>
            <a:prstGeom prst="roundRect">
              <a:avLst/>
            </a:prstGeom>
            <a:solidFill>
              <a:srgbClr val="375668"/>
            </a:solidFill>
            <a:ln>
              <a:solidFill>
                <a:srgbClr val="3756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50"/>
            </a:p>
          </p:txBody>
        </p:sp>
        <p:grpSp>
          <p:nvGrpSpPr>
            <p:cNvPr id="66" name="Grupo 65"/>
            <p:cNvGrpSpPr/>
            <p:nvPr/>
          </p:nvGrpSpPr>
          <p:grpSpPr>
            <a:xfrm>
              <a:off x="5778234" y="2935122"/>
              <a:ext cx="900000" cy="900000"/>
              <a:chOff x="5923014" y="2467762"/>
              <a:chExt cx="612000" cy="612648"/>
            </a:xfrm>
          </p:grpSpPr>
          <p:sp>
            <p:nvSpPr>
              <p:cNvPr id="67" name="Elipse 66"/>
              <p:cNvSpPr/>
              <p:nvPr/>
            </p:nvSpPr>
            <p:spPr>
              <a:xfrm>
                <a:off x="5923014" y="2467762"/>
                <a:ext cx="612000" cy="61264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50"/>
              </a:p>
            </p:txBody>
          </p:sp>
          <p:pic>
            <p:nvPicPr>
              <p:cNvPr id="68" name="Imagen 67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087105" y="2570019"/>
                <a:ext cx="297156" cy="38836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69" name="Grupo 68"/>
          <p:cNvGrpSpPr/>
          <p:nvPr/>
        </p:nvGrpSpPr>
        <p:grpSpPr>
          <a:xfrm>
            <a:off x="2527409" y="2787830"/>
            <a:ext cx="621000" cy="621000"/>
            <a:chOff x="7839491" y="2616836"/>
            <a:chExt cx="1620000" cy="1620000"/>
          </a:xfrm>
          <a:effectLst>
            <a:outerShdw blurRad="177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1" name="Rectángulo redondeado 70"/>
            <p:cNvSpPr/>
            <p:nvPr/>
          </p:nvSpPr>
          <p:spPr>
            <a:xfrm rot="18900822">
              <a:off x="7839491" y="2616836"/>
              <a:ext cx="1620000" cy="1620000"/>
            </a:xfrm>
            <a:prstGeom prst="roundRect">
              <a:avLst/>
            </a:prstGeom>
            <a:solidFill>
              <a:srgbClr val="9C3842"/>
            </a:solidFill>
            <a:ln>
              <a:solidFill>
                <a:srgbClr val="9C38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50"/>
            </a:p>
          </p:txBody>
        </p:sp>
        <p:grpSp>
          <p:nvGrpSpPr>
            <p:cNvPr id="73" name="Grupo 72"/>
            <p:cNvGrpSpPr/>
            <p:nvPr/>
          </p:nvGrpSpPr>
          <p:grpSpPr>
            <a:xfrm>
              <a:off x="8207472" y="2965548"/>
              <a:ext cx="900000" cy="900000"/>
              <a:chOff x="8352252" y="2498188"/>
              <a:chExt cx="612000" cy="612648"/>
            </a:xfrm>
          </p:grpSpPr>
          <p:sp>
            <p:nvSpPr>
              <p:cNvPr id="78" name="Elipse 77"/>
              <p:cNvSpPr/>
              <p:nvPr/>
            </p:nvSpPr>
            <p:spPr>
              <a:xfrm>
                <a:off x="8352252" y="2498188"/>
                <a:ext cx="612000" cy="61264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50"/>
              </a:p>
            </p:txBody>
          </p:sp>
          <p:pic>
            <p:nvPicPr>
              <p:cNvPr id="79" name="Imagen 78"/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449938" y="2632176"/>
                <a:ext cx="413091" cy="3377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80" name="Grupo 79"/>
          <p:cNvGrpSpPr/>
          <p:nvPr/>
        </p:nvGrpSpPr>
        <p:grpSpPr>
          <a:xfrm>
            <a:off x="2022277" y="3295927"/>
            <a:ext cx="621000" cy="621000"/>
            <a:chOff x="4185210" y="3776613"/>
            <a:chExt cx="1620000" cy="1620000"/>
          </a:xfrm>
          <a:effectLst>
            <a:outerShdw blurRad="177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1" name="Rectángulo redondeado 80"/>
            <p:cNvSpPr/>
            <p:nvPr/>
          </p:nvSpPr>
          <p:spPr>
            <a:xfrm rot="18900822">
              <a:off x="4185210" y="3776613"/>
              <a:ext cx="1620000" cy="1620000"/>
            </a:xfrm>
            <a:prstGeom prst="roundRect">
              <a:avLst/>
            </a:prstGeom>
            <a:solidFill>
              <a:srgbClr val="BA6F2B"/>
            </a:solidFill>
            <a:ln>
              <a:solidFill>
                <a:srgbClr val="BA6F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50"/>
            </a:p>
          </p:txBody>
        </p:sp>
        <p:grpSp>
          <p:nvGrpSpPr>
            <p:cNvPr id="82" name="Grupo 81"/>
            <p:cNvGrpSpPr/>
            <p:nvPr/>
          </p:nvGrpSpPr>
          <p:grpSpPr>
            <a:xfrm>
              <a:off x="4547018" y="4113447"/>
              <a:ext cx="900000" cy="900000"/>
              <a:chOff x="4691798" y="3646087"/>
              <a:chExt cx="612000" cy="612648"/>
            </a:xfrm>
          </p:grpSpPr>
          <p:sp>
            <p:nvSpPr>
              <p:cNvPr id="83" name="Elipse 82"/>
              <p:cNvSpPr/>
              <p:nvPr/>
            </p:nvSpPr>
            <p:spPr>
              <a:xfrm>
                <a:off x="4691798" y="3646087"/>
                <a:ext cx="612000" cy="61264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50"/>
              </a:p>
            </p:txBody>
          </p:sp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774511" y="3807528"/>
                <a:ext cx="443069" cy="293175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85" name="Grupo 84"/>
          <p:cNvGrpSpPr/>
          <p:nvPr/>
        </p:nvGrpSpPr>
        <p:grpSpPr>
          <a:xfrm>
            <a:off x="1010471" y="4332822"/>
            <a:ext cx="621000" cy="621000"/>
            <a:chOff x="5387948" y="4968653"/>
            <a:chExt cx="1620000" cy="1620000"/>
          </a:xfrm>
          <a:effectLst>
            <a:outerShdw blurRad="177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6" name="Rectángulo redondeado 85"/>
            <p:cNvSpPr/>
            <p:nvPr/>
          </p:nvSpPr>
          <p:spPr>
            <a:xfrm rot="18900822">
              <a:off x="5387948" y="4968653"/>
              <a:ext cx="1620000" cy="1620000"/>
            </a:xfrm>
            <a:prstGeom prst="roundRect">
              <a:avLst/>
            </a:prstGeom>
            <a:solidFill>
              <a:srgbClr val="BA932E"/>
            </a:solidFill>
            <a:ln>
              <a:solidFill>
                <a:srgbClr val="BA93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50"/>
            </a:p>
          </p:txBody>
        </p:sp>
        <p:grpSp>
          <p:nvGrpSpPr>
            <p:cNvPr id="87" name="Grupo 86"/>
            <p:cNvGrpSpPr/>
            <p:nvPr/>
          </p:nvGrpSpPr>
          <p:grpSpPr>
            <a:xfrm>
              <a:off x="5741653" y="5296224"/>
              <a:ext cx="900000" cy="900000"/>
              <a:chOff x="5886433" y="4828864"/>
              <a:chExt cx="612000" cy="612648"/>
            </a:xfrm>
          </p:grpSpPr>
          <p:sp>
            <p:nvSpPr>
              <p:cNvPr id="88" name="Elipse 87"/>
              <p:cNvSpPr/>
              <p:nvPr/>
            </p:nvSpPr>
            <p:spPr>
              <a:xfrm>
                <a:off x="5886433" y="4828864"/>
                <a:ext cx="612000" cy="61264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50"/>
              </a:p>
            </p:txBody>
          </p:sp>
          <p:pic>
            <p:nvPicPr>
              <p:cNvPr id="89" name="Imagen 88"/>
              <p:cNvPicPr>
                <a:picLocks noChangeAspect="1"/>
              </p:cNvPicPr>
              <p:nvPr/>
            </p:nvPicPr>
            <p:blipFill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007130" y="4995132"/>
                <a:ext cx="364023" cy="294553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94" name="Grupo 93"/>
          <p:cNvGrpSpPr/>
          <p:nvPr/>
        </p:nvGrpSpPr>
        <p:grpSpPr>
          <a:xfrm>
            <a:off x="1514088" y="3825839"/>
            <a:ext cx="621000" cy="621000"/>
            <a:chOff x="6606119" y="3785508"/>
            <a:chExt cx="1620000" cy="1620000"/>
          </a:xfrm>
          <a:effectLst>
            <a:outerShdw blurRad="177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0" name="Rectángulo redondeado 99"/>
            <p:cNvSpPr/>
            <p:nvPr/>
          </p:nvSpPr>
          <p:spPr>
            <a:xfrm rot="18900822">
              <a:off x="6606119" y="3785508"/>
              <a:ext cx="1620000" cy="1620000"/>
            </a:xfrm>
            <a:prstGeom prst="roundRect">
              <a:avLst/>
            </a:prstGeom>
            <a:solidFill>
              <a:srgbClr val="1E6964"/>
            </a:solidFill>
            <a:ln>
              <a:solidFill>
                <a:srgbClr val="1E69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50"/>
            </a:p>
          </p:txBody>
        </p:sp>
        <p:grpSp>
          <p:nvGrpSpPr>
            <p:cNvPr id="101" name="Grupo 100"/>
            <p:cNvGrpSpPr/>
            <p:nvPr/>
          </p:nvGrpSpPr>
          <p:grpSpPr>
            <a:xfrm>
              <a:off x="6956757" y="4137007"/>
              <a:ext cx="900000" cy="900000"/>
              <a:chOff x="7101537" y="3669647"/>
              <a:chExt cx="612000" cy="612648"/>
            </a:xfrm>
          </p:grpSpPr>
          <p:sp>
            <p:nvSpPr>
              <p:cNvPr id="102" name="Elipse 101"/>
              <p:cNvSpPr/>
              <p:nvPr/>
            </p:nvSpPr>
            <p:spPr>
              <a:xfrm>
                <a:off x="7101537" y="3669647"/>
                <a:ext cx="612000" cy="61264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50"/>
              </a:p>
            </p:txBody>
          </p:sp>
          <p:pic>
            <p:nvPicPr>
              <p:cNvPr id="103" name="Imagen 102"/>
              <p:cNvPicPr>
                <a:picLocks noChangeAspect="1"/>
              </p:cNvPicPr>
              <p:nvPr/>
            </p:nvPicPr>
            <p:blipFill>
              <a:blip r:embed="rId18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rightnessContrast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217545" y="3748524"/>
                <a:ext cx="385835" cy="43046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104" name="Grupo 103"/>
          <p:cNvGrpSpPr/>
          <p:nvPr/>
        </p:nvGrpSpPr>
        <p:grpSpPr>
          <a:xfrm>
            <a:off x="2484629" y="1736801"/>
            <a:ext cx="621000" cy="621000"/>
            <a:chOff x="2984390" y="2591681"/>
            <a:chExt cx="1620000" cy="1620000"/>
          </a:xfrm>
          <a:effectLst>
            <a:outerShdw blurRad="177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5" name="Rectángulo redondeado 104"/>
            <p:cNvSpPr/>
            <p:nvPr/>
          </p:nvSpPr>
          <p:spPr>
            <a:xfrm rot="18900822">
              <a:off x="2984390" y="2591681"/>
              <a:ext cx="1620000" cy="1620000"/>
            </a:xfrm>
            <a:prstGeom prst="roundRect">
              <a:avLst/>
            </a:prstGeom>
            <a:solidFill>
              <a:srgbClr val="B64D26"/>
            </a:solidFill>
            <a:ln>
              <a:solidFill>
                <a:srgbClr val="B64D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50"/>
            </a:p>
          </p:txBody>
        </p:sp>
        <p:grpSp>
          <p:nvGrpSpPr>
            <p:cNvPr id="106" name="Grupo 105"/>
            <p:cNvGrpSpPr/>
            <p:nvPr/>
          </p:nvGrpSpPr>
          <p:grpSpPr>
            <a:xfrm>
              <a:off x="3352831" y="2935122"/>
              <a:ext cx="900000" cy="900000"/>
              <a:chOff x="3497611" y="2467762"/>
              <a:chExt cx="612000" cy="612648"/>
            </a:xfrm>
          </p:grpSpPr>
          <p:sp>
            <p:nvSpPr>
              <p:cNvPr id="107" name="Elipse 106"/>
              <p:cNvSpPr/>
              <p:nvPr/>
            </p:nvSpPr>
            <p:spPr>
              <a:xfrm>
                <a:off x="3497611" y="2467762"/>
                <a:ext cx="612000" cy="61264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50"/>
              </a:p>
            </p:txBody>
          </p:sp>
          <p:pic>
            <p:nvPicPr>
              <p:cNvPr id="108" name="Imagen 107"/>
              <p:cNvPicPr>
                <a:picLocks noChangeAspect="1"/>
              </p:cNvPicPr>
              <p:nvPr/>
            </p:nvPicPr>
            <p:blipFill>
              <a:blip r:embed="rId20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99522" y="2565750"/>
                <a:ext cx="384532" cy="360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2" name="CuadroTexto 1"/>
          <p:cNvSpPr txBox="1"/>
          <p:nvPr/>
        </p:nvSpPr>
        <p:spPr>
          <a:xfrm>
            <a:off x="5032660" y="280032"/>
            <a:ext cx="35028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>
                <a:solidFill>
                  <a:srgbClr val="453A72"/>
                </a:solidFill>
              </a:rPr>
              <a:t>Proceso y mejora del servicio</a:t>
            </a:r>
            <a:endParaRPr lang="es-MX" b="1" dirty="0">
              <a:solidFill>
                <a:srgbClr val="453A72"/>
              </a:solidFill>
            </a:endParaRPr>
          </a:p>
        </p:txBody>
      </p:sp>
      <p:sp>
        <p:nvSpPr>
          <p:cNvPr id="109" name="CuadroTexto 108"/>
          <p:cNvSpPr txBox="1"/>
          <p:nvPr/>
        </p:nvSpPr>
        <p:spPr>
          <a:xfrm>
            <a:off x="5032660" y="831840"/>
            <a:ext cx="35028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>
                <a:solidFill>
                  <a:srgbClr val="0E446A"/>
                </a:solidFill>
              </a:rPr>
              <a:t>Protocolo de atención</a:t>
            </a:r>
            <a:endParaRPr lang="es-MX" b="1" dirty="0">
              <a:solidFill>
                <a:srgbClr val="0E446A"/>
              </a:solidFill>
            </a:endParaRPr>
          </a:p>
        </p:txBody>
      </p:sp>
      <p:sp>
        <p:nvSpPr>
          <p:cNvPr id="110" name="CuadroTexto 109"/>
          <p:cNvSpPr txBox="1"/>
          <p:nvPr/>
        </p:nvSpPr>
        <p:spPr>
          <a:xfrm>
            <a:off x="5032660" y="1323489"/>
            <a:ext cx="35028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>
                <a:solidFill>
                  <a:srgbClr val="763048"/>
                </a:solidFill>
              </a:rPr>
              <a:t>Información de trámites  servicios</a:t>
            </a:r>
            <a:endParaRPr lang="es-MX" b="1" dirty="0">
              <a:solidFill>
                <a:srgbClr val="763048"/>
              </a:solidFill>
            </a:endParaRPr>
          </a:p>
        </p:txBody>
      </p:sp>
      <p:sp>
        <p:nvSpPr>
          <p:cNvPr id="111" name="CuadroTexto 110"/>
          <p:cNvSpPr txBox="1"/>
          <p:nvPr/>
        </p:nvSpPr>
        <p:spPr>
          <a:xfrm>
            <a:off x="5032660" y="1899925"/>
            <a:ext cx="35028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>
                <a:solidFill>
                  <a:srgbClr val="B64D26"/>
                </a:solidFill>
              </a:rPr>
              <a:t>Imagen institucional</a:t>
            </a:r>
            <a:endParaRPr lang="es-MX" b="1" dirty="0">
              <a:solidFill>
                <a:srgbClr val="B64D26"/>
              </a:solidFill>
            </a:endParaRPr>
          </a:p>
        </p:txBody>
      </p:sp>
      <p:sp>
        <p:nvSpPr>
          <p:cNvPr id="112" name="CuadroTexto 111"/>
          <p:cNvSpPr txBox="1"/>
          <p:nvPr/>
        </p:nvSpPr>
        <p:spPr>
          <a:xfrm>
            <a:off x="4999855" y="2401929"/>
            <a:ext cx="414414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>
                <a:solidFill>
                  <a:srgbClr val="375668"/>
                </a:solidFill>
              </a:rPr>
              <a:t>Seguridad, orden, limpieza y estandarización</a:t>
            </a:r>
            <a:endParaRPr lang="es-MX" b="1" dirty="0">
              <a:solidFill>
                <a:srgbClr val="375668"/>
              </a:solidFill>
            </a:endParaRPr>
          </a:p>
        </p:txBody>
      </p:sp>
      <p:sp>
        <p:nvSpPr>
          <p:cNvPr id="113" name="CuadroTexto 112"/>
          <p:cNvSpPr txBox="1"/>
          <p:nvPr/>
        </p:nvSpPr>
        <p:spPr>
          <a:xfrm>
            <a:off x="5032660" y="2929872"/>
            <a:ext cx="35028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>
                <a:solidFill>
                  <a:srgbClr val="763048"/>
                </a:solidFill>
              </a:rPr>
              <a:t>Necesidades del ciudadano</a:t>
            </a:r>
            <a:endParaRPr lang="es-MX" b="1" dirty="0">
              <a:solidFill>
                <a:srgbClr val="763048"/>
              </a:solidFill>
            </a:endParaRPr>
          </a:p>
        </p:txBody>
      </p:sp>
      <p:sp>
        <p:nvSpPr>
          <p:cNvPr id="114" name="CuadroTexto 113"/>
          <p:cNvSpPr txBox="1"/>
          <p:nvPr/>
        </p:nvSpPr>
        <p:spPr>
          <a:xfrm>
            <a:off x="5032660" y="3439129"/>
            <a:ext cx="35028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>
                <a:solidFill>
                  <a:srgbClr val="BA6F2B"/>
                </a:solidFill>
              </a:rPr>
              <a:t>Anticorrupción</a:t>
            </a:r>
            <a:endParaRPr lang="es-MX" b="1" dirty="0">
              <a:solidFill>
                <a:srgbClr val="BA6F2B"/>
              </a:solidFill>
            </a:endParaRPr>
          </a:p>
        </p:txBody>
      </p:sp>
      <p:sp>
        <p:nvSpPr>
          <p:cNvPr id="115" name="CuadroTexto 114"/>
          <p:cNvSpPr txBox="1"/>
          <p:nvPr/>
        </p:nvSpPr>
        <p:spPr>
          <a:xfrm>
            <a:off x="5032660" y="3972017"/>
            <a:ext cx="35028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>
                <a:solidFill>
                  <a:srgbClr val="1E6964"/>
                </a:solidFill>
              </a:rPr>
              <a:t>Buenas prácticas</a:t>
            </a:r>
            <a:endParaRPr lang="es-MX" b="1" dirty="0">
              <a:solidFill>
                <a:srgbClr val="1E6964"/>
              </a:solidFill>
            </a:endParaRPr>
          </a:p>
        </p:txBody>
      </p:sp>
      <p:sp>
        <p:nvSpPr>
          <p:cNvPr id="116" name="CuadroTexto 115"/>
          <p:cNvSpPr txBox="1"/>
          <p:nvPr/>
        </p:nvSpPr>
        <p:spPr>
          <a:xfrm>
            <a:off x="5033940" y="4472466"/>
            <a:ext cx="35028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BA932E"/>
                </a:solidFill>
              </a:rPr>
              <a:t>Modernización y digitalización</a:t>
            </a:r>
          </a:p>
        </p:txBody>
      </p:sp>
    </p:spTree>
    <p:extLst>
      <p:ext uri="{BB962C8B-B14F-4D97-AF65-F5344CB8AC3E}">
        <p14:creationId xmlns:p14="http://schemas.microsoft.com/office/powerpoint/2010/main" val="117778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90" grpId="0" animBg="1"/>
      <p:bldP spid="91" grpId="0" animBg="1"/>
      <p:bldP spid="92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2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Recepción de propuestas.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800" dirty="0" smtClean="0"/>
              <a:t>Pueden consultar la convocatoria en la sección ‘Documentos’, en el </a:t>
            </a:r>
            <a:r>
              <a:rPr lang="es-MX" sz="1800" dirty="0" err="1" smtClean="0"/>
              <a:t>micrositio</a:t>
            </a:r>
            <a:r>
              <a:rPr lang="es-MX" sz="1800" dirty="0" smtClean="0"/>
              <a:t> del Programa MAS:</a:t>
            </a:r>
          </a:p>
          <a:p>
            <a:pPr lvl="1"/>
            <a:r>
              <a:rPr lang="es-MX" sz="1800" dirty="0" smtClean="0">
                <a:hlinkClick r:id="rId2"/>
              </a:rPr>
              <a:t>https://mas.strc.guanajuato.gob.mx/</a:t>
            </a:r>
            <a:endParaRPr lang="es-MX" sz="1800" dirty="0" smtClean="0"/>
          </a:p>
          <a:p>
            <a:endParaRPr lang="es-MX" sz="1800" dirty="0" smtClean="0"/>
          </a:p>
          <a:p>
            <a:r>
              <a:rPr lang="es-MX" sz="1800" dirty="0" smtClean="0"/>
              <a:t>El periodo para solicitar la incorporación es del </a:t>
            </a:r>
            <a:r>
              <a:rPr lang="es-MX" sz="1800" b="1" dirty="0" smtClean="0"/>
              <a:t>31 de enero al 11 de febrero.</a:t>
            </a:r>
          </a:p>
          <a:p>
            <a:endParaRPr lang="es-MX" sz="1800" dirty="0" smtClean="0"/>
          </a:p>
          <a:p>
            <a:r>
              <a:rPr lang="es-MX" sz="1800" dirty="0" smtClean="0"/>
              <a:t>Envía tu solicitud a la cuenta de correo: </a:t>
            </a:r>
            <a:r>
              <a:rPr lang="es-MX" sz="1800" dirty="0" smtClean="0">
                <a:hlinkClick r:id="rId3"/>
              </a:rPr>
              <a:t>mas@guanajuato.gob.mx</a:t>
            </a:r>
            <a:endParaRPr lang="es-MX" sz="1800" dirty="0" smtClean="0"/>
          </a:p>
        </p:txBody>
      </p:sp>
    </p:spTree>
    <p:extLst>
      <p:ext uri="{BB962C8B-B14F-4D97-AF65-F5344CB8AC3E}">
        <p14:creationId xmlns:p14="http://schemas.microsoft.com/office/powerpoint/2010/main" val="2030712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03" name="Google Shape;503;p34"/>
          <p:cNvSpPr txBox="1">
            <a:spLocks noGrp="1"/>
          </p:cNvSpPr>
          <p:nvPr>
            <p:ph type="ctrTitle" idx="4294967295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chemeClr val="accent5"/>
                </a:solidFill>
              </a:rPr>
              <a:t>GRACIAS</a:t>
            </a:r>
            <a:endParaRPr sz="4000" dirty="0">
              <a:solidFill>
                <a:schemeClr val="accent5"/>
              </a:solidFill>
            </a:endParaRPr>
          </a:p>
        </p:txBody>
      </p:sp>
      <p:sp>
        <p:nvSpPr>
          <p:cNvPr id="504" name="Google Shape;504;p34"/>
          <p:cNvSpPr txBox="1">
            <a:spLocks noGrp="1"/>
          </p:cNvSpPr>
          <p:nvPr>
            <p:ph type="subTitle" idx="4294967295"/>
          </p:nvPr>
        </p:nvSpPr>
        <p:spPr>
          <a:xfrm>
            <a:off x="1275150" y="3230000"/>
            <a:ext cx="6593700" cy="13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/>
              <a:t>DIRECCIÓN DE MEJOR ATENCIÓN Y SERVICIOS GUBERNAMENTALES</a:t>
            </a:r>
            <a:endParaRPr sz="1600" b="1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600" dirty="0" smtClean="0"/>
              <a:t>mas@guanajuato.gob.mx</a:t>
            </a:r>
            <a:endParaRPr sz="1600" b="1" dirty="0"/>
          </a:p>
        </p:txBody>
      </p:sp>
    </p:spTree>
    <p:extLst>
      <p:ext uri="{BB962C8B-B14F-4D97-AF65-F5344CB8AC3E}">
        <p14:creationId xmlns:p14="http://schemas.microsoft.com/office/powerpoint/2010/main" val="1582110391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F3F3F3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3788</TotalTime>
  <Words>290</Words>
  <Application>Microsoft Office PowerPoint</Application>
  <PresentationFormat>Presentación en pantalla (16:9)</PresentationFormat>
  <Paragraphs>49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Roboto Condensed</vt:lpstr>
      <vt:lpstr>Calibri</vt:lpstr>
      <vt:lpstr>Arvo</vt:lpstr>
      <vt:lpstr>Roboto Condensed Light</vt:lpstr>
      <vt:lpstr>Arial</vt:lpstr>
      <vt:lpstr>Salerio template</vt:lpstr>
      <vt:lpstr>PROCESO DE INCORPORACIÓN Programa MAS – Mejor Atención y Servicio</vt:lpstr>
      <vt:lpstr>OBJETIVO</vt:lpstr>
      <vt:lpstr>Presentación de PowerPoint</vt:lpstr>
      <vt:lpstr>Proceso de incorporación</vt:lpstr>
      <vt:lpstr>Presentación de PowerPoint</vt:lpstr>
      <vt:lpstr>Esquema de trabajo</vt:lpstr>
      <vt:lpstr>Presentación de PowerPoint</vt:lpstr>
      <vt:lpstr>Recepción de propuestas.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RESULTADOS 2021 Programa MAS – Mejor Atención y Servicio</dc:title>
  <dc:creator>strc</dc:creator>
  <cp:lastModifiedBy>strc</cp:lastModifiedBy>
  <cp:revision>38</cp:revision>
  <dcterms:modified xsi:type="dcterms:W3CDTF">2022-03-31T20:31:56Z</dcterms:modified>
</cp:coreProperties>
</file>