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342" r:id="rId3"/>
    <p:sldId id="344" r:id="rId4"/>
    <p:sldId id="366" r:id="rId5"/>
    <p:sldId id="346" r:id="rId6"/>
    <p:sldId id="345" r:id="rId7"/>
    <p:sldId id="367" r:id="rId8"/>
    <p:sldId id="347" r:id="rId9"/>
    <p:sldId id="348" r:id="rId10"/>
    <p:sldId id="349" r:id="rId11"/>
    <p:sldId id="350" r:id="rId12"/>
    <p:sldId id="359" r:id="rId13"/>
    <p:sldId id="351" r:id="rId14"/>
    <p:sldId id="352" r:id="rId15"/>
    <p:sldId id="353" r:id="rId16"/>
    <p:sldId id="362" r:id="rId17"/>
    <p:sldId id="363" r:id="rId18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0"/>
      <p:bold r:id="rId21"/>
    </p:embeddedFont>
    <p:embeddedFont>
      <p:font typeface="Barlow Condensed SemiBold" panose="020B0604020202020204" charset="0"/>
      <p:regular r:id="rId22"/>
      <p:bold r:id="rId23"/>
      <p:italic r:id="rId24"/>
      <p:boldItalic r:id="rId25"/>
    </p:embeddedFont>
    <p:embeddedFont>
      <p:font typeface="Arvo" panose="020B060402020202020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2E3A"/>
    <a:srgbClr val="4C8B8B"/>
    <a:srgbClr val="06365E"/>
    <a:srgbClr val="004F8A"/>
    <a:srgbClr val="007BC3"/>
    <a:srgbClr val="0069B4"/>
    <a:srgbClr val="52ABF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34D37E-D9B7-44F6-863F-5511A61160DB}">
  <a:tblStyle styleId="{FD34D37E-D9B7-44F6-863F-5511A61160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7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5278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48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589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778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136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163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84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5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62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18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77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29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33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03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75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345" name="Google Shape;345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24" name="Google Shape;724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769" name="Google Shape;769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11" name="Google Shape;81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siim.aseg.gob.mx/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-20066" y="1824548"/>
            <a:ext cx="5854548" cy="1271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50000"/>
                  </a:schemeClr>
                </a:solidFill>
              </a:rPr>
              <a:t>SIIM</a:t>
            </a:r>
            <a:endParaRPr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762662" y="3403064"/>
            <a:ext cx="4660840" cy="474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000" b="1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Sistema </a:t>
            </a:r>
            <a:r>
              <a:rPr lang="en" sz="2000" b="1" dirty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Integral de Información Municipal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900665" y="2492874"/>
            <a:ext cx="2243335" cy="2650626"/>
            <a:chOff x="6900665" y="2492874"/>
            <a:chExt cx="2243335" cy="2650626"/>
          </a:xfrm>
        </p:grpSpPr>
        <p:sp>
          <p:nvSpPr>
            <p:cNvPr id="848" name="Google Shape;848;p26"/>
            <p:cNvSpPr/>
            <p:nvPr/>
          </p:nvSpPr>
          <p:spPr>
            <a:xfrm>
              <a:off x="8761741" y="2935025"/>
              <a:ext cx="382257" cy="44170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761753" y="3154948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761741" y="4260090"/>
              <a:ext cx="382257" cy="663476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763591" y="4701783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761742" y="381841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000933" y="2935025"/>
              <a:ext cx="380418" cy="44170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999094" y="3156795"/>
              <a:ext cx="384095" cy="661630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381337" y="3156794"/>
              <a:ext cx="380409" cy="6616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704336" y="2851261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381337" y="2492874"/>
              <a:ext cx="380418" cy="44216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000933" y="4701783"/>
              <a:ext cx="760822" cy="44170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8381337" y="4260090"/>
              <a:ext cx="380418" cy="663476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8381337" y="4040181"/>
              <a:ext cx="380418" cy="441693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8761742" y="404018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8761753" y="3596628"/>
              <a:ext cx="382247" cy="443577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8000944" y="3596627"/>
              <a:ext cx="760804" cy="66349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7238300" y="2935025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7286543" y="3806366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8069409" y="2852535"/>
              <a:ext cx="120809" cy="141229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7618690" y="3156795"/>
              <a:ext cx="382257" cy="661630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7618690" y="2935025"/>
              <a:ext cx="382247" cy="44171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7238300" y="4260090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6900665" y="4622921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7618690" y="4260090"/>
              <a:ext cx="382257" cy="883400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7618690" y="4040181"/>
              <a:ext cx="382257" cy="44169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7999106" y="4040181"/>
              <a:ext cx="382247" cy="883406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7618690" y="3596627"/>
              <a:ext cx="762643" cy="66349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 rot="10800000">
            <a:off x="0" y="0"/>
            <a:ext cx="1286767" cy="1443674"/>
            <a:chOff x="7857232" y="3696575"/>
            <a:chExt cx="1286767" cy="1443674"/>
          </a:xfrm>
        </p:grpSpPr>
        <p:sp>
          <p:nvSpPr>
            <p:cNvPr id="87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" name="Imagen 43" descr="C:\Users\strc\Documents\DEM 2019\Nueva administración\LOGO NUEVO COLORES STRC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2" l="99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30"/>
          <a:stretch/>
        </p:blipFill>
        <p:spPr bwMode="auto">
          <a:xfrm>
            <a:off x="5423502" y="408557"/>
            <a:ext cx="1814798" cy="915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 descr="C:\Users\strc\Documents\DEM 2019\LOGO ALIANZA 2019 (2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91" y="263214"/>
            <a:ext cx="1004468" cy="101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151315" y="517293"/>
            <a:ext cx="2347603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Beneficios al usar el SIIM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825737" y="4832317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075451" y="-149117"/>
            <a:ext cx="1" cy="1828173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6200000">
            <a:off x="7959509" y="-25965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64238" y="1022878"/>
            <a:ext cx="42491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Simplificación </a:t>
            </a:r>
            <a:r>
              <a:rPr lang="es-MX" sz="15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en la integración de la </a:t>
            </a: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Información.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5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Transparenta </a:t>
            </a:r>
            <a:r>
              <a:rPr lang="es-MX" sz="15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la información de las áreas operativas de la administración</a:t>
            </a: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5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Es </a:t>
            </a:r>
            <a:r>
              <a:rPr lang="es-MX" sz="15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una herramienta de e</a:t>
            </a: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valuación </a:t>
            </a:r>
            <a:r>
              <a:rPr lang="es-MX" sz="15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de la </a:t>
            </a: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gestión.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5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Mecanismo </a:t>
            </a:r>
            <a:r>
              <a:rPr lang="es-MX" sz="15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de Control. </a:t>
            </a:r>
            <a:r>
              <a:rPr lang="es-MX" sz="15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(Contraloría Municipal)</a:t>
            </a:r>
            <a:endParaRPr lang="es-MX" sz="15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 algn="just"/>
            <a:endParaRPr lang="es-MX" sz="15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5224" y="3000851"/>
            <a:ext cx="3630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 smtClean="0">
                <a:solidFill>
                  <a:srgbClr val="06365E"/>
                </a:solidFill>
                <a:latin typeface="Barlow Condensed SemiBold" panose="020B0604020202020204" charset="0"/>
              </a:rPr>
              <a:t>En el 2018</a:t>
            </a:r>
          </a:p>
          <a:p>
            <a:pPr algn="ctr"/>
            <a:r>
              <a:rPr lang="es-MX" sz="1800" dirty="0" smtClean="0">
                <a:solidFill>
                  <a:srgbClr val="06365E"/>
                </a:solidFill>
                <a:latin typeface="Barlow Condensed SemiBold" panose="020B0604020202020204" charset="0"/>
              </a:rPr>
              <a:t>45 municipios suscribieron </a:t>
            </a:r>
          </a:p>
          <a:p>
            <a:pPr algn="ctr"/>
            <a:r>
              <a:rPr lang="es-MX" sz="1800" dirty="0" smtClean="0">
                <a:solidFill>
                  <a:srgbClr val="06365E"/>
                </a:solidFill>
                <a:latin typeface="Barlow Condensed SemiBold" panose="020B0604020202020204" charset="0"/>
              </a:rPr>
              <a:t>las </a:t>
            </a:r>
            <a:r>
              <a:rPr lang="es-MX" sz="18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condiciones del uso </a:t>
            </a:r>
            <a:r>
              <a:rPr lang="es-MX" sz="1800" dirty="0" smtClean="0">
                <a:solidFill>
                  <a:srgbClr val="06365E"/>
                </a:solidFill>
                <a:latin typeface="Barlow Condensed SemiBold" panose="020B0604020202020204" charset="0"/>
              </a:rPr>
              <a:t>del SIIM</a:t>
            </a:r>
            <a:endParaRPr lang="es-MX" sz="1800" dirty="0">
              <a:solidFill>
                <a:srgbClr val="06365E"/>
              </a:solidFill>
              <a:latin typeface="Barlow Condensed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90204" y="52890"/>
            <a:ext cx="3323626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¿Que significa Administrar el SIIM?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90204" y="4800013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1393251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7992533" y="394010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020716" y="1843495"/>
            <a:ext cx="43122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Crear la Estructura Orgánica</a:t>
            </a:r>
          </a:p>
          <a:p>
            <a:pPr lvl="0"/>
            <a:endParaRPr lang="es-MX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lvl="0"/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Definir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que personas tendrán acceso al sistema. </a:t>
            </a:r>
          </a:p>
          <a:p>
            <a:pPr lvl="0"/>
            <a:endParaRPr lang="es-MX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lvl="0"/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Otorgar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los permisos de acceso.</a:t>
            </a:r>
          </a:p>
          <a:p>
            <a:pPr lvl="0"/>
            <a:endParaRPr lang="es-MX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lvl="0"/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Asignación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de formatos de acuerdo a la función para  integrar y actualizar la información dentro del sistema.</a:t>
            </a:r>
          </a:p>
          <a:p>
            <a:pPr lvl="0"/>
            <a:endParaRPr lang="es-MX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lvl="0"/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Evaluar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el avance en la integración y actualización de la información</a:t>
            </a:r>
          </a:p>
          <a:p>
            <a:pPr lvl="0"/>
            <a:endParaRPr lang="es-MX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lvl="0"/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Validar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la información</a:t>
            </a:r>
          </a:p>
          <a:p>
            <a:endParaRPr lang="es-MX" dirty="0"/>
          </a:p>
        </p:txBody>
      </p:sp>
      <p:pic>
        <p:nvPicPr>
          <p:cNvPr id="17" name="Picture 2" descr="Gobierno Abierto – Municipio de Olavar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" t="7670" r="1" b="7465"/>
          <a:stretch/>
        </p:blipFill>
        <p:spPr bwMode="auto">
          <a:xfrm>
            <a:off x="928238" y="2455209"/>
            <a:ext cx="1841387" cy="15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361710" y="1205494"/>
            <a:ext cx="3673710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4400" dirty="0" smtClean="0">
                <a:solidFill>
                  <a:schemeClr val="tx2">
                    <a:lumMod val="50000"/>
                  </a:schemeClr>
                </a:solidFill>
              </a:rPr>
              <a:t>¿Quién Administra el SIIM?</a:t>
            </a:r>
            <a:endParaRPr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90204" y="4800013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76711" y="2571749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-2" y="-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375141" y="1586807"/>
            <a:ext cx="4038487" cy="400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Contraloría Municipal</a:t>
            </a:r>
          </a:p>
          <a:p>
            <a:pPr marL="0" lvl="0" indent="0" algn="just"/>
            <a:endParaRPr lang="es-MX" sz="1400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90204" y="1766349"/>
            <a:ext cx="99450" cy="870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340407" y="2101197"/>
            <a:ext cx="42315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Ley Orgánica Municipal para el Estado de Guanajuato. </a:t>
            </a:r>
          </a:p>
          <a:p>
            <a:pPr marL="0" lvl="0" indent="0" algn="just"/>
            <a:endParaRPr lang="es-MX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lvl="0" indent="0" algn="just"/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Artículo 131. La </a:t>
            </a: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contraloría municipal es el órgano interno de control encargado de la evaluación de la gestión municipal y desarrollo administrativo, así como el control de los ingresos, egresos, manejo, custodia y aplicación de los recursos públicos; con la finalidad de prevenir, corregir, investigar y, en su caso, sancionar actos y omisiones que pudieran constituir responsabilidades administrativas. </a:t>
            </a:r>
            <a:endParaRPr lang="es-MX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lvl="0" indent="0" algn="just"/>
            <a:endParaRPr lang="es-MX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lvl="0" indent="0" algn="just"/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La </a:t>
            </a: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contraloría municipal tendrá autonomía técnica y de gestión. </a:t>
            </a:r>
            <a:endParaRPr lang="es-MX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lvl="0" indent="0" algn="just"/>
            <a:endParaRPr lang="es-MX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649831" y="124405"/>
            <a:ext cx="3323626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Usuarios dentro del SIIM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90204" y="4800013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 flipV="1">
            <a:off x="5815701" y="1381622"/>
            <a:ext cx="3328299" cy="5192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-2" y="-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512262" y="823344"/>
            <a:ext cx="6324955" cy="2283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4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Administrador del Sistema</a:t>
            </a:r>
          </a:p>
          <a:p>
            <a:pPr marL="173037" indent="0"/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Administrar 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rubros y formatos </a:t>
            </a:r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173037" indent="0"/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Asignar Claves Master de Acceso a Municipios</a:t>
            </a:r>
          </a:p>
          <a:p>
            <a:pPr marL="0" indent="0"/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 algn="l"/>
            <a:r>
              <a:rPr lang="es-MX" sz="14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Operador Municipal</a:t>
            </a:r>
          </a:p>
          <a:p>
            <a:pPr marL="0" indent="0" algn="l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ADMINISTRADOR</a:t>
            </a:r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 algn="l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Administrar </a:t>
            </a: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la 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estructura</a:t>
            </a:r>
          </a:p>
          <a:p>
            <a:pPr marL="0" indent="0" algn="l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Asignar Formatos</a:t>
            </a:r>
          </a:p>
          <a:p>
            <a:pPr marL="0" indent="0" algn="l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Administrar Usuarios</a:t>
            </a:r>
          </a:p>
          <a:p>
            <a:pPr marL="0" indent="0" algn="l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Asignar </a:t>
            </a: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Claves de Acceso a titulares de 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área</a:t>
            </a:r>
          </a:p>
          <a:p>
            <a:pPr marL="0" indent="0" algn="l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Evaluar </a:t>
            </a: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el Avance del proceso</a:t>
            </a:r>
          </a:p>
          <a:p>
            <a:pPr marL="0" indent="0"/>
            <a:endParaRPr lang="es-MX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/>
            <a:r>
              <a:rPr lang="es-MX" sz="14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Titulares de Área</a:t>
            </a:r>
          </a:p>
          <a:p>
            <a:pPr marL="0" indent="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CAPTURISTA</a:t>
            </a:r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Administrar </a:t>
            </a: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su 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estructura</a:t>
            </a:r>
          </a:p>
          <a:p>
            <a:pPr marL="0" indent="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Ingresar </a:t>
            </a: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información a los 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formatos</a:t>
            </a:r>
          </a:p>
          <a:p>
            <a:pPr marL="0" indent="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Cambiar </a:t>
            </a: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y asignar contraseña</a:t>
            </a:r>
          </a:p>
          <a:p>
            <a:pPr marL="0" lvl="0" indent="0"/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lvl="0" indent="0"/>
            <a:endParaRPr lang="es-MX" sz="14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412812" y="1847755"/>
            <a:ext cx="99450" cy="870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" name="Imagen 25" descr="C:\Users\strc\Documents\DEM 2019\LOGO ALIANZA 2019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14" y="1880324"/>
            <a:ext cx="1389917" cy="15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lipse 16"/>
          <p:cNvSpPr/>
          <p:nvPr/>
        </p:nvSpPr>
        <p:spPr>
          <a:xfrm>
            <a:off x="2619790" y="984156"/>
            <a:ext cx="99450" cy="870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952814" y="3563670"/>
            <a:ext cx="99450" cy="870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87471" y="1413993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2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337545" y="560795"/>
            <a:ext cx="31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1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634266" y="3133165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3</a:t>
            </a:r>
            <a:endParaRPr lang="es-MX" sz="3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358500" y="997674"/>
            <a:ext cx="3323626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¿Cómo se integra el SIIM?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90204" y="4800013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446136" y="2395550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-2" y="-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682468" y="1949873"/>
            <a:ext cx="4038487" cy="1375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3038" indent="15875" algn="just">
              <a:defRPr/>
            </a:pP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El 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sistema, se integra por: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10 rubros</a:t>
            </a:r>
            <a:endParaRPr lang="es-MX" sz="1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173038" indent="15875" algn="just">
              <a:defRPr/>
            </a:pPr>
            <a:endParaRPr lang="es-MX" sz="1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458788" indent="-285750" algn="just">
              <a:buFont typeface="Arial" panose="020B0604020202020204" pitchFamily="34" charset="0"/>
              <a:buChar char="•"/>
              <a:defRPr/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75 formatos de los cuales </a:t>
            </a:r>
          </a:p>
          <a:p>
            <a:pPr marL="458788" indent="-285750" algn="just">
              <a:buFont typeface="Arial" panose="020B0604020202020204" pitchFamily="34" charset="0"/>
              <a:buChar char="•"/>
              <a:defRPr/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60 son determinados y </a:t>
            </a:r>
          </a:p>
          <a:p>
            <a:pPr marL="458788" indent="-285750" algn="just">
              <a:buFont typeface="Arial" panose="020B0604020202020204" pitchFamily="34" charset="0"/>
              <a:buChar char="•"/>
              <a:defRPr/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15 son de llenado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libre.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 </a:t>
            </a:r>
          </a:p>
          <a:p>
            <a:pPr marL="0" lvl="0" indent="0" algn="just"/>
            <a:endParaRPr lang="es-MX" sz="1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462538" y="1595775"/>
            <a:ext cx="99450" cy="870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Google Shape;847;p26"/>
          <p:cNvSpPr txBox="1">
            <a:spLocks/>
          </p:cNvSpPr>
          <p:nvPr/>
        </p:nvSpPr>
        <p:spPr>
          <a:xfrm>
            <a:off x="5358500" y="2746949"/>
            <a:ext cx="4038487" cy="228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Planes, Programas y Proyectos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Estructura Orgánica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Marco Jurídico de Actuación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Recursos Humanos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Recursos Materiales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Recursos Financieros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Obras Públicas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Derechos y Obligaciones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Relación de Archivos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514350" indent="-514350" algn="l">
              <a:buSzPct val="75000"/>
              <a:buFont typeface="+mj-lt"/>
              <a:buAutoNum type="romanUcPeriod"/>
              <a:defRPr/>
            </a:pP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Otros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 algn="l"/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47;p26"/>
          <p:cNvSpPr txBox="1">
            <a:spLocks/>
          </p:cNvSpPr>
          <p:nvPr/>
        </p:nvSpPr>
        <p:spPr>
          <a:xfrm>
            <a:off x="1131997" y="2221709"/>
            <a:ext cx="4146585" cy="156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93663" indent="0" algn="just"/>
            <a:r>
              <a:rPr lang="es-MX" sz="1400" dirty="0" smtClean="0">
                <a:latin typeface="Barlow Condensed SemiBold" panose="020B0604020202020204" charset="0"/>
              </a:rPr>
              <a:t>A través de la dirección de tecnologías de la información </a:t>
            </a:r>
            <a:r>
              <a:rPr lang="es-MX" sz="1400" dirty="0">
                <a:latin typeface="Barlow Condensed SemiBold" panose="020B0604020202020204" charset="0"/>
              </a:rPr>
              <a:t>de </a:t>
            </a:r>
            <a:r>
              <a:rPr lang="es-MX" sz="1400" b="1" dirty="0" smtClean="0">
                <a:latin typeface="Barlow Condensed SemiBold" panose="020B0604020202020204" charset="0"/>
              </a:rPr>
              <a:t>la Secretaría de la Transparencia y Rendición de Cuentas.</a:t>
            </a:r>
          </a:p>
          <a:p>
            <a:pPr marL="93663" indent="0" algn="just"/>
            <a:endParaRPr lang="es-MX" sz="1400" dirty="0" smtClean="0">
              <a:solidFill>
                <a:schemeClr val="accent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93663" indent="0" algn="just"/>
            <a:endParaRPr lang="es-MX" sz="1400" dirty="0">
              <a:solidFill>
                <a:schemeClr val="accent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93663" indent="0" algn="just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De manera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coordinada “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Alianza de Contralores Estado – Municipios”, con alguno de los municipio que cuenten con personal que ha operado el </a:t>
            </a:r>
            <a:r>
              <a:rPr lang="es-MX" sz="1400" b="1" i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SIIM en reuniones regionales.</a:t>
            </a:r>
          </a:p>
          <a:p>
            <a:pPr marL="93663" indent="0" algn="just"/>
            <a:endParaRPr lang="es-MX" sz="1400" dirty="0">
              <a:latin typeface="Barlow Condensed SemiBold" panose="020B0604020202020204" charset="0"/>
            </a:endParaRPr>
          </a:p>
        </p:txBody>
      </p:sp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864903" y="477957"/>
            <a:ext cx="3819336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Taller </a:t>
            </a:r>
            <a:b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Operatividad </a:t>
            </a:r>
            <a:r>
              <a:rPr lang="es-MX" sz="3600" dirty="0">
                <a:solidFill>
                  <a:schemeClr val="tx2">
                    <a:lumMod val="50000"/>
                  </a:schemeClr>
                </a:solidFill>
              </a:rPr>
              <a:t>del SIIM 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825737" y="4832317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690633" y="327431"/>
            <a:ext cx="5750" cy="170950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6200000">
            <a:off x="7959509" y="-25965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Elipse 24"/>
          <p:cNvSpPr/>
          <p:nvPr/>
        </p:nvSpPr>
        <p:spPr>
          <a:xfrm>
            <a:off x="977246" y="2385528"/>
            <a:ext cx="99450" cy="870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93" y="2262291"/>
            <a:ext cx="2167467" cy="2192421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977246" y="3223729"/>
            <a:ext cx="99450" cy="870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7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47;p26"/>
          <p:cNvSpPr txBox="1">
            <a:spLocks/>
          </p:cNvSpPr>
          <p:nvPr/>
        </p:nvSpPr>
        <p:spPr>
          <a:xfrm>
            <a:off x="912445" y="2497799"/>
            <a:ext cx="5322997" cy="137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just"/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¿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Quién PUEDE accesar a la información del SIIM?</a:t>
            </a:r>
            <a:endParaRPr lang="es-MX" sz="1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 algn="just"/>
            <a:endParaRPr lang="es-MX" sz="1400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  <a:p>
            <a:pPr marL="0" indent="0"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Solamente 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el administrador municipal, quien a sus vez proporcionará cuentas de visor y capturistas a lo interno del municipio.</a:t>
            </a:r>
          </a:p>
          <a:p>
            <a:pPr marL="0" indent="0" algn="just"/>
            <a:endParaRPr lang="es-MX" sz="1400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815009" y="138229"/>
            <a:ext cx="3455655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Ética </a:t>
            </a:r>
            <a:r>
              <a:rPr lang="es-MX" sz="3600" dirty="0">
                <a:solidFill>
                  <a:schemeClr val="tx2">
                    <a:lumMod val="50000"/>
                  </a:schemeClr>
                </a:solidFill>
              </a:rPr>
              <a:t>en la información del SIIM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88910" y="-17586"/>
            <a:ext cx="5750" cy="170950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6200000">
            <a:off x="7959509" y="-25965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Elipse 24"/>
          <p:cNvSpPr/>
          <p:nvPr/>
        </p:nvSpPr>
        <p:spPr>
          <a:xfrm>
            <a:off x="771817" y="2662079"/>
            <a:ext cx="99450" cy="870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 descr="Ilustración de ética empresarial | Vector Gra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6423378" y="2715441"/>
            <a:ext cx="2720622" cy="24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862818" y="281834"/>
            <a:ext cx="2249344" cy="134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</a:rPr>
              <a:t>Por </a:t>
            </a:r>
            <a:r>
              <a:rPr lang="es-MX" sz="2800" dirty="0">
                <a:solidFill>
                  <a:schemeClr val="tx2">
                    <a:lumMod val="50000"/>
                  </a:schemeClr>
                </a:solidFill>
              </a:rPr>
              <a:t>su atención</a:t>
            </a:r>
            <a:br>
              <a:rPr lang="es-MX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" dirty="0" smtClean="0">
                <a:solidFill>
                  <a:schemeClr val="tx2">
                    <a:lumMod val="50000"/>
                  </a:schemeClr>
                </a:solidFill>
              </a:rPr>
              <a:t>Gracias</a:t>
            </a:r>
            <a:endParaRPr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 rot="16200000">
            <a:off x="6697019" y="-203645"/>
            <a:ext cx="2243335" cy="2650626"/>
            <a:chOff x="6900665" y="2492874"/>
            <a:chExt cx="2243335" cy="2650626"/>
          </a:xfrm>
        </p:grpSpPr>
        <p:sp>
          <p:nvSpPr>
            <p:cNvPr id="848" name="Google Shape;848;p26"/>
            <p:cNvSpPr/>
            <p:nvPr/>
          </p:nvSpPr>
          <p:spPr>
            <a:xfrm>
              <a:off x="8761741" y="2935025"/>
              <a:ext cx="382257" cy="44170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761753" y="3154948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761741" y="4260090"/>
              <a:ext cx="382257" cy="663476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763591" y="4701783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761742" y="381841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000933" y="2935025"/>
              <a:ext cx="380418" cy="44170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999094" y="3156795"/>
              <a:ext cx="384095" cy="661630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381337" y="3156794"/>
              <a:ext cx="380409" cy="6616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704336" y="2851261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381337" y="2492874"/>
              <a:ext cx="380418" cy="44216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000933" y="4701783"/>
              <a:ext cx="760822" cy="44170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8381337" y="4260090"/>
              <a:ext cx="380418" cy="663476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8381337" y="4040181"/>
              <a:ext cx="380418" cy="441693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8761742" y="404018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8761753" y="3596628"/>
              <a:ext cx="382247" cy="443577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8000944" y="3596627"/>
              <a:ext cx="760804" cy="66349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7238300" y="2935025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7286543" y="3806366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8069409" y="2852535"/>
              <a:ext cx="120809" cy="141229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7618690" y="3156795"/>
              <a:ext cx="382257" cy="661630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7618690" y="2935025"/>
              <a:ext cx="382247" cy="44171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7238300" y="4260090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6900665" y="4622921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7618690" y="4260090"/>
              <a:ext cx="382257" cy="883400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7618690" y="4040181"/>
              <a:ext cx="382257" cy="44169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7999106" y="4040181"/>
              <a:ext cx="382247" cy="883406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7618690" y="3596627"/>
              <a:ext cx="762643" cy="66349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ector recto 5"/>
          <p:cNvCxnSpPr/>
          <p:nvPr/>
        </p:nvCxnSpPr>
        <p:spPr>
          <a:xfrm>
            <a:off x="654756" y="-146757"/>
            <a:ext cx="0" cy="275680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6736282" y="4770489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-762720" y="2053130"/>
            <a:ext cx="10320972" cy="2974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</a:pPr>
            <a:r>
              <a:rPr lang="es-MX" sz="18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Secretaría de la Transparencia y Rendición de Cuentas</a:t>
            </a:r>
          </a:p>
          <a:p>
            <a:pPr algn="ctr" defTabSz="914400">
              <a:lnSpc>
                <a:spcPct val="100000"/>
              </a:lnSpc>
            </a:pP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Dirección Operativa/Dirección de Tecnologías de la Información</a:t>
            </a:r>
          </a:p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Conjunto Administrativo Pozuelos s/n</a:t>
            </a:r>
          </a:p>
          <a:p>
            <a:pPr algn="ctr"/>
            <a:r>
              <a:rPr lang="es-MX" sz="14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Tel.: 01 (473) 73 5 13 19</a:t>
            </a:r>
          </a:p>
          <a:p>
            <a:pPr algn="ctr" defTabSz="914400">
              <a:lnSpc>
                <a:spcPct val="100000"/>
              </a:lnSpc>
            </a:pPr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  <a:sym typeface="Arvo"/>
            </a:endParaRPr>
          </a:p>
          <a:p>
            <a:pPr algn="ctr" defTabSz="914400">
              <a:lnSpc>
                <a:spcPct val="100000"/>
              </a:lnSpc>
            </a:pP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C.P. Ma. Cristina Aguilar Valtierra</a:t>
            </a:r>
          </a:p>
          <a:p>
            <a:pPr algn="ctr" defTabSz="914400">
              <a:lnSpc>
                <a:spcPct val="100000"/>
              </a:lnSpc>
            </a:pP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Directora Operativa</a:t>
            </a:r>
          </a:p>
          <a:p>
            <a:pPr algn="ctr" defTabSz="914400">
              <a:lnSpc>
                <a:spcPct val="100000"/>
              </a:lnSpc>
            </a:pP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maguilarv@guanajuato.gob.mx</a:t>
            </a:r>
          </a:p>
          <a:p>
            <a:pPr algn="ctr" defTabSz="914400">
              <a:lnSpc>
                <a:spcPct val="100000"/>
              </a:lnSpc>
            </a:pPr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  <a:sym typeface="Arvo"/>
            </a:endParaRPr>
          </a:p>
          <a:p>
            <a:pPr algn="ctr" defTabSz="914400">
              <a:lnSpc>
                <a:spcPct val="100000"/>
              </a:lnSpc>
            </a:pPr>
            <a:r>
              <a:rPr lang="es-MX" sz="14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Agregar datos Proporcionados por TI</a:t>
            </a:r>
          </a:p>
          <a:p>
            <a:pPr algn="ctr" defTabSz="914400">
              <a:lnSpc>
                <a:spcPct val="100000"/>
              </a:lnSpc>
            </a:pPr>
            <a:endParaRPr lang="es-MX" sz="14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  <a:sym typeface="Arvo"/>
            </a:endParaRPr>
          </a:p>
          <a:p>
            <a:pPr algn="ctr" defTabSz="914400">
              <a:lnSpc>
                <a:spcPct val="100000"/>
              </a:lnSpc>
            </a:pP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Lic. Ernesto Salvador González Gómez</a:t>
            </a:r>
          </a:p>
          <a:p>
            <a:pPr algn="ctr" defTabSz="914400">
              <a:lnSpc>
                <a:spcPct val="100000"/>
              </a:lnSpc>
            </a:pP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egonzalezg@guanajuato.gob.mx</a:t>
            </a:r>
          </a:p>
          <a:p>
            <a:pPr algn="ctr" defTabSz="914400">
              <a:lnSpc>
                <a:spcPct val="100000"/>
              </a:lnSpc>
            </a:pPr>
            <a:r>
              <a:rPr lang="es-MX" sz="14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  <a:sym typeface="Arvo"/>
              </a:rPr>
              <a:t>alianza_contralores@guanajuato.gob.mx</a:t>
            </a:r>
          </a:p>
          <a:p>
            <a:pPr algn="ctr" defTabSz="914400">
              <a:lnSpc>
                <a:spcPct val="100000"/>
              </a:lnSpc>
            </a:pPr>
            <a:endParaRPr lang="es-MX" sz="1800" b="1" dirty="0">
              <a:solidFill>
                <a:schemeClr val="accent1">
                  <a:lumMod val="5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013144" y="760811"/>
            <a:ext cx="4596882" cy="1628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50000"/>
                  </a:schemeClr>
                </a:solidFill>
              </a:rPr>
              <a:t>¿Que es el SIIM?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1770319" y="2393166"/>
            <a:ext cx="6243054" cy="2425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s-MX" sz="1600" dirty="0" smtClean="0">
                <a:latin typeface="Barlow Condensed SemiBold" panose="020B0604020202020204" charset="0"/>
              </a:rPr>
              <a:t>Es un sistema, creado para los municipios del Estado de Guanajuato, cuyas finalidades:</a:t>
            </a:r>
          </a:p>
          <a:p>
            <a:pPr marL="0" indent="0" algn="l"/>
            <a:endParaRPr lang="es-MX" sz="1600" dirty="0" smtClean="0">
              <a:latin typeface="Barlow Condensed SemiBold" panose="020B060402020202020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MX" sz="1600" b="1" dirty="0" smtClean="0">
                <a:latin typeface="Barlow Condensed SemiBold" panose="020B0604020202020204" charset="0"/>
              </a:rPr>
              <a:t>Tener información actualizada del estatus real que guarda la administración municipal.</a:t>
            </a:r>
          </a:p>
          <a:p>
            <a:pPr marL="342900" indent="-342900" algn="l">
              <a:buFont typeface="+mj-lt"/>
              <a:buAutoNum type="arabicPeriod"/>
            </a:pPr>
            <a:endParaRPr lang="es-MX" sz="1600" b="1" dirty="0">
              <a:latin typeface="Barlow Condensed SemiBold" panose="020B060402020202020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MX" sz="1600" b="1" dirty="0" smtClean="0">
                <a:latin typeface="Barlow Condensed SemiBold" panose="020B0604020202020204" charset="0"/>
              </a:rPr>
              <a:t>Herramienta que ayuda a realizar la entrega recepción en el cambio de administración y de entregas ordinarias. </a:t>
            </a:r>
          </a:p>
          <a:p>
            <a:pPr marL="0" indent="0" algn="l"/>
            <a:endParaRPr lang="es-MX" sz="1600" dirty="0">
              <a:latin typeface="Barlow Condensed SemiBold" panose="020B060402020202020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 rot="16200000">
            <a:off x="6697019" y="-203645"/>
            <a:ext cx="2243335" cy="2650626"/>
            <a:chOff x="6900665" y="2492874"/>
            <a:chExt cx="2243335" cy="2650626"/>
          </a:xfrm>
        </p:grpSpPr>
        <p:sp>
          <p:nvSpPr>
            <p:cNvPr id="848" name="Google Shape;848;p26"/>
            <p:cNvSpPr/>
            <p:nvPr/>
          </p:nvSpPr>
          <p:spPr>
            <a:xfrm>
              <a:off x="8761741" y="2935025"/>
              <a:ext cx="382257" cy="44170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761753" y="3154948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761741" y="4260090"/>
              <a:ext cx="382257" cy="663476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763591" y="4701783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761742" y="381841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000933" y="2935025"/>
              <a:ext cx="380418" cy="44170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999094" y="3156795"/>
              <a:ext cx="384095" cy="661630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381337" y="3156794"/>
              <a:ext cx="380409" cy="6616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704336" y="2851261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381337" y="2492874"/>
              <a:ext cx="380418" cy="44216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000933" y="4701783"/>
              <a:ext cx="760822" cy="44170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8381337" y="4260090"/>
              <a:ext cx="380418" cy="663476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8381337" y="4040181"/>
              <a:ext cx="380418" cy="441693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8761742" y="404018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8761753" y="3596628"/>
              <a:ext cx="382247" cy="443577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8000944" y="3596627"/>
              <a:ext cx="760804" cy="66349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7238300" y="2935025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7286543" y="3806366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8069409" y="2852535"/>
              <a:ext cx="120809" cy="141229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7618690" y="3156795"/>
              <a:ext cx="382257" cy="661630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7618690" y="2935025"/>
              <a:ext cx="382247" cy="44171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7238300" y="4260090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6900665" y="4622921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7618690" y="4260090"/>
              <a:ext cx="382257" cy="883400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7618690" y="4040181"/>
              <a:ext cx="382257" cy="44169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7999106" y="4040181"/>
              <a:ext cx="382247" cy="883406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7618690" y="3596627"/>
              <a:ext cx="762643" cy="66349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ector recto 5"/>
          <p:cNvCxnSpPr/>
          <p:nvPr/>
        </p:nvCxnSpPr>
        <p:spPr>
          <a:xfrm>
            <a:off x="654756" y="0"/>
            <a:ext cx="0" cy="275680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6736282" y="4770489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" grpId="0"/>
      <p:bldP spid="8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953802" y="360898"/>
            <a:ext cx="2949389" cy="1083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Características del SIIM</a:t>
            </a:r>
            <a:r>
              <a:rPr lang="en" sz="32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/>
            </a:r>
            <a:br>
              <a:rPr lang="en" sz="32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</a:b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1160344" y="2386423"/>
            <a:ext cx="3115207" cy="3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sym typeface="Arial"/>
              </a:rPr>
              <a:t>V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sym typeface="Arial"/>
              </a:rPr>
              <a:t>isible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sym typeface="Arial"/>
              </a:rPr>
              <a:t>en la dirección electrónica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sym typeface="Arial"/>
                <a:hlinkClick r:id="rId3"/>
              </a:rPr>
              <a:t>http://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sym typeface="Arial"/>
                <a:hlinkClick r:id="rId3"/>
              </a:rPr>
              <a:t>siim.aseg.gob.mx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sym typeface="Arial"/>
              </a:rPr>
              <a:t> </a:t>
            </a:r>
            <a:endParaRPr lang="en" sz="16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sym typeface="Arial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70202" y="4808257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446125" y="1240440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-2" y="-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" descr="Lupa, icono de análisis de datos, vaso, logo, microsoft azure png | PNGWi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8" y="2357288"/>
            <a:ext cx="1131667" cy="6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847;p26"/>
          <p:cNvSpPr txBox="1">
            <a:spLocks/>
          </p:cNvSpPr>
          <p:nvPr/>
        </p:nvSpPr>
        <p:spPr>
          <a:xfrm>
            <a:off x="1179031" y="3153326"/>
            <a:ext cx="4650772" cy="3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chemeClr val="dk2"/>
              </a:buClr>
              <a:buSzPts val="1800"/>
              <a:buFont typeface="Arvo"/>
              <a:buNone/>
              <a:defRPr sz="160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defRPr>
            </a:lvl1pPr>
            <a:lvl2pPr marL="9144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2pPr>
            <a:lvl3pPr marL="13716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3pPr>
            <a:lvl4pPr marL="18288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4pPr>
            <a:lvl5pPr marL="22860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5pPr>
            <a:lvl6pPr marL="27432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6pPr>
            <a:lvl7pPr marL="32004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7pPr>
            <a:lvl8pPr marL="36576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8pPr>
            <a:lvl9pPr marL="41148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</a:defRPr>
            </a:lvl9pPr>
          </a:lstStyle>
          <a:p>
            <a:r>
              <a:rPr lang="es-MX" dirty="0" smtClean="0"/>
              <a:t>De fácil acceso </a:t>
            </a:r>
            <a:r>
              <a:rPr lang="es-MX" dirty="0"/>
              <a:t>vía remota desde cualquier lugar, sin la necesidad de ser instalado en un equipo de </a:t>
            </a:r>
            <a:r>
              <a:rPr lang="es-MX" dirty="0" smtClean="0"/>
              <a:t>cómputo</a:t>
            </a:r>
            <a:endParaRPr lang="en" dirty="0"/>
          </a:p>
        </p:txBody>
      </p:sp>
      <p:pic>
        <p:nvPicPr>
          <p:cNvPr id="52" name="Picture 2" descr="Apretón de manos, honestidad, azul, ángulo png | PNGEg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20854" r="22348" b="21626"/>
          <a:stretch/>
        </p:blipFill>
        <p:spPr bwMode="auto">
          <a:xfrm>
            <a:off x="467831" y="3019908"/>
            <a:ext cx="711200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2771" y="1673153"/>
            <a:ext cx="545803" cy="628635"/>
          </a:xfrm>
          <a:prstGeom prst="rect">
            <a:avLst/>
          </a:prstGeom>
        </p:spPr>
      </p:pic>
      <p:sp>
        <p:nvSpPr>
          <p:cNvPr id="54" name="Google Shape;847;p26"/>
          <p:cNvSpPr txBox="1">
            <a:spLocks/>
          </p:cNvSpPr>
          <p:nvPr/>
        </p:nvSpPr>
        <p:spPr>
          <a:xfrm>
            <a:off x="1179031" y="1750938"/>
            <a:ext cx="4650772" cy="3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just"/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C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aracterísticas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de una aplicación 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web</a:t>
            </a:r>
          </a:p>
          <a:p>
            <a:pPr marL="0" indent="0"/>
            <a:endParaRPr lang="en" sz="16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332" y="3784396"/>
            <a:ext cx="658012" cy="658012"/>
          </a:xfrm>
          <a:prstGeom prst="rect">
            <a:avLst/>
          </a:prstGeom>
        </p:spPr>
      </p:pic>
      <p:sp>
        <p:nvSpPr>
          <p:cNvPr id="57" name="Google Shape;847;p26"/>
          <p:cNvSpPr txBox="1">
            <a:spLocks/>
          </p:cNvSpPr>
          <p:nvPr/>
        </p:nvSpPr>
        <p:spPr>
          <a:xfrm>
            <a:off x="1151465" y="3871040"/>
            <a:ext cx="4650772" cy="3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just"/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No 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representa una erogación para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el municipio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 </a:t>
            </a:r>
            <a:endParaRPr lang="en" sz="1600" b="1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6900665" y="2609327"/>
            <a:ext cx="2243335" cy="2650626"/>
            <a:chOff x="6900665" y="2492874"/>
            <a:chExt cx="2243335" cy="2650626"/>
          </a:xfrm>
        </p:grpSpPr>
        <p:sp>
          <p:nvSpPr>
            <p:cNvPr id="27" name="Google Shape;848;p26"/>
            <p:cNvSpPr/>
            <p:nvPr/>
          </p:nvSpPr>
          <p:spPr>
            <a:xfrm>
              <a:off x="8761741" y="2935025"/>
              <a:ext cx="382257" cy="44170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9;p26"/>
            <p:cNvSpPr/>
            <p:nvPr/>
          </p:nvSpPr>
          <p:spPr>
            <a:xfrm>
              <a:off x="8761753" y="3154948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50;p26"/>
            <p:cNvSpPr/>
            <p:nvPr/>
          </p:nvSpPr>
          <p:spPr>
            <a:xfrm>
              <a:off x="8761741" y="4260090"/>
              <a:ext cx="382257" cy="663476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51;p26"/>
            <p:cNvSpPr/>
            <p:nvPr/>
          </p:nvSpPr>
          <p:spPr>
            <a:xfrm>
              <a:off x="8763591" y="4701783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52;p26"/>
            <p:cNvSpPr/>
            <p:nvPr/>
          </p:nvSpPr>
          <p:spPr>
            <a:xfrm>
              <a:off x="8761742" y="381841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53;p26"/>
            <p:cNvSpPr/>
            <p:nvPr/>
          </p:nvSpPr>
          <p:spPr>
            <a:xfrm>
              <a:off x="8000933" y="2935025"/>
              <a:ext cx="380418" cy="44170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54;p26"/>
            <p:cNvSpPr/>
            <p:nvPr/>
          </p:nvSpPr>
          <p:spPr>
            <a:xfrm>
              <a:off x="7999094" y="3156795"/>
              <a:ext cx="384095" cy="661630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5;p26"/>
            <p:cNvSpPr/>
            <p:nvPr/>
          </p:nvSpPr>
          <p:spPr>
            <a:xfrm>
              <a:off x="8381337" y="3156794"/>
              <a:ext cx="380409" cy="6616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6;p26"/>
            <p:cNvSpPr/>
            <p:nvPr/>
          </p:nvSpPr>
          <p:spPr>
            <a:xfrm>
              <a:off x="8704336" y="2851261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7;p26"/>
            <p:cNvSpPr/>
            <p:nvPr/>
          </p:nvSpPr>
          <p:spPr>
            <a:xfrm>
              <a:off x="8381337" y="2492874"/>
              <a:ext cx="380418" cy="44216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8;p26"/>
            <p:cNvSpPr/>
            <p:nvPr/>
          </p:nvSpPr>
          <p:spPr>
            <a:xfrm>
              <a:off x="8000933" y="4701783"/>
              <a:ext cx="760822" cy="44170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9;p26"/>
            <p:cNvSpPr/>
            <p:nvPr/>
          </p:nvSpPr>
          <p:spPr>
            <a:xfrm>
              <a:off x="8381337" y="4260090"/>
              <a:ext cx="380418" cy="663476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26"/>
            <p:cNvSpPr/>
            <p:nvPr/>
          </p:nvSpPr>
          <p:spPr>
            <a:xfrm>
              <a:off x="8381337" y="4040181"/>
              <a:ext cx="380418" cy="441693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1;p26"/>
            <p:cNvSpPr/>
            <p:nvPr/>
          </p:nvSpPr>
          <p:spPr>
            <a:xfrm>
              <a:off x="8761742" y="404018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2;p26"/>
            <p:cNvSpPr/>
            <p:nvPr/>
          </p:nvSpPr>
          <p:spPr>
            <a:xfrm>
              <a:off x="8761753" y="3596628"/>
              <a:ext cx="382247" cy="443577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3;p26"/>
            <p:cNvSpPr/>
            <p:nvPr/>
          </p:nvSpPr>
          <p:spPr>
            <a:xfrm>
              <a:off x="8000944" y="3596627"/>
              <a:ext cx="760804" cy="66349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4;p26"/>
            <p:cNvSpPr/>
            <p:nvPr/>
          </p:nvSpPr>
          <p:spPr>
            <a:xfrm>
              <a:off x="7238300" y="2935025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5;p26"/>
            <p:cNvSpPr/>
            <p:nvPr/>
          </p:nvSpPr>
          <p:spPr>
            <a:xfrm>
              <a:off x="7286543" y="3806366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6;p26"/>
            <p:cNvSpPr/>
            <p:nvPr/>
          </p:nvSpPr>
          <p:spPr>
            <a:xfrm>
              <a:off x="8069409" y="2852535"/>
              <a:ext cx="120809" cy="141229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7;p26"/>
            <p:cNvSpPr/>
            <p:nvPr/>
          </p:nvSpPr>
          <p:spPr>
            <a:xfrm>
              <a:off x="7618690" y="3156795"/>
              <a:ext cx="382257" cy="661630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68;p26"/>
            <p:cNvSpPr/>
            <p:nvPr/>
          </p:nvSpPr>
          <p:spPr>
            <a:xfrm>
              <a:off x="7618690" y="2935025"/>
              <a:ext cx="382247" cy="44171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69;p26"/>
            <p:cNvSpPr/>
            <p:nvPr/>
          </p:nvSpPr>
          <p:spPr>
            <a:xfrm>
              <a:off x="7238300" y="4260090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0;p26"/>
            <p:cNvSpPr/>
            <p:nvPr/>
          </p:nvSpPr>
          <p:spPr>
            <a:xfrm>
              <a:off x="6900665" y="4622921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1;p26"/>
            <p:cNvSpPr/>
            <p:nvPr/>
          </p:nvSpPr>
          <p:spPr>
            <a:xfrm>
              <a:off x="7618690" y="4260090"/>
              <a:ext cx="382257" cy="883400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2;p26"/>
            <p:cNvSpPr/>
            <p:nvPr/>
          </p:nvSpPr>
          <p:spPr>
            <a:xfrm>
              <a:off x="7618690" y="4040181"/>
              <a:ext cx="382257" cy="44169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3;p26"/>
            <p:cNvSpPr/>
            <p:nvPr/>
          </p:nvSpPr>
          <p:spPr>
            <a:xfrm>
              <a:off x="7999106" y="4040181"/>
              <a:ext cx="382247" cy="883406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4;p26"/>
            <p:cNvSpPr/>
            <p:nvPr/>
          </p:nvSpPr>
          <p:spPr>
            <a:xfrm>
              <a:off x="7618690" y="3596627"/>
              <a:ext cx="762643" cy="66349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02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190204" y="4800013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 rot="10800000">
            <a:off x="-2" y="-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846;p26"/>
          <p:cNvSpPr txBox="1">
            <a:spLocks/>
          </p:cNvSpPr>
          <p:nvPr/>
        </p:nvSpPr>
        <p:spPr>
          <a:xfrm>
            <a:off x="5489717" y="74118"/>
            <a:ext cx="3630645" cy="139787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 Condensed SemiBold"/>
              <a:buNone/>
              <a:defRPr sz="60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¿Cómo opera el SIIM?</a:t>
            </a:r>
            <a:r>
              <a:rPr lang="es-MX" sz="3600" dirty="0" smtClean="0"/>
              <a:t> </a:t>
            </a:r>
            <a:endParaRPr lang="es-MX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3" name="Conector recto 72"/>
          <p:cNvCxnSpPr/>
          <p:nvPr/>
        </p:nvCxnSpPr>
        <p:spPr>
          <a:xfrm flipH="1">
            <a:off x="5456108" y="1208218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n 7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961" y1="32723" x2="26961" y2="50114"/>
                        <a14:foregroundMark x1="22222" y1="44165" x2="28431" y2="53089"/>
                        <a14:foregroundMark x1="27941" y1="39817" x2="30229" y2="50343"/>
                        <a14:foregroundMark x1="21732" y1="35240" x2="29248" y2="33410"/>
                        <a14:foregroundMark x1="68301" y1="35240" x2="65033" y2="76430"/>
                        <a14:foregroundMark x1="67484" y1="61098" x2="75000" y2="90847"/>
                        <a14:foregroundMark x1="69608" y1="44165" x2="77124" y2="50801"/>
                        <a14:foregroundMark x1="72386" y1="42563" x2="68791" y2="60412"/>
                        <a14:foregroundMark x1="74183" y1="32723" x2="78758" y2="49428"/>
                        <a14:foregroundMark x1="73039" y1="70023" x2="74673" y2="91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4728" y="2719519"/>
            <a:ext cx="3361827" cy="2311090"/>
          </a:xfrm>
          <a:prstGeom prst="rect">
            <a:avLst/>
          </a:prstGeom>
        </p:spPr>
      </p:pic>
      <p:sp>
        <p:nvSpPr>
          <p:cNvPr id="75" name="CuadroTexto 74"/>
          <p:cNvSpPr txBox="1"/>
          <p:nvPr/>
        </p:nvSpPr>
        <p:spPr>
          <a:xfrm>
            <a:off x="6836310" y="2689995"/>
            <a:ext cx="959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 smtClean="0">
                <a:solidFill>
                  <a:srgbClr val="52ABF4"/>
                </a:solidFill>
                <a:latin typeface="+mn-lt"/>
              </a:rPr>
              <a:t>?</a:t>
            </a:r>
            <a:endParaRPr lang="es-MX" sz="9600" b="1" dirty="0">
              <a:solidFill>
                <a:srgbClr val="52ABF4"/>
              </a:solidFill>
              <a:latin typeface="+mn-lt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981260" y="1806722"/>
            <a:ext cx="420499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Con clave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de 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acceso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personalizada por Municipio</a:t>
            </a:r>
          </a:p>
          <a:p>
            <a:pPr algn="just">
              <a:buClr>
                <a:srgbClr val="FFC000"/>
              </a:buClr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Con la confiabilidad y seguridad de la información</a:t>
            </a:r>
          </a:p>
          <a:p>
            <a:pPr algn="just">
              <a:buClr>
                <a:srgbClr val="FFC000"/>
              </a:buClr>
            </a:pPr>
            <a:endParaRPr lang="es-MX" sz="1600" dirty="0" smtClean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La información se alojada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en el servidor de la 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ASEG</a:t>
            </a:r>
          </a:p>
          <a:p>
            <a:pPr algn="just">
              <a:buClr>
                <a:srgbClr val="FFC000"/>
              </a:buClr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De fácil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acceso y 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operación amigable</a:t>
            </a:r>
          </a:p>
          <a:p>
            <a:pPr algn="just">
              <a:buClr>
                <a:srgbClr val="FFC000"/>
              </a:buClr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De uso permanente, con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  <a:ea typeface="Arvo"/>
                <a:cs typeface="Arvo"/>
              </a:rPr>
              <a:t>mecanismos de control </a:t>
            </a:r>
            <a:endParaRPr lang="es-MX" sz="1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  <a:ea typeface="Arvo"/>
              <a:cs typeface="Arvo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04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334180" y="2213264"/>
            <a:ext cx="5014665" cy="24556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" sz="4800" dirty="0" smtClean="0">
                <a:solidFill>
                  <a:schemeClr val="tx2">
                    <a:lumMod val="50000"/>
                  </a:schemeClr>
                </a:solidFill>
              </a:rPr>
              <a:t>ntrega Recepción  Ley Orgánica Municipal</a:t>
            </a:r>
            <a:endParaRPr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900665" y="2609327"/>
            <a:ext cx="2243335" cy="2650626"/>
            <a:chOff x="6900665" y="2492874"/>
            <a:chExt cx="2243335" cy="2650626"/>
          </a:xfrm>
        </p:grpSpPr>
        <p:sp>
          <p:nvSpPr>
            <p:cNvPr id="848" name="Google Shape;848;p26"/>
            <p:cNvSpPr/>
            <p:nvPr/>
          </p:nvSpPr>
          <p:spPr>
            <a:xfrm>
              <a:off x="8761741" y="2935025"/>
              <a:ext cx="382257" cy="44170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761753" y="3154948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761741" y="4260090"/>
              <a:ext cx="382257" cy="663476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763591" y="4701783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761742" y="381841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000933" y="2935025"/>
              <a:ext cx="380418" cy="44170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999094" y="3156795"/>
              <a:ext cx="384095" cy="661630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381337" y="3156794"/>
              <a:ext cx="380409" cy="6616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704336" y="2851261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381337" y="2492874"/>
              <a:ext cx="380418" cy="44216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000933" y="4701783"/>
              <a:ext cx="760822" cy="44170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8381337" y="4260090"/>
              <a:ext cx="380418" cy="663476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8381337" y="4040181"/>
              <a:ext cx="380418" cy="441693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8761742" y="4040181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8761753" y="3596628"/>
              <a:ext cx="382247" cy="443577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8000944" y="3596627"/>
              <a:ext cx="760804" cy="66349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7238300" y="2935025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7286543" y="3806366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8069409" y="2852535"/>
              <a:ext cx="120809" cy="141229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7618690" y="3156795"/>
              <a:ext cx="382257" cy="661630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7618690" y="2935025"/>
              <a:ext cx="382247" cy="44171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7238300" y="4260090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6900665" y="4622921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7618690" y="4260090"/>
              <a:ext cx="382257" cy="883400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7618690" y="4040181"/>
              <a:ext cx="382257" cy="44169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7999106" y="4040181"/>
              <a:ext cx="382247" cy="883406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7618690" y="3596627"/>
              <a:ext cx="762643" cy="66349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ector recto 5"/>
          <p:cNvCxnSpPr/>
          <p:nvPr/>
        </p:nvCxnSpPr>
        <p:spPr>
          <a:xfrm flipV="1">
            <a:off x="1075222" y="2062843"/>
            <a:ext cx="0" cy="284381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0" y="164622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446136" y="172400"/>
            <a:ext cx="3610703" cy="10648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</a:rPr>
              <a:t>Ley Orgánica Municipal para el Estado de Guanajuato “LOM”</a:t>
            </a:r>
            <a:endParaRPr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90204" y="4800013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446136" y="1250351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-2" y="-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9511" y="2036153"/>
            <a:ext cx="1979320" cy="2279706"/>
          </a:xfrm>
          <a:prstGeom prst="rect">
            <a:avLst/>
          </a:prstGeom>
        </p:spPr>
      </p:pic>
      <p:sp>
        <p:nvSpPr>
          <p:cNvPr id="2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190204" y="1430052"/>
            <a:ext cx="4870303" cy="818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200" b="1" dirty="0">
                <a:solidFill>
                  <a:srgbClr val="06365E"/>
                </a:solidFill>
                <a:latin typeface="Century Gothic" panose="020B0502020202020204" pitchFamily="34" charset="0"/>
              </a:rPr>
              <a:t>Artículo 44. </a:t>
            </a:r>
            <a:r>
              <a:rPr lang="es-MX" sz="1200" dirty="0">
                <a:solidFill>
                  <a:srgbClr val="06365E"/>
                </a:solidFill>
                <a:latin typeface="Century Gothic" panose="020B0502020202020204" pitchFamily="34" charset="0"/>
              </a:rPr>
              <a:t>El Ayuntamiento saliente </a:t>
            </a:r>
            <a:r>
              <a:rPr lang="es-MX" sz="1200" b="1" dirty="0">
                <a:solidFill>
                  <a:srgbClr val="06365E"/>
                </a:solidFill>
                <a:latin typeface="Barlow Condensed SemiBold" panose="020B0604020202020204" charset="0"/>
              </a:rPr>
              <a:t>hará entrega al Ayuntamiento entrante,</a:t>
            </a:r>
            <a:r>
              <a:rPr lang="es-MX" sz="1200" dirty="0">
                <a:solidFill>
                  <a:srgbClr val="06365E"/>
                </a:solidFill>
                <a:latin typeface="Century Gothic" panose="020B0502020202020204" pitchFamily="34" charset="0"/>
              </a:rPr>
              <a:t> del expediente que contenga la situación que guarda la administración pública municipal, como parte del proceso de entrega recepción</a:t>
            </a:r>
            <a:r>
              <a:rPr lang="es-MX" sz="1200" dirty="0" smtClean="0">
                <a:solidFill>
                  <a:srgbClr val="06365E"/>
                </a:solidFill>
                <a:latin typeface="Century Gothic" panose="020B0502020202020204" pitchFamily="34" charset="0"/>
              </a:rPr>
              <a:t>. </a:t>
            </a:r>
            <a:endParaRPr lang="es-MX" sz="1200" b="1" dirty="0">
              <a:solidFill>
                <a:srgbClr val="06365E"/>
              </a:solidFill>
              <a:latin typeface="Barlow Condensed SemiBold" panose="020B0604020202020204" charset="0"/>
            </a:endParaRPr>
          </a:p>
        </p:txBody>
      </p:sp>
      <p:sp>
        <p:nvSpPr>
          <p:cNvPr id="29" name="Google Shape;847;p26"/>
          <p:cNvSpPr txBox="1">
            <a:spLocks/>
          </p:cNvSpPr>
          <p:nvPr/>
        </p:nvSpPr>
        <p:spPr>
          <a:xfrm>
            <a:off x="190204" y="2483019"/>
            <a:ext cx="4717729" cy="183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just"/>
            <a:r>
              <a:rPr lang="es-MX" sz="1200" b="1" dirty="0">
                <a:solidFill>
                  <a:srgbClr val="06365E"/>
                </a:solidFill>
                <a:latin typeface="Century Gothic" panose="020B0502020202020204" pitchFamily="34" charset="0"/>
              </a:rPr>
              <a:t>Artículo</a:t>
            </a:r>
            <a:r>
              <a:rPr lang="es-MX" sz="1200" dirty="0">
                <a:solidFill>
                  <a:srgbClr val="06365E"/>
                </a:solidFill>
                <a:latin typeface="Century Gothic" panose="020B0502020202020204" pitchFamily="34" charset="0"/>
              </a:rPr>
              <a:t> </a:t>
            </a:r>
            <a:r>
              <a:rPr lang="es-MX" sz="1200" b="1" dirty="0">
                <a:solidFill>
                  <a:srgbClr val="06365E"/>
                </a:solidFill>
                <a:latin typeface="Century Gothic" panose="020B0502020202020204" pitchFamily="34" charset="0"/>
              </a:rPr>
              <a:t>45</a:t>
            </a:r>
            <a:r>
              <a:rPr lang="es-MX" sz="1200" dirty="0">
                <a:solidFill>
                  <a:srgbClr val="06365E"/>
                </a:solidFill>
                <a:latin typeface="Century Gothic" panose="020B0502020202020204" pitchFamily="34" charset="0"/>
              </a:rPr>
              <a:t>. La integración del expediente a que se refiere el artículo anterior será responsabilidad del Ayuntamiento saliente, y deberá contener, por lo menos, la información relativa a: </a:t>
            </a:r>
            <a:r>
              <a:rPr lang="es-MX" sz="1200" b="1" dirty="0">
                <a:solidFill>
                  <a:srgbClr val="06365E"/>
                </a:solidFill>
                <a:latin typeface="Barlow Condensed SemiBold" panose="020B0604020202020204" charset="0"/>
              </a:rPr>
              <a:t>Fracciones I …….. XVIII.</a:t>
            </a:r>
          </a:p>
          <a:p>
            <a:pPr algn="just"/>
            <a:endParaRPr lang="es-ES" sz="1200" dirty="0">
              <a:solidFill>
                <a:srgbClr val="06365E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200" dirty="0">
                <a:solidFill>
                  <a:srgbClr val="06365E"/>
                </a:solidFill>
                <a:latin typeface="Century Gothic" panose="020B0502020202020204" pitchFamily="34" charset="0"/>
              </a:rPr>
              <a:t>La información a que se refieren las fracciones II, IV, V, VI, VII, X, XIII y XV deberá ser entregada además, </a:t>
            </a:r>
            <a:r>
              <a:rPr lang="es-MX" sz="1200" b="1" i="1" u="sng" dirty="0">
                <a:solidFill>
                  <a:srgbClr val="06365E"/>
                </a:solidFill>
                <a:latin typeface="Century Gothic" panose="020B0502020202020204" pitchFamily="34" charset="0"/>
              </a:rPr>
              <a:t>en medios magnéticos o electrónicos</a:t>
            </a:r>
            <a:r>
              <a:rPr lang="es-MX" sz="1200" dirty="0">
                <a:solidFill>
                  <a:srgbClr val="06365E"/>
                </a:solidFill>
                <a:latin typeface="Century Gothic" panose="020B0502020202020204" pitchFamily="34" charset="0"/>
              </a:rPr>
              <a:t>.</a:t>
            </a:r>
            <a:endParaRPr lang="es-ES" sz="1200" dirty="0">
              <a:solidFill>
                <a:srgbClr val="06365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462538" y="1949069"/>
            <a:ext cx="99450" cy="870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/>
          <p:cNvSpPr/>
          <p:nvPr/>
        </p:nvSpPr>
        <p:spPr>
          <a:xfrm>
            <a:off x="458768" y="3007871"/>
            <a:ext cx="99450" cy="870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4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576711" y="1205494"/>
            <a:ext cx="3323626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¿El SIIM cumple con la LOM?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90204" y="4800013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389592" y="2887558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-2" y="-2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1109" y="3016526"/>
            <a:ext cx="1389722" cy="1600629"/>
          </a:xfrm>
          <a:prstGeom prst="rect">
            <a:avLst/>
          </a:prstGeom>
        </p:spPr>
      </p:pic>
      <p:sp>
        <p:nvSpPr>
          <p:cNvPr id="29" name="Google Shape;847;p26"/>
          <p:cNvSpPr txBox="1">
            <a:spLocks/>
          </p:cNvSpPr>
          <p:nvPr/>
        </p:nvSpPr>
        <p:spPr>
          <a:xfrm>
            <a:off x="390133" y="2241377"/>
            <a:ext cx="4181868" cy="16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17500" algn="just">
              <a:buClr>
                <a:schemeClr val="dk2"/>
              </a:buClr>
              <a:buSzPts val="1800"/>
              <a:buFont typeface="Arvo"/>
              <a:buNone/>
              <a:defRPr sz="1100" b="1">
                <a:solidFill>
                  <a:srgbClr val="3465A0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defRPr>
            </a:lvl1pPr>
            <a:lvl2pPr marL="9144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indent="-317500" algn="ctr">
              <a:buClr>
                <a:schemeClr val="dk2"/>
              </a:buClr>
              <a:buSzPts val="1800"/>
              <a:buFont typeface="Arvo"/>
              <a:buNone/>
              <a:defRPr sz="18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MX" sz="1600" b="0" dirty="0" smtClean="0">
                <a:solidFill>
                  <a:srgbClr val="06365E"/>
                </a:solidFill>
                <a:latin typeface="Barlow Condensed SemiBold" panose="020B0604020202020204" charset="0"/>
              </a:rPr>
              <a:t>	El </a:t>
            </a:r>
            <a:r>
              <a:rPr lang="es-MX" sz="1600" b="0" dirty="0">
                <a:solidFill>
                  <a:srgbClr val="06365E"/>
                </a:solidFill>
                <a:latin typeface="Barlow Condensed SemiBold" panose="020B0604020202020204" charset="0"/>
              </a:rPr>
              <a:t>sistema genera información que cumple con lo establecido en las 18 fracciones del Artículo 45 de la ley orgánica municipal</a:t>
            </a:r>
            <a:r>
              <a:rPr lang="es-MX" sz="1600" b="0" dirty="0" smtClean="0">
                <a:solidFill>
                  <a:srgbClr val="06365E"/>
                </a:solidFill>
                <a:latin typeface="Barlow Condensed SemiBold" panose="020B0604020202020204" charset="0"/>
              </a:rPr>
              <a:t>.</a:t>
            </a:r>
          </a:p>
          <a:p>
            <a:endParaRPr lang="es-MX" sz="1600" b="0" dirty="0">
              <a:solidFill>
                <a:srgbClr val="06365E"/>
              </a:solidFill>
              <a:latin typeface="Barlow Condensed SemiBold" panose="020B0604020202020204" charset="0"/>
            </a:endParaRPr>
          </a:p>
          <a:p>
            <a:endParaRPr lang="es-MX" sz="1600" b="0" dirty="0" smtClean="0">
              <a:solidFill>
                <a:srgbClr val="06365E"/>
              </a:solidFill>
              <a:latin typeface="Barlow Condensed SemiBold" panose="020B0604020202020204" charset="0"/>
            </a:endParaRPr>
          </a:p>
          <a:p>
            <a:endParaRPr lang="es-MX" sz="1600" b="0" dirty="0">
              <a:solidFill>
                <a:srgbClr val="06365E"/>
              </a:solidFill>
              <a:latin typeface="Barlow Condensed SemiBold" panose="020B0604020202020204" charset="0"/>
            </a:endParaRPr>
          </a:p>
          <a:p>
            <a:pPr algn="ctr"/>
            <a:r>
              <a:rPr lang="es-MX" sz="1600" dirty="0" smtClean="0">
                <a:solidFill>
                  <a:srgbClr val="06365E"/>
                </a:solidFill>
                <a:latin typeface="Barlow Condensed SemiBold" panose="020B0604020202020204" charset="0"/>
              </a:rPr>
              <a:t>CUADRO ANALÍTICO</a:t>
            </a:r>
            <a:endParaRPr lang="es-ES" sz="1600" dirty="0">
              <a:solidFill>
                <a:srgbClr val="06365E"/>
              </a:solidFill>
              <a:latin typeface="Barlow Condensed SemiBold" panose="020B060402020202020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711794" y="2404476"/>
            <a:ext cx="99450" cy="87084"/>
          </a:xfrm>
          <a:prstGeom prst="ellipse">
            <a:avLst/>
          </a:prstGeom>
          <a:solidFill>
            <a:srgbClr val="06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5633255" y="316435"/>
            <a:ext cx="3323626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¿Para qué sirve el SIIM?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825737" y="4832317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446136" y="1873913"/>
            <a:ext cx="3697864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0" y="2096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78856" y="2296237"/>
            <a:ext cx="1832424" cy="2110516"/>
          </a:xfrm>
          <a:prstGeom prst="rect">
            <a:avLst/>
          </a:prstGeom>
        </p:spPr>
      </p:pic>
      <p:sp>
        <p:nvSpPr>
          <p:cNvPr id="2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533513" y="2053240"/>
            <a:ext cx="4038487" cy="789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Herramienta que permite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la 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integración de la información municipal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y que en su momento coadyuve en los procesos de la entrega – recepción tanto 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ordinaria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 como de 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término de las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administraciones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municipales.</a:t>
            </a:r>
            <a:endParaRPr lang="es-MX" sz="1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62540" y="2209153"/>
            <a:ext cx="99450" cy="87084"/>
          </a:xfrm>
          <a:prstGeom prst="ellipse">
            <a:avLst/>
          </a:prstGeom>
          <a:solidFill>
            <a:srgbClr val="06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Google Shape;846;p26"/>
          <p:cNvSpPr txBox="1">
            <a:spLocks/>
          </p:cNvSpPr>
          <p:nvPr/>
        </p:nvSpPr>
        <p:spPr>
          <a:xfrm>
            <a:off x="-1" y="1468208"/>
            <a:ext cx="1918545" cy="33339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 Condensed SemiBold"/>
              <a:buNone/>
              <a:defRPr sz="60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000" b="1" dirty="0" smtClean="0">
                <a:solidFill>
                  <a:schemeClr val="tx2">
                    <a:lumMod val="50000"/>
                  </a:schemeClr>
                </a:solidFill>
              </a:rPr>
              <a:t>Finalidad </a:t>
            </a:r>
            <a:endParaRPr lang="es-MX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/>
          <p:cNvSpPr/>
          <p:nvPr/>
        </p:nvSpPr>
        <p:spPr>
          <a:xfrm>
            <a:off x="1800463" y="2385403"/>
            <a:ext cx="2577633" cy="2367223"/>
          </a:xfrm>
          <a:prstGeom prst="ellipse">
            <a:avLst/>
          </a:prstGeom>
          <a:solidFill>
            <a:srgbClr val="0C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lipse 2"/>
          <p:cNvSpPr/>
          <p:nvPr/>
        </p:nvSpPr>
        <p:spPr>
          <a:xfrm>
            <a:off x="274804" y="1941689"/>
            <a:ext cx="1425386" cy="1456267"/>
          </a:xfrm>
          <a:prstGeom prst="ellipse">
            <a:avLst/>
          </a:prstGeom>
          <a:solidFill>
            <a:srgbClr val="0C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Google Shape;847;p26"/>
          <p:cNvSpPr txBox="1">
            <a:spLocks/>
          </p:cNvSpPr>
          <p:nvPr/>
        </p:nvSpPr>
        <p:spPr>
          <a:xfrm>
            <a:off x="274804" y="2060076"/>
            <a:ext cx="1375557" cy="10987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s-MX" sz="14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El </a:t>
            </a:r>
            <a:r>
              <a:rPr lang="es-MX" sz="1400" dirty="0">
                <a:solidFill>
                  <a:srgbClr val="FFFFFF"/>
                </a:solidFill>
                <a:latin typeface="Barlow Condensed SemiBold" panose="020B0604020202020204" charset="0"/>
              </a:rPr>
              <a:t>sistema simplifica la búsqueda de </a:t>
            </a:r>
            <a:r>
              <a:rPr lang="es-MX" sz="14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información.</a:t>
            </a:r>
            <a:endParaRPr lang="es-MX" sz="1400" dirty="0">
              <a:solidFill>
                <a:srgbClr val="FFFFFF"/>
              </a:solidFill>
              <a:latin typeface="Barlow Condensed SemiBold" panose="020B0604020202020204" charset="0"/>
            </a:endParaRPr>
          </a:p>
        </p:txBody>
      </p:sp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815009" y="138229"/>
            <a:ext cx="3902464" cy="1397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Bondades del SIIM</a:t>
            </a:r>
            <a:endParaRPr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825737" y="4832317"/>
            <a:ext cx="2318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Barlow Condensed SemiBold" panose="020B0604020202020204" charset="0"/>
              </a:rPr>
              <a:t>Secretaría de la Transparencia y Rendición de Cuentas</a:t>
            </a:r>
            <a:endParaRPr lang="es-MX" sz="900" dirty="0">
              <a:solidFill>
                <a:srgbClr val="002060"/>
              </a:solidFill>
              <a:latin typeface="Barlow Condensed SemiBold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623455" y="15951"/>
            <a:ext cx="8238" cy="129330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6200000">
            <a:off x="7959509" y="-25965"/>
            <a:ext cx="1151467" cy="1203398"/>
            <a:chOff x="7857232" y="3696575"/>
            <a:chExt cx="1286767" cy="1443674"/>
          </a:xfrm>
        </p:grpSpPr>
        <p:sp>
          <p:nvSpPr>
            <p:cNvPr id="35" name="Google Shape;875;p26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26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26"/>
            <p:cNvSpPr/>
            <p:nvPr/>
          </p:nvSpPr>
          <p:spPr>
            <a:xfrm>
              <a:off x="8708024" y="3696575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26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26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26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26"/>
            <p:cNvSpPr/>
            <p:nvPr/>
          </p:nvSpPr>
          <p:spPr>
            <a:xfrm>
              <a:off x="8202888" y="3833598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26"/>
            <p:cNvSpPr/>
            <p:nvPr/>
          </p:nvSpPr>
          <p:spPr>
            <a:xfrm>
              <a:off x="7857232" y="4399765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846;p26"/>
          <p:cNvSpPr txBox="1">
            <a:spLocks/>
          </p:cNvSpPr>
          <p:nvPr/>
        </p:nvSpPr>
        <p:spPr>
          <a:xfrm>
            <a:off x="4170293" y="1309255"/>
            <a:ext cx="3091070" cy="33339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 Condensed SemiBold"/>
              <a:buNone/>
              <a:defRPr sz="60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Al ser un sistema digital, facilita….</a:t>
            </a:r>
            <a:endParaRPr lang="es-MX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Google Shape;847;p26"/>
          <p:cNvSpPr txBox="1">
            <a:spLocks/>
          </p:cNvSpPr>
          <p:nvPr/>
        </p:nvSpPr>
        <p:spPr>
          <a:xfrm>
            <a:off x="2193273" y="2558621"/>
            <a:ext cx="1792012" cy="18116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s-MX" sz="13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El sistema coadyuva </a:t>
            </a:r>
            <a:r>
              <a:rPr lang="es-MX" sz="1300" dirty="0">
                <a:solidFill>
                  <a:srgbClr val="FFFFFF"/>
                </a:solidFill>
                <a:latin typeface="Barlow Condensed SemiBold" panose="020B0604020202020204" charset="0"/>
              </a:rPr>
              <a:t>en la entrega recepción </a:t>
            </a:r>
            <a:r>
              <a:rPr lang="es-MX" sz="13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de: </a:t>
            </a:r>
          </a:p>
          <a:p>
            <a:pPr marL="0" indent="0"/>
            <a:endParaRPr lang="es-MX" sz="1300" dirty="0">
              <a:solidFill>
                <a:srgbClr val="FFFFFF"/>
              </a:solidFill>
              <a:latin typeface="Barlow Condensed SemiBold" panose="020B0604020202020204" charset="0"/>
            </a:endParaRPr>
          </a:p>
          <a:p>
            <a:pPr marL="0" indent="0" algn="l"/>
            <a:r>
              <a:rPr lang="es-MX" sz="13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1. Cambio de Administración Municipal </a:t>
            </a:r>
          </a:p>
          <a:p>
            <a:pPr marL="0" indent="0" algn="l"/>
            <a:endParaRPr lang="es-MX" sz="1300" dirty="0" smtClean="0">
              <a:solidFill>
                <a:srgbClr val="FFFFFF"/>
              </a:solidFill>
              <a:latin typeface="Barlow Condensed SemiBold" panose="020B0604020202020204" charset="0"/>
            </a:endParaRPr>
          </a:p>
          <a:p>
            <a:pPr marL="0" indent="0" algn="l"/>
            <a:r>
              <a:rPr lang="es-MX" sz="13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2. </a:t>
            </a:r>
            <a:r>
              <a:rPr lang="es-MX" sz="1300" dirty="0">
                <a:solidFill>
                  <a:srgbClr val="FFFFFF"/>
                </a:solidFill>
                <a:latin typeface="Barlow Condensed SemiBold" panose="020B0604020202020204" charset="0"/>
              </a:rPr>
              <a:t>E</a:t>
            </a:r>
            <a:r>
              <a:rPr lang="es-MX" sz="13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ntregas ordinarias </a:t>
            </a:r>
            <a:r>
              <a:rPr lang="es-MX" sz="1300" dirty="0">
                <a:solidFill>
                  <a:srgbClr val="FFFFFF"/>
                </a:solidFill>
                <a:latin typeface="Barlow Condensed SemiBold" panose="020B0604020202020204" charset="0"/>
              </a:rPr>
              <a:t>entre los titulares de </a:t>
            </a:r>
            <a:r>
              <a:rPr lang="es-MX" sz="13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áreas.</a:t>
            </a:r>
            <a:endParaRPr lang="es-MX" sz="1300" dirty="0">
              <a:solidFill>
                <a:srgbClr val="FFFFFF"/>
              </a:solidFill>
              <a:latin typeface="Barlow Condensed SemiBold" panose="020B060402020202020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634789" y="1976039"/>
            <a:ext cx="1724374" cy="1770203"/>
          </a:xfrm>
          <a:prstGeom prst="ellipse">
            <a:avLst/>
          </a:prstGeom>
          <a:solidFill>
            <a:srgbClr val="0C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Google Shape;847;p26"/>
          <p:cNvSpPr txBox="1">
            <a:spLocks/>
          </p:cNvSpPr>
          <p:nvPr/>
        </p:nvSpPr>
        <p:spPr>
          <a:xfrm>
            <a:off x="4785454" y="2265713"/>
            <a:ext cx="1375557" cy="11541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s-MX" sz="14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La </a:t>
            </a:r>
            <a:r>
              <a:rPr lang="es-MX" sz="1400" dirty="0">
                <a:solidFill>
                  <a:srgbClr val="FFFFFF"/>
                </a:solidFill>
                <a:latin typeface="Barlow Condensed SemiBold" panose="020B0604020202020204" charset="0"/>
              </a:rPr>
              <a:t>integración de la información la realiza el personal de cada </a:t>
            </a:r>
            <a:r>
              <a:rPr lang="es-MX" sz="14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área.</a:t>
            </a:r>
            <a:endParaRPr lang="es-MX" sz="1400" dirty="0">
              <a:solidFill>
                <a:srgbClr val="FFFFFF"/>
              </a:solidFill>
              <a:latin typeface="Barlow Condensed SemiBold" panose="020B060402020202020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7343" y="1497790"/>
            <a:ext cx="31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1</a:t>
            </a:r>
            <a:endParaRPr lang="es-MX" sz="3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027462" y="2062238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2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488469" y="1644546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3</a:t>
            </a:r>
            <a:endParaRPr lang="es-MX" sz="3600" b="1" dirty="0">
              <a:solidFill>
                <a:schemeClr val="tx2">
                  <a:lumMod val="50000"/>
                </a:schemeClr>
              </a:solidFill>
              <a:latin typeface="Barlow Condensed SemiBold" panose="020B0604020202020204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6972057" y="2570929"/>
            <a:ext cx="1724374" cy="1770203"/>
          </a:xfrm>
          <a:prstGeom prst="ellipse">
            <a:avLst/>
          </a:prstGeom>
          <a:solidFill>
            <a:srgbClr val="0C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Google Shape;847;p26"/>
          <p:cNvSpPr txBox="1">
            <a:spLocks/>
          </p:cNvSpPr>
          <p:nvPr/>
        </p:nvSpPr>
        <p:spPr>
          <a:xfrm>
            <a:off x="7122722" y="2860603"/>
            <a:ext cx="1375557" cy="11541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8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s-MX" sz="1400" dirty="0">
                <a:solidFill>
                  <a:srgbClr val="FFFFFF"/>
                </a:solidFill>
                <a:latin typeface="Barlow Condensed SemiBold" panose="020B0604020202020204" charset="0"/>
              </a:rPr>
              <a:t>Es actualizable para que pueda operar con mayor </a:t>
            </a:r>
            <a:r>
              <a:rPr lang="es-MX" sz="1400" dirty="0" smtClean="0">
                <a:solidFill>
                  <a:srgbClr val="FFFFFF"/>
                </a:solidFill>
                <a:latin typeface="Barlow Condensed SemiBold" panose="020B0604020202020204" charset="0"/>
              </a:rPr>
              <a:t>eficiencia.</a:t>
            </a:r>
            <a:endParaRPr lang="es-MX" sz="1400" dirty="0">
              <a:solidFill>
                <a:srgbClr val="FFFFFF"/>
              </a:solidFill>
              <a:latin typeface="Barlow Condensed SemiBold" panose="020B060402020202020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825737" y="2239436"/>
            <a:ext cx="40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latin typeface="Barlow Condensed SemiBold" panose="020B060402020202020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86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39853</TotalTime>
  <Words>974</Words>
  <Application>Microsoft Office PowerPoint</Application>
  <PresentationFormat>Presentación en pantalla (16:9)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Agency FB</vt:lpstr>
      <vt:lpstr>Wingdings</vt:lpstr>
      <vt:lpstr>Barlow Condensed SemiBold</vt:lpstr>
      <vt:lpstr>Arvo</vt:lpstr>
      <vt:lpstr>Arial</vt:lpstr>
      <vt:lpstr>Century Gothic</vt:lpstr>
      <vt:lpstr>My Creative CV XL by Slidesgo</vt:lpstr>
      <vt:lpstr>SIIM</vt:lpstr>
      <vt:lpstr>¿Que es el SIIM?</vt:lpstr>
      <vt:lpstr>Características del SIIM </vt:lpstr>
      <vt:lpstr>Presentación de PowerPoint</vt:lpstr>
      <vt:lpstr>Entrega Recepción  Ley Orgánica Municipal</vt:lpstr>
      <vt:lpstr>Ley Orgánica Municipal para el Estado de Guanajuato “LOM”</vt:lpstr>
      <vt:lpstr>¿El SIIM cumple con la LOM?</vt:lpstr>
      <vt:lpstr>¿Para qué sirve el SIIM?</vt:lpstr>
      <vt:lpstr>Bondades del SIIM</vt:lpstr>
      <vt:lpstr>Beneficios al usar el SIIM</vt:lpstr>
      <vt:lpstr>¿Que significa Administrar el SIIM?</vt:lpstr>
      <vt:lpstr>¿Quién Administra el SIIM?</vt:lpstr>
      <vt:lpstr>Usuarios dentro del SIIM</vt:lpstr>
      <vt:lpstr>¿Cómo se integra el SIIM?</vt:lpstr>
      <vt:lpstr>Taller  Operatividad del SIIM </vt:lpstr>
      <vt:lpstr>Ética en la información del SIIM</vt:lpstr>
      <vt:lpstr>Por su atención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 Gobierno</dc:title>
  <dc:creator>strc</dc:creator>
  <cp:lastModifiedBy>strc</cp:lastModifiedBy>
  <cp:revision>85</cp:revision>
  <dcterms:modified xsi:type="dcterms:W3CDTF">2022-04-06T18:29:39Z</dcterms:modified>
</cp:coreProperties>
</file>