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41"/>
  </p:notesMasterIdLst>
  <p:handoutMasterIdLst>
    <p:handoutMasterId r:id="rId42"/>
  </p:handoutMasterIdLst>
  <p:sldIdLst>
    <p:sldId id="256" r:id="rId2"/>
    <p:sldId id="257" r:id="rId3"/>
    <p:sldId id="298" r:id="rId4"/>
    <p:sldId id="299" r:id="rId5"/>
    <p:sldId id="300" r:id="rId6"/>
    <p:sldId id="301" r:id="rId7"/>
    <p:sldId id="302" r:id="rId8"/>
    <p:sldId id="303" r:id="rId9"/>
    <p:sldId id="259" r:id="rId10"/>
    <p:sldId id="305" r:id="rId11"/>
    <p:sldId id="306" r:id="rId12"/>
    <p:sldId id="307" r:id="rId13"/>
    <p:sldId id="308" r:id="rId14"/>
    <p:sldId id="309" r:id="rId15"/>
    <p:sldId id="310" r:id="rId16"/>
    <p:sldId id="311" r:id="rId17"/>
    <p:sldId id="312" r:id="rId18"/>
    <p:sldId id="313" r:id="rId19"/>
    <p:sldId id="314" r:id="rId20"/>
    <p:sldId id="315" r:id="rId21"/>
    <p:sldId id="322" r:id="rId22"/>
    <p:sldId id="323" r:id="rId23"/>
    <p:sldId id="324" r:id="rId24"/>
    <p:sldId id="316" r:id="rId25"/>
    <p:sldId id="317" r:id="rId26"/>
    <p:sldId id="318" r:id="rId27"/>
    <p:sldId id="319" r:id="rId28"/>
    <p:sldId id="320" r:id="rId29"/>
    <p:sldId id="321" r:id="rId30"/>
    <p:sldId id="325" r:id="rId31"/>
    <p:sldId id="352" r:id="rId32"/>
    <p:sldId id="353" r:id="rId33"/>
    <p:sldId id="355" r:id="rId34"/>
    <p:sldId id="356" r:id="rId35"/>
    <p:sldId id="357" r:id="rId36"/>
    <p:sldId id="268" r:id="rId37"/>
    <p:sldId id="358" r:id="rId38"/>
    <p:sldId id="359" r:id="rId39"/>
    <p:sldId id="346" r:id="rId40"/>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
      <p:font typeface="Lato" panose="020B0604020202020204" charset="0"/>
      <p:regular r:id="rId51"/>
      <p:bold r:id="rId52"/>
      <p:italic r:id="rId53"/>
      <p:boldItalic r:id="rId54"/>
    </p:embeddedFont>
    <p:embeddedFont>
      <p:font typeface="Fira Sans Extra Condensed Medium" panose="020B0604020202020204" charset="0"/>
      <p:regular r:id="rId55"/>
      <p:bold r:id="rId56"/>
      <p:italic r:id="rId57"/>
      <p:boldItalic r:id="rId58"/>
    </p:embeddedFont>
    <p:embeddedFont>
      <p:font typeface="Gloria Hallelujah" panose="020B0604020202020204"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2A3"/>
    <a:srgbClr val="CBC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613589-FB90-4BAC-BF33-3E8BDA81E6FD}">
  <a:tblStyle styleId="{9C613589-FB90-4BAC-BF33-3E8BDA81E6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'[GENERAL GOB EDO CLIMA S 2021.xlsx]Grafica'!$B$4</c:f>
              <c:strCache>
                <c:ptCount val="1"/>
                <c:pt idx="0">
                  <c:v>Promedio Gobierno del Estado 2020</c:v>
                </c:pt>
              </c:strCache>
            </c:strRef>
          </c:tx>
          <c:spPr>
            <a:ln w="38100" cap="flat" cmpd="dbl" algn="ctr">
              <a:solidFill>
                <a:schemeClr val="accent2"/>
              </a:solidFill>
              <a:miter lim="800000"/>
            </a:ln>
            <a:effectLst/>
          </c:spPr>
          <c:marker>
            <c:symbol val="none"/>
          </c:marker>
          <c:cat>
            <c:strRef>
              <c:f>'[GENERAL GOB EDO CLIMA S 2021.xlsx]Grafica'!$C$3:$S$3</c:f>
              <c:strCache>
                <c:ptCount val="17"/>
                <c:pt idx="0">
                  <c:v>RECOMPENSAS Y RECONOCIMIENTOS</c:v>
                </c:pt>
                <c:pt idx="1">
                  <c:v>CAPACITACIÓN Y DESARROLLO</c:v>
                </c:pt>
                <c:pt idx="2">
                  <c:v>MEJORA Y CAMBIO</c:v>
                </c:pt>
                <c:pt idx="3">
                  <c:v>CALIDAD Y ORIENTACIÓN AL USUARIO</c:v>
                </c:pt>
                <c:pt idx="4">
                  <c:v>EQUIDAD LABORAL</c:v>
                </c:pt>
                <c:pt idx="5">
                  <c:v>COMUNICACIÓN</c:v>
                </c:pt>
                <c:pt idx="6">
                  <c:v>DISPONIBILIDAD DE RECURSOS</c:v>
                </c:pt>
                <c:pt idx="7">
                  <c:v>CALIDAD DE VIDA LABORAL</c:v>
                </c:pt>
                <c:pt idx="8">
                  <c:v>BALANCE TRABAJO-FAMILIA</c:v>
                </c:pt>
                <c:pt idx="9">
                  <c:v>COLABORACIÓN Y TRABAJO EN EQUIPO</c:v>
                </c:pt>
                <c:pt idx="10">
                  <c:v>LIDERAZGO Y PARTICIPACIÓN</c:v>
                </c:pt>
                <c:pt idx="11">
                  <c:v>IDENTIDAD CON LA INSTITUCIÓN</c:v>
                </c:pt>
                <c:pt idx="12">
                  <c:v>ENFOQUE A RESULTADOS Y PRODUCTIVIDAD</c:v>
                </c:pt>
                <c:pt idx="13">
                  <c:v>NORMATIVIDAD Y PROCESOS</c:v>
                </c:pt>
                <c:pt idx="14">
                  <c:v>PROFESIONALIZACIÓN</c:v>
                </c:pt>
                <c:pt idx="15">
                  <c:v>IMPACTO DE LA ENCUESTA EN MI INSTITUCIÓN</c:v>
                </c:pt>
                <c:pt idx="16">
                  <c:v>PROMEDIO GENERAL</c:v>
                </c:pt>
              </c:strCache>
            </c:strRef>
          </c:cat>
          <c:val>
            <c:numRef>
              <c:f>'[GENERAL GOB EDO CLIMA S 2021.xlsx]Grafica'!$C$4:$S$4</c:f>
              <c:numCache>
                <c:formatCode>0.00</c:formatCode>
                <c:ptCount val="17"/>
                <c:pt idx="0">
                  <c:v>76.510000000000005</c:v>
                </c:pt>
                <c:pt idx="1">
                  <c:v>83.81</c:v>
                </c:pt>
                <c:pt idx="2">
                  <c:v>86.89</c:v>
                </c:pt>
                <c:pt idx="3">
                  <c:v>90.45</c:v>
                </c:pt>
                <c:pt idx="4">
                  <c:v>83.7</c:v>
                </c:pt>
                <c:pt idx="5">
                  <c:v>86.25</c:v>
                </c:pt>
                <c:pt idx="6">
                  <c:v>83.98</c:v>
                </c:pt>
                <c:pt idx="7">
                  <c:v>86.57</c:v>
                </c:pt>
                <c:pt idx="8">
                  <c:v>86.45</c:v>
                </c:pt>
                <c:pt idx="9">
                  <c:v>86.19</c:v>
                </c:pt>
                <c:pt idx="10">
                  <c:v>87</c:v>
                </c:pt>
                <c:pt idx="11">
                  <c:v>93.99</c:v>
                </c:pt>
                <c:pt idx="12">
                  <c:v>91.39</c:v>
                </c:pt>
                <c:pt idx="13">
                  <c:v>87.43</c:v>
                </c:pt>
                <c:pt idx="14">
                  <c:v>82.28</c:v>
                </c:pt>
                <c:pt idx="15">
                  <c:v>82.68</c:v>
                </c:pt>
                <c:pt idx="16">
                  <c:v>85.97312500000001</c:v>
                </c:pt>
              </c:numCache>
            </c:numRef>
          </c:val>
          <c:smooth val="0"/>
          <c:extLst>
            <c:ext xmlns:c16="http://schemas.microsoft.com/office/drawing/2014/chart" uri="{C3380CC4-5D6E-409C-BE32-E72D297353CC}">
              <c16:uniqueId val="{00000000-6943-4DC5-B768-3414761FD3EC}"/>
            </c:ext>
          </c:extLst>
        </c:ser>
        <c:ser>
          <c:idx val="1"/>
          <c:order val="1"/>
          <c:tx>
            <c:strRef>
              <c:f>'[GENERAL GOB EDO CLIMA S 2021.xlsx]Grafica'!$B$5</c:f>
              <c:strCache>
                <c:ptCount val="1"/>
                <c:pt idx="0">
                  <c:v>Promedio Gobierno del Estado 2021</c:v>
                </c:pt>
              </c:strCache>
            </c:strRef>
          </c:tx>
          <c:spPr>
            <a:ln w="38100" cap="flat" cmpd="dbl" algn="ctr">
              <a:solidFill>
                <a:schemeClr val="accent4"/>
              </a:solidFill>
              <a:miter lim="800000"/>
            </a:ln>
            <a:effectLst/>
          </c:spPr>
          <c:marker>
            <c:symbol val="none"/>
          </c:marker>
          <c:cat>
            <c:strRef>
              <c:f>'[GENERAL GOB EDO CLIMA S 2021.xlsx]Grafica'!$C$3:$S$3</c:f>
              <c:strCache>
                <c:ptCount val="17"/>
                <c:pt idx="0">
                  <c:v>RECOMPENSAS Y RECONOCIMIENTOS</c:v>
                </c:pt>
                <c:pt idx="1">
                  <c:v>CAPACITACIÓN Y DESARROLLO</c:v>
                </c:pt>
                <c:pt idx="2">
                  <c:v>MEJORA Y CAMBIO</c:v>
                </c:pt>
                <c:pt idx="3">
                  <c:v>CALIDAD Y ORIENTACIÓN AL USUARIO</c:v>
                </c:pt>
                <c:pt idx="4">
                  <c:v>EQUIDAD LABORAL</c:v>
                </c:pt>
                <c:pt idx="5">
                  <c:v>COMUNICACIÓN</c:v>
                </c:pt>
                <c:pt idx="6">
                  <c:v>DISPONIBILIDAD DE RECURSOS</c:v>
                </c:pt>
                <c:pt idx="7">
                  <c:v>CALIDAD DE VIDA LABORAL</c:v>
                </c:pt>
                <c:pt idx="8">
                  <c:v>BALANCE TRABAJO-FAMILIA</c:v>
                </c:pt>
                <c:pt idx="9">
                  <c:v>COLABORACIÓN Y TRABAJO EN EQUIPO</c:v>
                </c:pt>
                <c:pt idx="10">
                  <c:v>LIDERAZGO Y PARTICIPACIÓN</c:v>
                </c:pt>
                <c:pt idx="11">
                  <c:v>IDENTIDAD CON LA INSTITUCIÓN</c:v>
                </c:pt>
                <c:pt idx="12">
                  <c:v>ENFOQUE A RESULTADOS Y PRODUCTIVIDAD</c:v>
                </c:pt>
                <c:pt idx="13">
                  <c:v>NORMATIVIDAD Y PROCESOS</c:v>
                </c:pt>
                <c:pt idx="14">
                  <c:v>PROFESIONALIZACIÓN</c:v>
                </c:pt>
                <c:pt idx="15">
                  <c:v>IMPACTO DE LA ENCUESTA EN MI INSTITUCIÓN</c:v>
                </c:pt>
                <c:pt idx="16">
                  <c:v>PROMEDIO GENERAL</c:v>
                </c:pt>
              </c:strCache>
            </c:strRef>
          </c:cat>
          <c:val>
            <c:numRef>
              <c:f>'[GENERAL GOB EDO CLIMA S 2021.xlsx]Grafica'!$C$5:$S$5</c:f>
              <c:numCache>
                <c:formatCode>0.00</c:formatCode>
                <c:ptCount val="17"/>
                <c:pt idx="0">
                  <c:v>77.968395277149114</c:v>
                </c:pt>
                <c:pt idx="1">
                  <c:v>84.735191709160915</c:v>
                </c:pt>
                <c:pt idx="2">
                  <c:v>87.631994105483614</c:v>
                </c:pt>
                <c:pt idx="3">
                  <c:v>90.809105285840218</c:v>
                </c:pt>
                <c:pt idx="4">
                  <c:v>81.571810861164579</c:v>
                </c:pt>
                <c:pt idx="5">
                  <c:v>86.336550738017465</c:v>
                </c:pt>
                <c:pt idx="6">
                  <c:v>84.53132823970185</c:v>
                </c:pt>
                <c:pt idx="7">
                  <c:v>85.292625367945973</c:v>
                </c:pt>
                <c:pt idx="8">
                  <c:v>85.934071386206597</c:v>
                </c:pt>
                <c:pt idx="9">
                  <c:v>86.637278625455195</c:v>
                </c:pt>
                <c:pt idx="10">
                  <c:v>89.92624894939776</c:v>
                </c:pt>
                <c:pt idx="11">
                  <c:v>94.075395786791276</c:v>
                </c:pt>
                <c:pt idx="12">
                  <c:v>92.14411589860751</c:v>
                </c:pt>
                <c:pt idx="13">
                  <c:v>88.466444042247772</c:v>
                </c:pt>
                <c:pt idx="14">
                  <c:v>83.607232214412505</c:v>
                </c:pt>
                <c:pt idx="15">
                  <c:v>83.219702598978969</c:v>
                </c:pt>
                <c:pt idx="16">
                  <c:v>86.430468192910084</c:v>
                </c:pt>
              </c:numCache>
            </c:numRef>
          </c:val>
          <c:smooth val="0"/>
          <c:extLst>
            <c:ext xmlns:c16="http://schemas.microsoft.com/office/drawing/2014/chart" uri="{C3380CC4-5D6E-409C-BE32-E72D297353CC}">
              <c16:uniqueId val="{00000001-6943-4DC5-B768-3414761FD3EC}"/>
            </c:ext>
          </c:extLst>
        </c:ser>
        <c:dLbls>
          <c:showLegendKey val="0"/>
          <c:showVal val="0"/>
          <c:showCatName val="0"/>
          <c:showSerName val="0"/>
          <c:showPercent val="0"/>
          <c:showBubbleSize val="0"/>
        </c:dLbls>
        <c:smooth val="0"/>
        <c:axId val="135007232"/>
        <c:axId val="145953536"/>
      </c:lineChart>
      <c:catAx>
        <c:axId val="135007232"/>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45953536"/>
        <c:crosses val="autoZero"/>
        <c:auto val="1"/>
        <c:lblAlgn val="ctr"/>
        <c:lblOffset val="100"/>
        <c:noMultiLvlLbl val="0"/>
      </c:catAx>
      <c:valAx>
        <c:axId val="145953536"/>
        <c:scaling>
          <c:orientation val="minMax"/>
          <c:max val="100"/>
          <c:min val="75"/>
        </c:scaling>
        <c:delete val="0"/>
        <c:axPos val="l"/>
        <c:majorGridlines>
          <c:spPr>
            <a:ln w="9525" cap="flat" cmpd="sng" algn="ctr">
              <a:solidFill>
                <a:schemeClr val="tx1">
                  <a:lumMod val="15000"/>
                  <a:lumOff val="85000"/>
                  <a:alpha val="32000"/>
                </a:schemeClr>
              </a:solidFill>
              <a:round/>
            </a:ln>
            <a:effectLst/>
          </c:spPr>
        </c:majorGridlines>
        <c:numFmt formatCode="0.00"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50072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w="9525" cap="flat" cmpd="sng" algn="ctr">
      <a:noFill/>
      <a:round/>
    </a:ln>
    <a:effectLst/>
  </c:spPr>
  <c:txPr>
    <a:bodyPr/>
    <a:lstStyle/>
    <a:p>
      <a:pPr>
        <a:defRPr/>
      </a:pPr>
      <a:endParaRPr lang="es-MX"/>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22FFCF-94AC-44BE-A1DD-66D3B32762AF}" type="datetimeFigureOut">
              <a:rPr lang="es-MX" smtClean="0"/>
              <a:t>04/04/2022</a:t>
            </a:fld>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5809FD-F19C-4AC9-8691-A35BFCAC63CF}" type="slidenum">
              <a:rPr lang="es-MX" smtClean="0"/>
              <a:t>‹Nº›</a:t>
            </a:fld>
            <a:endParaRPr lang="es-MX"/>
          </a:p>
        </p:txBody>
      </p:sp>
    </p:spTree>
    <p:extLst>
      <p:ext uri="{BB962C8B-B14F-4D97-AF65-F5344CB8AC3E}">
        <p14:creationId xmlns:p14="http://schemas.microsoft.com/office/powerpoint/2010/main" val="3352576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110924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94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2d32caf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2d32caf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83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2d32caf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2d32caf4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52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52d32caf41_0_1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52d32caf41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1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52d32caf4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52d32caf4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958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52d32caf4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52d32caf4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05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1797875" y="652375"/>
            <a:ext cx="5688401" cy="3992938"/>
          </a:xfrm>
          <a:custGeom>
            <a:avLst/>
            <a:gdLst/>
            <a:ahLst/>
            <a:cxnLst/>
            <a:rect l="l" t="t" r="r" b="b"/>
            <a:pathLst>
              <a:path w="13796" h="14030" extrusionOk="0">
                <a:moveTo>
                  <a:pt x="11018" y="1"/>
                </a:moveTo>
                <a:lnTo>
                  <a:pt x="0" y="3021"/>
                </a:lnTo>
                <a:lnTo>
                  <a:pt x="2769" y="14030"/>
                </a:lnTo>
                <a:cubicBezTo>
                  <a:pt x="5639" y="13612"/>
                  <a:pt x="8500" y="13135"/>
                  <a:pt x="11353" y="12608"/>
                </a:cubicBezTo>
                <a:cubicBezTo>
                  <a:pt x="11294" y="11771"/>
                  <a:pt x="11244" y="10935"/>
                  <a:pt x="11202" y="10098"/>
                </a:cubicBezTo>
                <a:cubicBezTo>
                  <a:pt x="12064" y="9789"/>
                  <a:pt x="12925" y="9504"/>
                  <a:pt x="13795" y="9245"/>
                </a:cubicBezTo>
                <a:cubicBezTo>
                  <a:pt x="12917" y="9128"/>
                  <a:pt x="12039" y="9036"/>
                  <a:pt x="11152" y="8985"/>
                </a:cubicBezTo>
                <a:cubicBezTo>
                  <a:pt x="11018" y="5999"/>
                  <a:pt x="10976" y="3004"/>
                  <a:pt x="11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243661" y="709114"/>
            <a:ext cx="5467809" cy="3684842"/>
          </a:xfrm>
          <a:custGeom>
            <a:avLst/>
            <a:gdLst/>
            <a:ahLst/>
            <a:cxnLst/>
            <a:rect l="l" t="t" r="r" b="b"/>
            <a:pathLst>
              <a:path w="13261" h="13189" extrusionOk="0">
                <a:moveTo>
                  <a:pt x="11288" y="337"/>
                </a:moveTo>
                <a:cubicBezTo>
                  <a:pt x="10886" y="3230"/>
                  <a:pt x="10563" y="6138"/>
                  <a:pt x="10326" y="9047"/>
                </a:cubicBezTo>
                <a:lnTo>
                  <a:pt x="10326" y="9047"/>
                </a:lnTo>
                <a:cubicBezTo>
                  <a:pt x="10302" y="9119"/>
                  <a:pt x="10324" y="9201"/>
                  <a:pt x="10411" y="9227"/>
                </a:cubicBezTo>
                <a:lnTo>
                  <a:pt x="10411" y="9227"/>
                </a:lnTo>
                <a:cubicBezTo>
                  <a:pt x="10424" y="9231"/>
                  <a:pt x="10437" y="9234"/>
                  <a:pt x="10451" y="9235"/>
                </a:cubicBezTo>
                <a:lnTo>
                  <a:pt x="10451" y="9235"/>
                </a:lnTo>
                <a:cubicBezTo>
                  <a:pt x="11077" y="9356"/>
                  <a:pt x="11699" y="9489"/>
                  <a:pt x="12316" y="9639"/>
                </a:cubicBezTo>
                <a:lnTo>
                  <a:pt x="12316" y="9639"/>
                </a:lnTo>
                <a:cubicBezTo>
                  <a:pt x="11658" y="9760"/>
                  <a:pt x="11003" y="9893"/>
                  <a:pt x="10349" y="10035"/>
                </a:cubicBezTo>
                <a:cubicBezTo>
                  <a:pt x="10282" y="10060"/>
                  <a:pt x="10232" y="10118"/>
                  <a:pt x="10232" y="10194"/>
                </a:cubicBezTo>
                <a:cubicBezTo>
                  <a:pt x="10177" y="10980"/>
                  <a:pt x="10122" y="11767"/>
                  <a:pt x="10073" y="12553"/>
                </a:cubicBezTo>
                <a:lnTo>
                  <a:pt x="10073" y="12553"/>
                </a:lnTo>
                <a:cubicBezTo>
                  <a:pt x="7267" y="12713"/>
                  <a:pt x="4468" y="12818"/>
                  <a:pt x="1662" y="12876"/>
                </a:cubicBezTo>
                <a:lnTo>
                  <a:pt x="1662" y="12876"/>
                </a:lnTo>
                <a:cubicBezTo>
                  <a:pt x="1214" y="9210"/>
                  <a:pt x="774" y="5551"/>
                  <a:pt x="334" y="1893"/>
                </a:cubicBezTo>
                <a:lnTo>
                  <a:pt x="334" y="1893"/>
                </a:lnTo>
                <a:lnTo>
                  <a:pt x="11288" y="337"/>
                </a:lnTo>
                <a:close/>
                <a:moveTo>
                  <a:pt x="11464" y="0"/>
                </a:moveTo>
                <a:cubicBezTo>
                  <a:pt x="11452" y="0"/>
                  <a:pt x="11440" y="1"/>
                  <a:pt x="11428" y="4"/>
                </a:cubicBezTo>
                <a:lnTo>
                  <a:pt x="117" y="1610"/>
                </a:lnTo>
                <a:cubicBezTo>
                  <a:pt x="50" y="1627"/>
                  <a:pt x="0" y="1686"/>
                  <a:pt x="9" y="1761"/>
                </a:cubicBezTo>
                <a:cubicBezTo>
                  <a:pt x="460" y="5517"/>
                  <a:pt x="912" y="9273"/>
                  <a:pt x="1364" y="13038"/>
                </a:cubicBezTo>
                <a:cubicBezTo>
                  <a:pt x="1364" y="13122"/>
                  <a:pt x="1439" y="13189"/>
                  <a:pt x="1523" y="13189"/>
                </a:cubicBezTo>
                <a:cubicBezTo>
                  <a:pt x="4426" y="13130"/>
                  <a:pt x="7320" y="13021"/>
                  <a:pt x="10223" y="12854"/>
                </a:cubicBezTo>
                <a:cubicBezTo>
                  <a:pt x="10307" y="12854"/>
                  <a:pt x="10374" y="12787"/>
                  <a:pt x="10374" y="12703"/>
                </a:cubicBezTo>
                <a:cubicBezTo>
                  <a:pt x="10421" y="11909"/>
                  <a:pt x="10477" y="11116"/>
                  <a:pt x="10532" y="10322"/>
                </a:cubicBezTo>
                <a:lnTo>
                  <a:pt x="10532" y="10322"/>
                </a:lnTo>
                <a:cubicBezTo>
                  <a:pt x="11386" y="10130"/>
                  <a:pt x="12240" y="9962"/>
                  <a:pt x="13101" y="9817"/>
                </a:cubicBezTo>
                <a:cubicBezTo>
                  <a:pt x="13260" y="9792"/>
                  <a:pt x="13243" y="9549"/>
                  <a:pt x="13101" y="9516"/>
                </a:cubicBezTo>
                <a:cubicBezTo>
                  <a:pt x="12290" y="9301"/>
                  <a:pt x="11471" y="9117"/>
                  <a:pt x="10645" y="8955"/>
                </a:cubicBezTo>
                <a:lnTo>
                  <a:pt x="10645" y="8955"/>
                </a:lnTo>
                <a:cubicBezTo>
                  <a:pt x="10894" y="6022"/>
                  <a:pt x="11217" y="3105"/>
                  <a:pt x="11629" y="197"/>
                </a:cubicBezTo>
                <a:cubicBezTo>
                  <a:pt x="11651" y="92"/>
                  <a:pt x="11566" y="0"/>
                  <a:pt x="11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1" name="Google Shape;11;p2"/>
          <p:cNvSpPr txBox="1">
            <a:spLocks noGrp="1"/>
          </p:cNvSpPr>
          <p:nvPr>
            <p:ph type="subTitle" idx="1"/>
          </p:nvPr>
        </p:nvSpPr>
        <p:spPr>
          <a:xfrm flipH="1">
            <a:off x="3316525" y="3654365"/>
            <a:ext cx="2496300" cy="6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800"/>
              <a:buNone/>
              <a:defRPr sz="1350">
                <a:solidFill>
                  <a:schemeClr val="accent3"/>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47" name="Google Shape;47;p2"/>
          <p:cNvGrpSpPr/>
          <p:nvPr/>
        </p:nvGrpSpPr>
        <p:grpSpPr>
          <a:xfrm rot="5400000">
            <a:off x="7105176" y="3084900"/>
            <a:ext cx="1888761" cy="1762891"/>
            <a:chOff x="7280351" y="0"/>
            <a:chExt cx="1888761" cy="1762891"/>
          </a:xfrm>
        </p:grpSpPr>
        <p:sp>
          <p:nvSpPr>
            <p:cNvPr id="48" name="Google Shape;48;p2"/>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9" name="Google Shape;49;p2"/>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0" name="Google Shape;50;p2"/>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 name="Google Shape;51;p2"/>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 name="Google Shape;52;p2"/>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3" name="Google Shape;53;p2"/>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4" name="Google Shape;54;p2"/>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 name="Google Shape;62;p2"/>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 name="Google Shape;63;p2"/>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 name="Google Shape;64;p2"/>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5" name="Google Shape;65;p2"/>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6" name="Google Shape;66;p2"/>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7" name="Google Shape;67;p2"/>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8" name="Google Shape;68;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9" name="Google Shape;69;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0" name="Google Shape;70;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1" name="Google Shape;71;p2"/>
            <p:cNvSpPr/>
            <p:nvPr/>
          </p:nvSpPr>
          <p:spPr>
            <a:xfrm>
              <a:off x="87121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2" name="Google Shape;72;p2"/>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3" name="Google Shape;73;p2"/>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4" name="Google Shape;74;p2"/>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5" name="Google Shape;75;p2"/>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6" name="Google Shape;76;p2"/>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7" name="Google Shape;77;p2"/>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8" name="Google Shape;78;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79" name="Google Shape;79;p2"/>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0" name="Google Shape;80;p2"/>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81" name="Google Shape;81;p2"/>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83" name="Google Shape;83;p2"/>
          <p:cNvSpPr txBox="1">
            <a:spLocks noGrp="1"/>
          </p:cNvSpPr>
          <p:nvPr>
            <p:ph type="ctrTitle"/>
          </p:nvPr>
        </p:nvSpPr>
        <p:spPr>
          <a:xfrm flipH="1">
            <a:off x="2867275" y="1514975"/>
            <a:ext cx="3414300" cy="17313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Clr>
                <a:schemeClr val="accent3"/>
              </a:buClr>
              <a:buSzPts val="5200"/>
              <a:buFont typeface="Pacifico"/>
              <a:buNone/>
              <a:defRPr sz="6000">
                <a:solidFill>
                  <a:schemeClr val="accent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84" name="Google Shape;84;p2"/>
          <p:cNvGrpSpPr/>
          <p:nvPr/>
        </p:nvGrpSpPr>
        <p:grpSpPr>
          <a:xfrm flipH="1" flipV="1">
            <a:off x="6846005" y="50327"/>
            <a:ext cx="2217087" cy="796455"/>
            <a:chOff x="7591575" y="960850"/>
            <a:chExt cx="2263950" cy="470301"/>
          </a:xfrm>
        </p:grpSpPr>
        <p:sp>
          <p:nvSpPr>
            <p:cNvPr id="85" name="Google Shape;85;p2"/>
            <p:cNvSpPr/>
            <p:nvPr/>
          </p:nvSpPr>
          <p:spPr>
            <a:xfrm>
              <a:off x="7592364" y="960850"/>
              <a:ext cx="514794" cy="32804"/>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6" name="Google Shape;86;p2"/>
            <p:cNvSpPr/>
            <p:nvPr/>
          </p:nvSpPr>
          <p:spPr>
            <a:xfrm>
              <a:off x="7591575" y="1040377"/>
              <a:ext cx="1049388" cy="48815"/>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7" name="Google Shape;87;p2"/>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8" name="Google Shape;88;p2"/>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9" name="Google Shape;89;p2"/>
            <p:cNvSpPr/>
            <p:nvPr/>
          </p:nvSpPr>
          <p:spPr>
            <a:xfrm>
              <a:off x="7593154" y="1355805"/>
              <a:ext cx="2262372"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92" name="Google Shape;84;p2"/>
          <p:cNvGrpSpPr/>
          <p:nvPr userDrawn="1"/>
        </p:nvGrpSpPr>
        <p:grpSpPr>
          <a:xfrm>
            <a:off x="41562" y="4147483"/>
            <a:ext cx="2217087" cy="796455"/>
            <a:chOff x="7591575" y="960850"/>
            <a:chExt cx="2263950" cy="470301"/>
          </a:xfrm>
        </p:grpSpPr>
        <p:sp>
          <p:nvSpPr>
            <p:cNvPr id="93" name="Google Shape;85;p2"/>
            <p:cNvSpPr/>
            <p:nvPr/>
          </p:nvSpPr>
          <p:spPr>
            <a:xfrm>
              <a:off x="7592364" y="960850"/>
              <a:ext cx="514794" cy="32804"/>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4" name="Google Shape;86;p2"/>
            <p:cNvSpPr/>
            <p:nvPr/>
          </p:nvSpPr>
          <p:spPr>
            <a:xfrm>
              <a:off x="7591575" y="1040377"/>
              <a:ext cx="1049388" cy="48815"/>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5" name="Google Shape;87;p2"/>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6" name="Google Shape;88;p2"/>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7" name="Google Shape;89;p2"/>
            <p:cNvSpPr/>
            <p:nvPr/>
          </p:nvSpPr>
          <p:spPr>
            <a:xfrm>
              <a:off x="7593154" y="1355805"/>
              <a:ext cx="2262372"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2"/>
        </a:solidFill>
        <a:effectLst/>
      </p:bgPr>
    </p:bg>
    <p:spTree>
      <p:nvGrpSpPr>
        <p:cNvPr id="1" name="Shape 456"/>
        <p:cNvGrpSpPr/>
        <p:nvPr/>
      </p:nvGrpSpPr>
      <p:grpSpPr>
        <a:xfrm>
          <a:off x="0" y="0"/>
          <a:ext cx="0" cy="0"/>
          <a:chOff x="0" y="0"/>
          <a:chExt cx="0" cy="0"/>
        </a:xfrm>
      </p:grpSpPr>
      <p:pic>
        <p:nvPicPr>
          <p:cNvPr id="457" name="Google Shape;457;p21"/>
          <p:cNvPicPr preferRelativeResize="0"/>
          <p:nvPr/>
        </p:nvPicPr>
        <p:blipFill>
          <a:blip r:embed="rId2">
            <a:alphaModFix/>
          </a:blip>
          <a:stretch>
            <a:fillRect/>
          </a:stretch>
        </p:blipFill>
        <p:spPr>
          <a:xfrm>
            <a:off x="-10825" y="-19325"/>
            <a:ext cx="9165672" cy="51821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accent2"/>
        </a:solidFill>
        <a:effectLst/>
      </p:bgPr>
    </p:bg>
    <p:spTree>
      <p:nvGrpSpPr>
        <p:cNvPr id="1" name="Shape 458"/>
        <p:cNvGrpSpPr/>
        <p:nvPr/>
      </p:nvGrpSpPr>
      <p:grpSpPr>
        <a:xfrm>
          <a:off x="0" y="0"/>
          <a:ext cx="0" cy="0"/>
          <a:chOff x="0" y="0"/>
          <a:chExt cx="0" cy="0"/>
        </a:xfrm>
      </p:grpSpPr>
      <p:pic>
        <p:nvPicPr>
          <p:cNvPr id="459" name="Google Shape;459;p22"/>
          <p:cNvPicPr preferRelativeResize="0"/>
          <p:nvPr/>
        </p:nvPicPr>
        <p:blipFill>
          <a:blip r:embed="rId2">
            <a:alphaModFix/>
          </a:blip>
          <a:stretch>
            <a:fillRect/>
          </a:stretch>
        </p:blipFill>
        <p:spPr>
          <a:xfrm rot="3600003">
            <a:off x="-3096929" y="-19325"/>
            <a:ext cx="9165672" cy="5182150"/>
          </a:xfrm>
          <a:prstGeom prst="rect">
            <a:avLst/>
          </a:prstGeom>
          <a:noFill/>
          <a:ln>
            <a:noFill/>
          </a:ln>
        </p:spPr>
      </p:pic>
      <p:pic>
        <p:nvPicPr>
          <p:cNvPr id="460" name="Google Shape;460;p22"/>
          <p:cNvPicPr preferRelativeResize="0"/>
          <p:nvPr/>
        </p:nvPicPr>
        <p:blipFill>
          <a:blip r:embed="rId2">
            <a:alphaModFix/>
          </a:blip>
          <a:stretch>
            <a:fillRect/>
          </a:stretch>
        </p:blipFill>
        <p:spPr>
          <a:xfrm rot="3600003">
            <a:off x="2997646" y="-19325"/>
            <a:ext cx="9165672" cy="51821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393767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92"/>
        <p:cNvGrpSpPr/>
        <p:nvPr/>
      </p:nvGrpSpPr>
      <p:grpSpPr>
        <a:xfrm>
          <a:off x="0" y="0"/>
          <a:ext cx="0" cy="0"/>
          <a:chOff x="0" y="0"/>
          <a:chExt cx="0" cy="0"/>
        </a:xfrm>
      </p:grpSpPr>
      <p:pic>
        <p:nvPicPr>
          <p:cNvPr id="93" name="Google Shape;93;p3"/>
          <p:cNvPicPr preferRelativeResize="0"/>
          <p:nvPr/>
        </p:nvPicPr>
        <p:blipFill>
          <a:blip r:embed="rId2">
            <a:alphaModFix/>
          </a:blip>
          <a:stretch>
            <a:fillRect/>
          </a:stretch>
        </p:blipFill>
        <p:spPr>
          <a:xfrm>
            <a:off x="-10825" y="-19325"/>
            <a:ext cx="9165672" cy="5182151"/>
          </a:xfrm>
          <a:prstGeom prst="rect">
            <a:avLst/>
          </a:prstGeom>
          <a:noFill/>
          <a:ln>
            <a:noFill/>
          </a:ln>
        </p:spPr>
      </p:pic>
      <p:sp>
        <p:nvSpPr>
          <p:cNvPr id="94" name="Google Shape;94;p3"/>
          <p:cNvSpPr/>
          <p:nvPr/>
        </p:nvSpPr>
        <p:spPr>
          <a:xfrm>
            <a:off x="2441768" y="673303"/>
            <a:ext cx="4529561" cy="4071505"/>
          </a:xfrm>
          <a:custGeom>
            <a:avLst/>
            <a:gdLst/>
            <a:ahLst/>
            <a:cxnLst/>
            <a:rect l="l" t="t" r="r" b="b"/>
            <a:pathLst>
              <a:path w="14122" h="12694" extrusionOk="0">
                <a:moveTo>
                  <a:pt x="9279" y="1"/>
                </a:moveTo>
                <a:cubicBezTo>
                  <a:pt x="9077" y="1"/>
                  <a:pt x="8875" y="5"/>
                  <a:pt x="8675" y="12"/>
                </a:cubicBezTo>
                <a:cubicBezTo>
                  <a:pt x="7278" y="54"/>
                  <a:pt x="5873" y="179"/>
                  <a:pt x="4543" y="606"/>
                </a:cubicBezTo>
                <a:cubicBezTo>
                  <a:pt x="3221" y="1033"/>
                  <a:pt x="1974" y="1794"/>
                  <a:pt x="1163" y="2915"/>
                </a:cubicBezTo>
                <a:cubicBezTo>
                  <a:pt x="301" y="4111"/>
                  <a:pt x="0" y="5617"/>
                  <a:pt x="59" y="7081"/>
                </a:cubicBezTo>
                <a:cubicBezTo>
                  <a:pt x="134" y="8980"/>
                  <a:pt x="912" y="10996"/>
                  <a:pt x="2593" y="11916"/>
                </a:cubicBezTo>
                <a:cubicBezTo>
                  <a:pt x="3346" y="12326"/>
                  <a:pt x="4200" y="12485"/>
                  <a:pt x="5045" y="12586"/>
                </a:cubicBezTo>
                <a:cubicBezTo>
                  <a:pt x="5544" y="12650"/>
                  <a:pt x="6051" y="12694"/>
                  <a:pt x="6554" y="12694"/>
                </a:cubicBezTo>
                <a:cubicBezTo>
                  <a:pt x="7163" y="12694"/>
                  <a:pt x="7767" y="12630"/>
                  <a:pt x="8349" y="12460"/>
                </a:cubicBezTo>
                <a:cubicBezTo>
                  <a:pt x="9370" y="12159"/>
                  <a:pt x="10323" y="11473"/>
                  <a:pt x="10725" y="10503"/>
                </a:cubicBezTo>
                <a:lnTo>
                  <a:pt x="12139" y="12209"/>
                </a:lnTo>
                <a:lnTo>
                  <a:pt x="11720" y="9959"/>
                </a:lnTo>
                <a:lnTo>
                  <a:pt x="11812" y="9950"/>
                </a:lnTo>
                <a:cubicBezTo>
                  <a:pt x="12641" y="9800"/>
                  <a:pt x="13293" y="9131"/>
                  <a:pt x="13636" y="8378"/>
                </a:cubicBezTo>
                <a:cubicBezTo>
                  <a:pt x="13979" y="7625"/>
                  <a:pt x="14055" y="6771"/>
                  <a:pt x="14080" y="5935"/>
                </a:cubicBezTo>
                <a:cubicBezTo>
                  <a:pt x="14121" y="4964"/>
                  <a:pt x="14105" y="3977"/>
                  <a:pt x="13837" y="3040"/>
                </a:cubicBezTo>
                <a:cubicBezTo>
                  <a:pt x="13578" y="2103"/>
                  <a:pt x="13042" y="1217"/>
                  <a:pt x="12222" y="681"/>
                </a:cubicBezTo>
                <a:cubicBezTo>
                  <a:pt x="11368" y="121"/>
                  <a:pt x="10315" y="1"/>
                  <a:pt x="9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041800" y="551100"/>
            <a:ext cx="4744139" cy="4171898"/>
          </a:xfrm>
          <a:custGeom>
            <a:avLst/>
            <a:gdLst/>
            <a:ahLst/>
            <a:cxnLst/>
            <a:rect l="l" t="t" r="r" b="b"/>
            <a:pathLst>
              <a:path w="14791" h="13007" extrusionOk="0">
                <a:moveTo>
                  <a:pt x="9649" y="299"/>
                </a:moveTo>
                <a:cubicBezTo>
                  <a:pt x="10334" y="299"/>
                  <a:pt x="11018" y="360"/>
                  <a:pt x="11662" y="569"/>
                </a:cubicBezTo>
                <a:cubicBezTo>
                  <a:pt x="12917" y="970"/>
                  <a:pt x="13695" y="2008"/>
                  <a:pt x="14055" y="3237"/>
                </a:cubicBezTo>
                <a:cubicBezTo>
                  <a:pt x="14398" y="4542"/>
                  <a:pt x="14415" y="6048"/>
                  <a:pt x="14181" y="7378"/>
                </a:cubicBezTo>
                <a:cubicBezTo>
                  <a:pt x="13996" y="8458"/>
                  <a:pt x="13344" y="9830"/>
                  <a:pt x="12089" y="9955"/>
                </a:cubicBezTo>
                <a:cubicBezTo>
                  <a:pt x="11989" y="9955"/>
                  <a:pt x="11913" y="10047"/>
                  <a:pt x="11938" y="10147"/>
                </a:cubicBezTo>
                <a:lnTo>
                  <a:pt x="12243" y="11787"/>
                </a:lnTo>
                <a:lnTo>
                  <a:pt x="12243" y="11787"/>
                </a:lnTo>
                <a:lnTo>
                  <a:pt x="11211" y="10541"/>
                </a:lnTo>
                <a:cubicBezTo>
                  <a:pt x="11179" y="10513"/>
                  <a:pt x="11141" y="10499"/>
                  <a:pt x="11102" y="10499"/>
                </a:cubicBezTo>
                <a:cubicBezTo>
                  <a:pt x="11048" y="10499"/>
                  <a:pt x="10994" y="10525"/>
                  <a:pt x="10960" y="10574"/>
                </a:cubicBezTo>
                <a:cubicBezTo>
                  <a:pt x="10218" y="12222"/>
                  <a:pt x="8517" y="12677"/>
                  <a:pt x="6840" y="12677"/>
                </a:cubicBezTo>
                <a:cubicBezTo>
                  <a:pt x="6209" y="12677"/>
                  <a:pt x="5583" y="12612"/>
                  <a:pt x="5012" y="12523"/>
                </a:cubicBezTo>
                <a:cubicBezTo>
                  <a:pt x="3941" y="12364"/>
                  <a:pt x="2912" y="12030"/>
                  <a:pt x="2134" y="11243"/>
                </a:cubicBezTo>
                <a:cubicBezTo>
                  <a:pt x="1465" y="10566"/>
                  <a:pt x="1046" y="9671"/>
                  <a:pt x="812" y="8767"/>
                </a:cubicBezTo>
                <a:cubicBezTo>
                  <a:pt x="285" y="6717"/>
                  <a:pt x="586" y="4258"/>
                  <a:pt x="2067" y="2668"/>
                </a:cubicBezTo>
                <a:cubicBezTo>
                  <a:pt x="3598" y="1020"/>
                  <a:pt x="5932" y="510"/>
                  <a:pt x="8090" y="368"/>
                </a:cubicBezTo>
                <a:cubicBezTo>
                  <a:pt x="8599" y="335"/>
                  <a:pt x="9124" y="299"/>
                  <a:pt x="9649" y="299"/>
                </a:cubicBezTo>
                <a:close/>
                <a:moveTo>
                  <a:pt x="9700" y="0"/>
                </a:moveTo>
                <a:cubicBezTo>
                  <a:pt x="9536" y="0"/>
                  <a:pt x="9373" y="3"/>
                  <a:pt x="9211" y="8"/>
                </a:cubicBezTo>
                <a:cubicBezTo>
                  <a:pt x="6802" y="67"/>
                  <a:pt x="4217" y="385"/>
                  <a:pt x="2318" y="1991"/>
                </a:cubicBezTo>
                <a:cubicBezTo>
                  <a:pt x="528" y="3513"/>
                  <a:pt x="1" y="6006"/>
                  <a:pt x="377" y="8248"/>
                </a:cubicBezTo>
                <a:cubicBezTo>
                  <a:pt x="745" y="10432"/>
                  <a:pt x="2067" y="12214"/>
                  <a:pt x="4292" y="12716"/>
                </a:cubicBezTo>
                <a:cubicBezTo>
                  <a:pt x="5051" y="12884"/>
                  <a:pt x="5926" y="13007"/>
                  <a:pt x="6802" y="13007"/>
                </a:cubicBezTo>
                <a:cubicBezTo>
                  <a:pt x="8547" y="13007"/>
                  <a:pt x="10296" y="12520"/>
                  <a:pt x="11128" y="10938"/>
                </a:cubicBezTo>
                <a:lnTo>
                  <a:pt x="11128" y="10938"/>
                </a:lnTo>
                <a:lnTo>
                  <a:pt x="12399" y="12465"/>
                </a:lnTo>
                <a:cubicBezTo>
                  <a:pt x="12429" y="12503"/>
                  <a:pt x="12465" y="12518"/>
                  <a:pt x="12501" y="12518"/>
                </a:cubicBezTo>
                <a:cubicBezTo>
                  <a:pt x="12591" y="12518"/>
                  <a:pt x="12676" y="12416"/>
                  <a:pt x="12658" y="12314"/>
                </a:cubicBezTo>
                <a:lnTo>
                  <a:pt x="12280" y="10238"/>
                </a:lnTo>
                <a:lnTo>
                  <a:pt x="12280" y="10238"/>
                </a:lnTo>
                <a:cubicBezTo>
                  <a:pt x="13360" y="10032"/>
                  <a:pt x="14095" y="8987"/>
                  <a:pt x="14373" y="7981"/>
                </a:cubicBezTo>
                <a:cubicBezTo>
                  <a:pt x="14790" y="6487"/>
                  <a:pt x="14750" y="4660"/>
                  <a:pt x="14359" y="3165"/>
                </a:cubicBezTo>
                <a:lnTo>
                  <a:pt x="14359" y="3165"/>
                </a:lnTo>
                <a:cubicBezTo>
                  <a:pt x="14358" y="3161"/>
                  <a:pt x="14357" y="3157"/>
                  <a:pt x="14356" y="3154"/>
                </a:cubicBezTo>
                <a:lnTo>
                  <a:pt x="14356" y="3154"/>
                </a:lnTo>
                <a:cubicBezTo>
                  <a:pt x="14356" y="3154"/>
                  <a:pt x="14356" y="3154"/>
                  <a:pt x="14356" y="3154"/>
                </a:cubicBezTo>
                <a:cubicBezTo>
                  <a:pt x="14047" y="2133"/>
                  <a:pt x="13469" y="1171"/>
                  <a:pt x="12524" y="610"/>
                </a:cubicBezTo>
                <a:cubicBezTo>
                  <a:pt x="11679" y="109"/>
                  <a:pt x="10675" y="0"/>
                  <a:pt x="9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txBox="1">
            <a:spLocks noGrp="1"/>
          </p:cNvSpPr>
          <p:nvPr>
            <p:ph type="title"/>
          </p:nvPr>
        </p:nvSpPr>
        <p:spPr>
          <a:xfrm>
            <a:off x="2626375" y="1826275"/>
            <a:ext cx="3891300" cy="174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4200"/>
              <a:buNone/>
              <a:defRPr sz="4800">
                <a:solidFill>
                  <a:schemeClr val="accent3"/>
                </a:solidFill>
              </a:defRPr>
            </a:lvl1pPr>
            <a:lvl2pPr lvl="1" algn="ctr" rtl="0">
              <a:spcBef>
                <a:spcPts val="0"/>
              </a:spcBef>
              <a:spcAft>
                <a:spcPts val="0"/>
              </a:spcAft>
              <a:buClr>
                <a:schemeClr val="accent3"/>
              </a:buClr>
              <a:buSzPts val="4200"/>
              <a:buNone/>
              <a:defRPr sz="4200">
                <a:solidFill>
                  <a:schemeClr val="accent3"/>
                </a:solidFill>
              </a:defRPr>
            </a:lvl2pPr>
            <a:lvl3pPr lvl="2" algn="ctr" rtl="0">
              <a:spcBef>
                <a:spcPts val="0"/>
              </a:spcBef>
              <a:spcAft>
                <a:spcPts val="0"/>
              </a:spcAft>
              <a:buClr>
                <a:schemeClr val="accent3"/>
              </a:buClr>
              <a:buSzPts val="4200"/>
              <a:buNone/>
              <a:defRPr sz="4200">
                <a:solidFill>
                  <a:schemeClr val="accent3"/>
                </a:solidFill>
              </a:defRPr>
            </a:lvl3pPr>
            <a:lvl4pPr lvl="3" algn="ctr" rtl="0">
              <a:spcBef>
                <a:spcPts val="0"/>
              </a:spcBef>
              <a:spcAft>
                <a:spcPts val="0"/>
              </a:spcAft>
              <a:buClr>
                <a:schemeClr val="accent3"/>
              </a:buClr>
              <a:buSzPts val="4200"/>
              <a:buNone/>
              <a:defRPr sz="4200">
                <a:solidFill>
                  <a:schemeClr val="accent3"/>
                </a:solidFill>
              </a:defRPr>
            </a:lvl4pPr>
            <a:lvl5pPr lvl="4" algn="ctr" rtl="0">
              <a:spcBef>
                <a:spcPts val="0"/>
              </a:spcBef>
              <a:spcAft>
                <a:spcPts val="0"/>
              </a:spcAft>
              <a:buClr>
                <a:schemeClr val="accent3"/>
              </a:buClr>
              <a:buSzPts val="4200"/>
              <a:buNone/>
              <a:defRPr sz="4200">
                <a:solidFill>
                  <a:schemeClr val="accent3"/>
                </a:solidFill>
              </a:defRPr>
            </a:lvl5pPr>
            <a:lvl6pPr lvl="5" algn="ctr" rtl="0">
              <a:spcBef>
                <a:spcPts val="0"/>
              </a:spcBef>
              <a:spcAft>
                <a:spcPts val="0"/>
              </a:spcAft>
              <a:buClr>
                <a:schemeClr val="accent3"/>
              </a:buClr>
              <a:buSzPts val="4200"/>
              <a:buNone/>
              <a:defRPr sz="4200">
                <a:solidFill>
                  <a:schemeClr val="accent3"/>
                </a:solidFill>
              </a:defRPr>
            </a:lvl6pPr>
            <a:lvl7pPr lvl="6" algn="ctr" rtl="0">
              <a:spcBef>
                <a:spcPts val="0"/>
              </a:spcBef>
              <a:spcAft>
                <a:spcPts val="0"/>
              </a:spcAft>
              <a:buClr>
                <a:schemeClr val="accent3"/>
              </a:buClr>
              <a:buSzPts val="4200"/>
              <a:buNone/>
              <a:defRPr sz="4200">
                <a:solidFill>
                  <a:schemeClr val="accent3"/>
                </a:solidFill>
              </a:defRPr>
            </a:lvl7pPr>
            <a:lvl8pPr lvl="7" algn="ctr" rtl="0">
              <a:spcBef>
                <a:spcPts val="0"/>
              </a:spcBef>
              <a:spcAft>
                <a:spcPts val="0"/>
              </a:spcAft>
              <a:buClr>
                <a:schemeClr val="accent3"/>
              </a:buClr>
              <a:buSzPts val="4200"/>
              <a:buNone/>
              <a:defRPr sz="4200">
                <a:solidFill>
                  <a:schemeClr val="accent3"/>
                </a:solidFill>
              </a:defRPr>
            </a:lvl8pPr>
            <a:lvl9pPr lvl="8" algn="ctr" rtl="0">
              <a:spcBef>
                <a:spcPts val="0"/>
              </a:spcBef>
              <a:spcAft>
                <a:spcPts val="0"/>
              </a:spcAft>
              <a:buClr>
                <a:schemeClr val="accent3"/>
              </a:buClr>
              <a:buSzPts val="4200"/>
              <a:buNone/>
              <a:defRPr sz="4200">
                <a:solidFill>
                  <a:schemeClr val="accent3"/>
                </a:solidFill>
              </a:defRPr>
            </a:lvl9pPr>
          </a:lstStyle>
          <a:p>
            <a:endParaRPr/>
          </a:p>
        </p:txBody>
      </p:sp>
      <p:sp>
        <p:nvSpPr>
          <p:cNvPr id="97" name="Google Shape;97;p3"/>
          <p:cNvSpPr txBox="1">
            <a:spLocks noGrp="1"/>
          </p:cNvSpPr>
          <p:nvPr>
            <p:ph type="title" idx="2" hasCustomPrompt="1"/>
          </p:nvPr>
        </p:nvSpPr>
        <p:spPr>
          <a:xfrm flipH="1">
            <a:off x="2825400" y="1055210"/>
            <a:ext cx="3493200" cy="113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3"/>
              </a:buClr>
              <a:buSzPts val="3600"/>
              <a:buNone/>
              <a:defRPr sz="7200">
                <a:solidFill>
                  <a:schemeClr val="accent3"/>
                </a:solidFill>
              </a:defRPr>
            </a:lvl1pPr>
            <a:lvl2pPr lvl="1"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3600"/>
              <a:buFont typeface="Fira Sans Extra Condensed Medium"/>
              <a:buNone/>
              <a:defRPr sz="36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98" name="Google Shape;98;p3"/>
          <p:cNvSpPr txBox="1">
            <a:spLocks noGrp="1"/>
          </p:cNvSpPr>
          <p:nvPr>
            <p:ph type="subTitle" idx="1"/>
          </p:nvPr>
        </p:nvSpPr>
        <p:spPr>
          <a:xfrm>
            <a:off x="3431325" y="3540925"/>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100"/>
              <a:buNone/>
              <a:defRPr sz="1400">
                <a:solidFill>
                  <a:schemeClr val="accent3"/>
                </a:solidFill>
              </a:defRPr>
            </a:lvl1pPr>
            <a:lvl2pPr lvl="1" algn="ctr" rtl="0">
              <a:lnSpc>
                <a:spcPct val="100000"/>
              </a:lnSpc>
              <a:spcBef>
                <a:spcPts val="0"/>
              </a:spcBef>
              <a:spcAft>
                <a:spcPts val="0"/>
              </a:spcAft>
              <a:buClr>
                <a:schemeClr val="accent3"/>
              </a:buClr>
              <a:buSzPts val="2100"/>
              <a:buNone/>
              <a:defRPr sz="2100">
                <a:solidFill>
                  <a:schemeClr val="accent3"/>
                </a:solidFill>
              </a:defRPr>
            </a:lvl2pPr>
            <a:lvl3pPr lvl="2" algn="ctr" rtl="0">
              <a:lnSpc>
                <a:spcPct val="100000"/>
              </a:lnSpc>
              <a:spcBef>
                <a:spcPts val="0"/>
              </a:spcBef>
              <a:spcAft>
                <a:spcPts val="0"/>
              </a:spcAft>
              <a:buClr>
                <a:schemeClr val="accent3"/>
              </a:buClr>
              <a:buSzPts val="2100"/>
              <a:buNone/>
              <a:defRPr sz="2100">
                <a:solidFill>
                  <a:schemeClr val="accent3"/>
                </a:solidFill>
              </a:defRPr>
            </a:lvl3pPr>
            <a:lvl4pPr lvl="3" algn="ctr" rtl="0">
              <a:lnSpc>
                <a:spcPct val="100000"/>
              </a:lnSpc>
              <a:spcBef>
                <a:spcPts val="0"/>
              </a:spcBef>
              <a:spcAft>
                <a:spcPts val="0"/>
              </a:spcAft>
              <a:buClr>
                <a:schemeClr val="accent3"/>
              </a:buClr>
              <a:buSzPts val="2100"/>
              <a:buNone/>
              <a:defRPr sz="2100">
                <a:solidFill>
                  <a:schemeClr val="accent3"/>
                </a:solidFill>
              </a:defRPr>
            </a:lvl4pPr>
            <a:lvl5pPr lvl="4" algn="ctr" rtl="0">
              <a:lnSpc>
                <a:spcPct val="100000"/>
              </a:lnSpc>
              <a:spcBef>
                <a:spcPts val="0"/>
              </a:spcBef>
              <a:spcAft>
                <a:spcPts val="0"/>
              </a:spcAft>
              <a:buClr>
                <a:schemeClr val="accent3"/>
              </a:buClr>
              <a:buSzPts val="2100"/>
              <a:buNone/>
              <a:defRPr sz="2100">
                <a:solidFill>
                  <a:schemeClr val="accent3"/>
                </a:solidFill>
              </a:defRPr>
            </a:lvl5pPr>
            <a:lvl6pPr lvl="5" algn="ctr" rtl="0">
              <a:lnSpc>
                <a:spcPct val="100000"/>
              </a:lnSpc>
              <a:spcBef>
                <a:spcPts val="0"/>
              </a:spcBef>
              <a:spcAft>
                <a:spcPts val="0"/>
              </a:spcAft>
              <a:buClr>
                <a:schemeClr val="accent3"/>
              </a:buClr>
              <a:buSzPts val="2100"/>
              <a:buNone/>
              <a:defRPr sz="2100">
                <a:solidFill>
                  <a:schemeClr val="accent3"/>
                </a:solidFill>
              </a:defRPr>
            </a:lvl6pPr>
            <a:lvl7pPr lvl="6" algn="ctr" rtl="0">
              <a:lnSpc>
                <a:spcPct val="100000"/>
              </a:lnSpc>
              <a:spcBef>
                <a:spcPts val="0"/>
              </a:spcBef>
              <a:spcAft>
                <a:spcPts val="0"/>
              </a:spcAft>
              <a:buClr>
                <a:schemeClr val="accent3"/>
              </a:buClr>
              <a:buSzPts val="2100"/>
              <a:buNone/>
              <a:defRPr sz="2100">
                <a:solidFill>
                  <a:schemeClr val="accent3"/>
                </a:solidFill>
              </a:defRPr>
            </a:lvl7pPr>
            <a:lvl8pPr lvl="7" algn="ctr" rtl="0">
              <a:lnSpc>
                <a:spcPct val="100000"/>
              </a:lnSpc>
              <a:spcBef>
                <a:spcPts val="0"/>
              </a:spcBef>
              <a:spcAft>
                <a:spcPts val="0"/>
              </a:spcAft>
              <a:buClr>
                <a:schemeClr val="accent3"/>
              </a:buClr>
              <a:buSzPts val="2100"/>
              <a:buNone/>
              <a:defRPr sz="2100">
                <a:solidFill>
                  <a:schemeClr val="accent3"/>
                </a:solidFill>
              </a:defRPr>
            </a:lvl8pPr>
            <a:lvl9pPr lvl="8" algn="ctr" rtl="0">
              <a:lnSpc>
                <a:spcPct val="100000"/>
              </a:lnSpc>
              <a:spcBef>
                <a:spcPts val="0"/>
              </a:spcBef>
              <a:spcAft>
                <a:spcPts val="0"/>
              </a:spcAft>
              <a:buClr>
                <a:schemeClr val="accent3"/>
              </a:buClr>
              <a:buSzPts val="2100"/>
              <a:buNone/>
              <a:defRPr sz="2100">
                <a:solidFill>
                  <a:schemeClr val="accent3"/>
                </a:solidFill>
              </a:defRPr>
            </a:lvl9pPr>
          </a:lstStyle>
          <a:p>
            <a:endParaRPr/>
          </a:p>
        </p:txBody>
      </p:sp>
      <p:grpSp>
        <p:nvGrpSpPr>
          <p:cNvPr id="8" name="Google Shape;84;p2"/>
          <p:cNvGrpSpPr/>
          <p:nvPr userDrawn="1"/>
        </p:nvGrpSpPr>
        <p:grpSpPr>
          <a:xfrm flipH="1" flipV="1">
            <a:off x="6785939" y="152872"/>
            <a:ext cx="2217087" cy="796455"/>
            <a:chOff x="7591575" y="960850"/>
            <a:chExt cx="2263950" cy="470301"/>
          </a:xfrm>
        </p:grpSpPr>
        <p:sp>
          <p:nvSpPr>
            <p:cNvPr id="9" name="Google Shape;85;p2"/>
            <p:cNvSpPr/>
            <p:nvPr/>
          </p:nvSpPr>
          <p:spPr>
            <a:xfrm>
              <a:off x="7592364" y="960850"/>
              <a:ext cx="514794" cy="32804"/>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 name="Google Shape;86;p2"/>
            <p:cNvSpPr/>
            <p:nvPr/>
          </p:nvSpPr>
          <p:spPr>
            <a:xfrm>
              <a:off x="7591575" y="1040377"/>
              <a:ext cx="1049388" cy="48815"/>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1" name="Google Shape;87;p2"/>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2" name="Google Shape;88;p2"/>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3" name="Google Shape;89;p2"/>
            <p:cNvSpPr/>
            <p:nvPr/>
          </p:nvSpPr>
          <p:spPr>
            <a:xfrm>
              <a:off x="7593154" y="1355805"/>
              <a:ext cx="2262372"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14" name="Google Shape;84;p2"/>
          <p:cNvGrpSpPr/>
          <p:nvPr userDrawn="1"/>
        </p:nvGrpSpPr>
        <p:grpSpPr>
          <a:xfrm>
            <a:off x="41562" y="4147483"/>
            <a:ext cx="2217087" cy="796455"/>
            <a:chOff x="7591575" y="960850"/>
            <a:chExt cx="2263950" cy="470301"/>
          </a:xfrm>
        </p:grpSpPr>
        <p:sp>
          <p:nvSpPr>
            <p:cNvPr id="15" name="Google Shape;85;p2"/>
            <p:cNvSpPr/>
            <p:nvPr/>
          </p:nvSpPr>
          <p:spPr>
            <a:xfrm>
              <a:off x="7592364" y="960850"/>
              <a:ext cx="514794" cy="32804"/>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6" name="Google Shape;86;p2"/>
            <p:cNvSpPr/>
            <p:nvPr/>
          </p:nvSpPr>
          <p:spPr>
            <a:xfrm>
              <a:off x="7591575" y="1040377"/>
              <a:ext cx="1049388" cy="48815"/>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7" name="Google Shape;87;p2"/>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8" name="Google Shape;88;p2"/>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 name="Google Shape;89;p2"/>
            <p:cNvSpPr/>
            <p:nvPr/>
          </p:nvSpPr>
          <p:spPr>
            <a:xfrm>
              <a:off x="7593154" y="1355805"/>
              <a:ext cx="2262372"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99"/>
        <p:cNvGrpSpPr/>
        <p:nvPr/>
      </p:nvGrpSpPr>
      <p:grpSpPr>
        <a:xfrm>
          <a:off x="0" y="0"/>
          <a:ext cx="0" cy="0"/>
          <a:chOff x="0" y="0"/>
          <a:chExt cx="0" cy="0"/>
        </a:xfrm>
      </p:grpSpPr>
      <p:sp>
        <p:nvSpPr>
          <p:cNvPr id="101" name="Google Shape;101;p4"/>
          <p:cNvSpPr txBox="1">
            <a:spLocks noGrp="1"/>
          </p:cNvSpPr>
          <p:nvPr>
            <p:ph type="title"/>
          </p:nvPr>
        </p:nvSpPr>
        <p:spPr>
          <a:xfrm>
            <a:off x="3479425" y="445025"/>
            <a:ext cx="5061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 name="Grupo 1"/>
          <p:cNvGrpSpPr/>
          <p:nvPr userDrawn="1"/>
        </p:nvGrpSpPr>
        <p:grpSpPr>
          <a:xfrm>
            <a:off x="116890" y="628500"/>
            <a:ext cx="3069072" cy="389196"/>
            <a:chOff x="116890" y="628500"/>
            <a:chExt cx="2229357" cy="389196"/>
          </a:xfrm>
        </p:grpSpPr>
        <p:grpSp>
          <p:nvGrpSpPr>
            <p:cNvPr id="102" name="Google Shape;102;p4"/>
            <p:cNvGrpSpPr/>
            <p:nvPr/>
          </p:nvGrpSpPr>
          <p:grpSpPr>
            <a:xfrm>
              <a:off x="116890" y="756126"/>
              <a:ext cx="1991442" cy="167141"/>
              <a:chOff x="5953575" y="2624425"/>
              <a:chExt cx="1507754" cy="151850"/>
            </a:xfrm>
          </p:grpSpPr>
          <p:sp>
            <p:nvSpPr>
              <p:cNvPr id="103" name="Google Shape;103;p4"/>
              <p:cNvSpPr/>
              <p:nvPr/>
            </p:nvSpPr>
            <p:spPr>
              <a:xfrm>
                <a:off x="5955475" y="2724025"/>
                <a:ext cx="1460947" cy="52250"/>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4" name="Google Shape;104;p4"/>
              <p:cNvSpPr/>
              <p:nvPr/>
            </p:nvSpPr>
            <p:spPr>
              <a:xfrm>
                <a:off x="5953575" y="2624425"/>
                <a:ext cx="1507754" cy="53041"/>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105" name="Google Shape;105;p4"/>
            <p:cNvGrpSpPr/>
            <p:nvPr/>
          </p:nvGrpSpPr>
          <p:grpSpPr>
            <a:xfrm>
              <a:off x="2040928" y="628500"/>
              <a:ext cx="305319" cy="389196"/>
              <a:chOff x="6014539" y="2508499"/>
              <a:chExt cx="305319" cy="353590"/>
            </a:xfrm>
          </p:grpSpPr>
          <p:sp>
            <p:nvSpPr>
              <p:cNvPr id="106" name="Google Shape;106;p4"/>
              <p:cNvSpPr/>
              <p:nvPr/>
            </p:nvSpPr>
            <p:spPr>
              <a:xfrm rot="9422034">
                <a:off x="6013644" y="2757322"/>
                <a:ext cx="279789" cy="52253"/>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7" name="Google Shape;107;p4"/>
              <p:cNvSpPr/>
              <p:nvPr/>
            </p:nvSpPr>
            <p:spPr>
              <a:xfrm rot="-9000092">
                <a:off x="6025998" y="2580128"/>
                <a:ext cx="300744" cy="53040"/>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11" name="Google Shape;166;p8"/>
          <p:cNvGrpSpPr/>
          <p:nvPr userDrawn="1"/>
        </p:nvGrpSpPr>
        <p:grpSpPr>
          <a:xfrm rot="10800000">
            <a:off x="110240" y="3628723"/>
            <a:ext cx="1246921" cy="1436369"/>
            <a:chOff x="7280351" y="0"/>
            <a:chExt cx="1888761" cy="1762891"/>
          </a:xfrm>
        </p:grpSpPr>
        <p:sp>
          <p:nvSpPr>
            <p:cNvPr id="12" name="Google Shape;167;p8"/>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8;p8"/>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9;p8"/>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0;p8"/>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p8"/>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p8"/>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3;p8"/>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4;p8"/>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5;p8"/>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6;p8"/>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7;p8"/>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8;p8"/>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9;p8"/>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0;p8"/>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p8"/>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2;p8"/>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3;p8"/>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4;p8"/>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5;p8"/>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6;p8"/>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7;p8"/>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8;p8"/>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p8"/>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0;p8"/>
            <p:cNvSpPr/>
            <p:nvPr/>
          </p:nvSpPr>
          <p:spPr>
            <a:xfrm>
              <a:off x="87883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p8"/>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2;p8"/>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3;p8"/>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4;p8"/>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5;p8"/>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6;p8"/>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7;p8"/>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8;p8"/>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9;p8"/>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0;p8"/>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99"/>
        <p:cNvGrpSpPr/>
        <p:nvPr/>
      </p:nvGrpSpPr>
      <p:grpSpPr>
        <a:xfrm>
          <a:off x="0" y="0"/>
          <a:ext cx="0" cy="0"/>
          <a:chOff x="0" y="0"/>
          <a:chExt cx="0" cy="0"/>
        </a:xfrm>
      </p:grpSpPr>
      <p:sp>
        <p:nvSpPr>
          <p:cNvPr id="101" name="Google Shape;101;p4"/>
          <p:cNvSpPr txBox="1">
            <a:spLocks noGrp="1"/>
          </p:cNvSpPr>
          <p:nvPr>
            <p:ph type="title"/>
          </p:nvPr>
        </p:nvSpPr>
        <p:spPr>
          <a:xfrm>
            <a:off x="3479425" y="445025"/>
            <a:ext cx="5061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 name="Grupo 1"/>
          <p:cNvGrpSpPr/>
          <p:nvPr userDrawn="1"/>
        </p:nvGrpSpPr>
        <p:grpSpPr>
          <a:xfrm>
            <a:off x="116890" y="628500"/>
            <a:ext cx="3069072" cy="389196"/>
            <a:chOff x="116890" y="628500"/>
            <a:chExt cx="2229357" cy="389196"/>
          </a:xfrm>
        </p:grpSpPr>
        <p:grpSp>
          <p:nvGrpSpPr>
            <p:cNvPr id="102" name="Google Shape;102;p4"/>
            <p:cNvGrpSpPr/>
            <p:nvPr/>
          </p:nvGrpSpPr>
          <p:grpSpPr>
            <a:xfrm>
              <a:off x="116890" y="756126"/>
              <a:ext cx="1991442" cy="167141"/>
              <a:chOff x="5953575" y="2624425"/>
              <a:chExt cx="1507754" cy="151850"/>
            </a:xfrm>
          </p:grpSpPr>
          <p:sp>
            <p:nvSpPr>
              <p:cNvPr id="103" name="Google Shape;103;p4"/>
              <p:cNvSpPr/>
              <p:nvPr/>
            </p:nvSpPr>
            <p:spPr>
              <a:xfrm>
                <a:off x="5955475" y="2724025"/>
                <a:ext cx="1460947" cy="52250"/>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4" name="Google Shape;104;p4"/>
              <p:cNvSpPr/>
              <p:nvPr/>
            </p:nvSpPr>
            <p:spPr>
              <a:xfrm>
                <a:off x="5953575" y="2624425"/>
                <a:ext cx="1507754" cy="53041"/>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105" name="Google Shape;105;p4"/>
            <p:cNvGrpSpPr/>
            <p:nvPr/>
          </p:nvGrpSpPr>
          <p:grpSpPr>
            <a:xfrm>
              <a:off x="2040928" y="628500"/>
              <a:ext cx="305319" cy="389196"/>
              <a:chOff x="6014539" y="2508499"/>
              <a:chExt cx="305319" cy="353590"/>
            </a:xfrm>
          </p:grpSpPr>
          <p:sp>
            <p:nvSpPr>
              <p:cNvPr id="106" name="Google Shape;106;p4"/>
              <p:cNvSpPr/>
              <p:nvPr/>
            </p:nvSpPr>
            <p:spPr>
              <a:xfrm rot="9422034">
                <a:off x="6013644" y="2757322"/>
                <a:ext cx="279789" cy="52253"/>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7" name="Google Shape;107;p4"/>
              <p:cNvSpPr/>
              <p:nvPr/>
            </p:nvSpPr>
            <p:spPr>
              <a:xfrm rot="-9000092">
                <a:off x="6025998" y="2580128"/>
                <a:ext cx="300744" cy="53040"/>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11" name="Google Shape;166;p8"/>
          <p:cNvGrpSpPr/>
          <p:nvPr userDrawn="1"/>
        </p:nvGrpSpPr>
        <p:grpSpPr>
          <a:xfrm rot="10800000" flipH="1">
            <a:off x="7752699" y="3628723"/>
            <a:ext cx="1246921" cy="1436369"/>
            <a:chOff x="7280351" y="0"/>
            <a:chExt cx="1888761" cy="1762891"/>
          </a:xfrm>
        </p:grpSpPr>
        <p:sp>
          <p:nvSpPr>
            <p:cNvPr id="12" name="Google Shape;167;p8"/>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8;p8"/>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9;p8"/>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0;p8"/>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p8"/>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p8"/>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3;p8"/>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4;p8"/>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5;p8"/>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6;p8"/>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7;p8"/>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8;p8"/>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9;p8"/>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0;p8"/>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p8"/>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2;p8"/>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3;p8"/>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4;p8"/>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5;p8"/>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6;p8"/>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7;p8"/>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8;p8"/>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p8"/>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0;p8"/>
            <p:cNvSpPr/>
            <p:nvPr/>
          </p:nvSpPr>
          <p:spPr>
            <a:xfrm>
              <a:off x="87883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p8"/>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2;p8"/>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3;p8"/>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4;p8"/>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5;p8"/>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6;p8"/>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7;p8"/>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8;p8"/>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9;p8"/>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0;p8"/>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93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99"/>
        <p:cNvGrpSpPr/>
        <p:nvPr/>
      </p:nvGrpSpPr>
      <p:grpSpPr>
        <a:xfrm>
          <a:off x="0" y="0"/>
          <a:ext cx="0" cy="0"/>
          <a:chOff x="0" y="0"/>
          <a:chExt cx="0" cy="0"/>
        </a:xfrm>
      </p:grpSpPr>
      <p:sp>
        <p:nvSpPr>
          <p:cNvPr id="101" name="Google Shape;101;p4"/>
          <p:cNvSpPr txBox="1">
            <a:spLocks noGrp="1"/>
          </p:cNvSpPr>
          <p:nvPr>
            <p:ph type="title"/>
          </p:nvPr>
        </p:nvSpPr>
        <p:spPr>
          <a:xfrm>
            <a:off x="3479425" y="445025"/>
            <a:ext cx="5061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 name="Grupo 1"/>
          <p:cNvGrpSpPr/>
          <p:nvPr userDrawn="1"/>
        </p:nvGrpSpPr>
        <p:grpSpPr>
          <a:xfrm>
            <a:off x="116890" y="628500"/>
            <a:ext cx="3069072" cy="389196"/>
            <a:chOff x="116890" y="628500"/>
            <a:chExt cx="2229357" cy="389196"/>
          </a:xfrm>
        </p:grpSpPr>
        <p:grpSp>
          <p:nvGrpSpPr>
            <p:cNvPr id="102" name="Google Shape;102;p4"/>
            <p:cNvGrpSpPr/>
            <p:nvPr/>
          </p:nvGrpSpPr>
          <p:grpSpPr>
            <a:xfrm>
              <a:off x="116890" y="756126"/>
              <a:ext cx="1991442" cy="167141"/>
              <a:chOff x="5953575" y="2624425"/>
              <a:chExt cx="1507754" cy="151850"/>
            </a:xfrm>
          </p:grpSpPr>
          <p:sp>
            <p:nvSpPr>
              <p:cNvPr id="103" name="Google Shape;103;p4"/>
              <p:cNvSpPr/>
              <p:nvPr/>
            </p:nvSpPr>
            <p:spPr>
              <a:xfrm>
                <a:off x="5955475" y="2724025"/>
                <a:ext cx="1460947" cy="52250"/>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4" name="Google Shape;104;p4"/>
              <p:cNvSpPr/>
              <p:nvPr/>
            </p:nvSpPr>
            <p:spPr>
              <a:xfrm>
                <a:off x="5953575" y="2624425"/>
                <a:ext cx="1507754" cy="53041"/>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105" name="Google Shape;105;p4"/>
            <p:cNvGrpSpPr/>
            <p:nvPr/>
          </p:nvGrpSpPr>
          <p:grpSpPr>
            <a:xfrm>
              <a:off x="2040928" y="628500"/>
              <a:ext cx="305319" cy="389196"/>
              <a:chOff x="6014539" y="2508499"/>
              <a:chExt cx="305319" cy="353590"/>
            </a:xfrm>
          </p:grpSpPr>
          <p:sp>
            <p:nvSpPr>
              <p:cNvPr id="106" name="Google Shape;106;p4"/>
              <p:cNvSpPr/>
              <p:nvPr/>
            </p:nvSpPr>
            <p:spPr>
              <a:xfrm rot="9422034">
                <a:off x="6013644" y="2757322"/>
                <a:ext cx="279789" cy="52253"/>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7" name="Google Shape;107;p4"/>
              <p:cNvSpPr/>
              <p:nvPr/>
            </p:nvSpPr>
            <p:spPr>
              <a:xfrm rot="-9000092">
                <a:off x="6025998" y="2580128"/>
                <a:ext cx="300744" cy="53040"/>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grpSp>
        <p:nvGrpSpPr>
          <p:cNvPr id="11" name="Google Shape;166;p8"/>
          <p:cNvGrpSpPr/>
          <p:nvPr userDrawn="1"/>
        </p:nvGrpSpPr>
        <p:grpSpPr>
          <a:xfrm rot="10800000" flipH="1">
            <a:off x="7752699" y="3628723"/>
            <a:ext cx="1246921" cy="1436369"/>
            <a:chOff x="7280351" y="0"/>
            <a:chExt cx="1888761" cy="1762891"/>
          </a:xfrm>
        </p:grpSpPr>
        <p:sp>
          <p:nvSpPr>
            <p:cNvPr id="12" name="Google Shape;167;p8"/>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8;p8"/>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9;p8"/>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0;p8"/>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p8"/>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p8"/>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3;p8"/>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4;p8"/>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5;p8"/>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6;p8"/>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7;p8"/>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8;p8"/>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9;p8"/>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0;p8"/>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p8"/>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2;p8"/>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3;p8"/>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4;p8"/>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5;p8"/>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6;p8"/>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7;p8"/>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8;p8"/>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p8"/>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0;p8"/>
            <p:cNvSpPr/>
            <p:nvPr/>
          </p:nvSpPr>
          <p:spPr>
            <a:xfrm>
              <a:off x="87883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p8"/>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2;p8"/>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3;p8"/>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4;p8"/>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5;p8"/>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6;p8"/>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7;p8"/>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8;p8"/>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9;p8"/>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0;p8"/>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66;p8"/>
          <p:cNvGrpSpPr/>
          <p:nvPr userDrawn="1"/>
        </p:nvGrpSpPr>
        <p:grpSpPr>
          <a:xfrm rot="10800000">
            <a:off x="116890" y="3615350"/>
            <a:ext cx="1246921" cy="1436369"/>
            <a:chOff x="7280351" y="0"/>
            <a:chExt cx="1888761" cy="1762891"/>
          </a:xfrm>
        </p:grpSpPr>
        <p:sp>
          <p:nvSpPr>
            <p:cNvPr id="47" name="Google Shape;167;p8"/>
            <p:cNvSpPr/>
            <p:nvPr/>
          </p:nvSpPr>
          <p:spPr>
            <a:xfrm>
              <a:off x="7712693" y="55876"/>
              <a:ext cx="264710" cy="134652"/>
            </a:xfrm>
            <a:custGeom>
              <a:avLst/>
              <a:gdLst/>
              <a:ahLst/>
              <a:cxnLst/>
              <a:rect l="l" t="t" r="r" b="b"/>
              <a:pathLst>
                <a:path w="3861" h="1964" extrusionOk="0">
                  <a:moveTo>
                    <a:pt x="1883" y="0"/>
                  </a:moveTo>
                  <a:cubicBezTo>
                    <a:pt x="1816" y="0"/>
                    <a:pt x="1745" y="27"/>
                    <a:pt x="1680" y="88"/>
                  </a:cubicBezTo>
                  <a:cubicBezTo>
                    <a:pt x="1560" y="184"/>
                    <a:pt x="1488" y="329"/>
                    <a:pt x="1440" y="485"/>
                  </a:cubicBezTo>
                  <a:cubicBezTo>
                    <a:pt x="1043" y="449"/>
                    <a:pt x="658" y="425"/>
                    <a:pt x="262" y="413"/>
                  </a:cubicBezTo>
                  <a:cubicBezTo>
                    <a:pt x="258" y="413"/>
                    <a:pt x="255" y="413"/>
                    <a:pt x="251" y="413"/>
                  </a:cubicBezTo>
                  <a:cubicBezTo>
                    <a:pt x="55" y="413"/>
                    <a:pt x="1" y="750"/>
                    <a:pt x="213" y="786"/>
                  </a:cubicBezTo>
                  <a:cubicBezTo>
                    <a:pt x="598" y="846"/>
                    <a:pt x="971" y="882"/>
                    <a:pt x="1355" y="930"/>
                  </a:cubicBezTo>
                  <a:cubicBezTo>
                    <a:pt x="1355" y="978"/>
                    <a:pt x="1343" y="1026"/>
                    <a:pt x="1343" y="1074"/>
                  </a:cubicBezTo>
                  <a:cubicBezTo>
                    <a:pt x="1343" y="1326"/>
                    <a:pt x="1367" y="1687"/>
                    <a:pt x="1584" y="1831"/>
                  </a:cubicBezTo>
                  <a:lnTo>
                    <a:pt x="1584" y="1843"/>
                  </a:lnTo>
                  <a:cubicBezTo>
                    <a:pt x="1623" y="1926"/>
                    <a:pt x="1697" y="1964"/>
                    <a:pt x="1768" y="1964"/>
                  </a:cubicBezTo>
                  <a:cubicBezTo>
                    <a:pt x="1872" y="1964"/>
                    <a:pt x="1968" y="1883"/>
                    <a:pt x="1932" y="1747"/>
                  </a:cubicBezTo>
                  <a:cubicBezTo>
                    <a:pt x="1932" y="1747"/>
                    <a:pt x="1932" y="1735"/>
                    <a:pt x="1920" y="1735"/>
                  </a:cubicBezTo>
                  <a:cubicBezTo>
                    <a:pt x="2005" y="1567"/>
                    <a:pt x="1944" y="1375"/>
                    <a:pt x="1957" y="1170"/>
                  </a:cubicBezTo>
                  <a:cubicBezTo>
                    <a:pt x="1957" y="1110"/>
                    <a:pt x="1969" y="1062"/>
                    <a:pt x="1981" y="1002"/>
                  </a:cubicBezTo>
                  <a:cubicBezTo>
                    <a:pt x="2449" y="1050"/>
                    <a:pt x="2918" y="1098"/>
                    <a:pt x="3387" y="1182"/>
                  </a:cubicBezTo>
                  <a:cubicBezTo>
                    <a:pt x="3406" y="1185"/>
                    <a:pt x="3424" y="1186"/>
                    <a:pt x="3442" y="1186"/>
                  </a:cubicBezTo>
                  <a:cubicBezTo>
                    <a:pt x="3802" y="1186"/>
                    <a:pt x="3860" y="629"/>
                    <a:pt x="3459" y="617"/>
                  </a:cubicBezTo>
                  <a:cubicBezTo>
                    <a:pt x="3014" y="605"/>
                    <a:pt x="2570" y="569"/>
                    <a:pt x="2125" y="533"/>
                  </a:cubicBezTo>
                  <a:cubicBezTo>
                    <a:pt x="2137" y="485"/>
                    <a:pt x="2149" y="425"/>
                    <a:pt x="2161" y="365"/>
                  </a:cubicBezTo>
                  <a:cubicBezTo>
                    <a:pt x="2195" y="167"/>
                    <a:pt x="2051" y="0"/>
                    <a:pt x="1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8;p8"/>
            <p:cNvSpPr/>
            <p:nvPr/>
          </p:nvSpPr>
          <p:spPr>
            <a:xfrm>
              <a:off x="8170674" y="0"/>
              <a:ext cx="220695" cy="178667"/>
            </a:xfrm>
            <a:custGeom>
              <a:avLst/>
              <a:gdLst/>
              <a:ahLst/>
              <a:cxnLst/>
              <a:rect l="l" t="t" r="r" b="b"/>
              <a:pathLst>
                <a:path w="3219" h="2606" extrusionOk="0">
                  <a:moveTo>
                    <a:pt x="1661" y="0"/>
                  </a:moveTo>
                  <a:cubicBezTo>
                    <a:pt x="1570" y="0"/>
                    <a:pt x="1478" y="41"/>
                    <a:pt x="1419" y="134"/>
                  </a:cubicBezTo>
                  <a:cubicBezTo>
                    <a:pt x="1251" y="374"/>
                    <a:pt x="1155" y="651"/>
                    <a:pt x="1095" y="951"/>
                  </a:cubicBezTo>
                  <a:cubicBezTo>
                    <a:pt x="818" y="951"/>
                    <a:pt x="542" y="963"/>
                    <a:pt x="265" y="975"/>
                  </a:cubicBezTo>
                  <a:cubicBezTo>
                    <a:pt x="1" y="987"/>
                    <a:pt x="1" y="1360"/>
                    <a:pt x="265" y="1372"/>
                  </a:cubicBezTo>
                  <a:cubicBezTo>
                    <a:pt x="530" y="1384"/>
                    <a:pt x="794" y="1396"/>
                    <a:pt x="1071" y="1396"/>
                  </a:cubicBezTo>
                  <a:cubicBezTo>
                    <a:pt x="1059" y="1745"/>
                    <a:pt x="1107" y="2093"/>
                    <a:pt x="1191" y="2406"/>
                  </a:cubicBezTo>
                  <a:cubicBezTo>
                    <a:pt x="1224" y="2545"/>
                    <a:pt x="1328" y="2605"/>
                    <a:pt x="1437" y="2605"/>
                  </a:cubicBezTo>
                  <a:cubicBezTo>
                    <a:pt x="1601" y="2605"/>
                    <a:pt x="1775" y="2467"/>
                    <a:pt x="1732" y="2250"/>
                  </a:cubicBezTo>
                  <a:cubicBezTo>
                    <a:pt x="1672" y="1949"/>
                    <a:pt x="1672" y="1685"/>
                    <a:pt x="1696" y="1408"/>
                  </a:cubicBezTo>
                  <a:lnTo>
                    <a:pt x="1696" y="1408"/>
                  </a:lnTo>
                  <a:cubicBezTo>
                    <a:pt x="2092" y="1420"/>
                    <a:pt x="2489" y="1420"/>
                    <a:pt x="2886" y="1432"/>
                  </a:cubicBezTo>
                  <a:cubicBezTo>
                    <a:pt x="2889" y="1432"/>
                    <a:pt x="2893" y="1432"/>
                    <a:pt x="2897" y="1432"/>
                  </a:cubicBezTo>
                  <a:cubicBezTo>
                    <a:pt x="3215" y="1432"/>
                    <a:pt x="3219" y="915"/>
                    <a:pt x="2907" y="915"/>
                  </a:cubicBezTo>
                  <a:cubicBezTo>
                    <a:pt x="2900" y="915"/>
                    <a:pt x="2893" y="915"/>
                    <a:pt x="2886" y="915"/>
                  </a:cubicBezTo>
                  <a:cubicBezTo>
                    <a:pt x="2513" y="927"/>
                    <a:pt x="2153" y="927"/>
                    <a:pt x="1780" y="939"/>
                  </a:cubicBezTo>
                  <a:cubicBezTo>
                    <a:pt x="1828" y="747"/>
                    <a:pt x="1876" y="555"/>
                    <a:pt x="1936" y="350"/>
                  </a:cubicBezTo>
                  <a:cubicBezTo>
                    <a:pt x="1991" y="140"/>
                    <a:pt x="1828" y="0"/>
                    <a:pt x="1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9;p8"/>
            <p:cNvSpPr/>
            <p:nvPr/>
          </p:nvSpPr>
          <p:spPr>
            <a:xfrm>
              <a:off x="8590192" y="21322"/>
              <a:ext cx="206708" cy="175376"/>
            </a:xfrm>
            <a:custGeom>
              <a:avLst/>
              <a:gdLst/>
              <a:ahLst/>
              <a:cxnLst/>
              <a:rect l="l" t="t" r="r" b="b"/>
              <a:pathLst>
                <a:path w="3015" h="2558" extrusionOk="0">
                  <a:moveTo>
                    <a:pt x="1413" y="0"/>
                  </a:moveTo>
                  <a:cubicBezTo>
                    <a:pt x="1278" y="0"/>
                    <a:pt x="1142" y="93"/>
                    <a:pt x="1118" y="280"/>
                  </a:cubicBezTo>
                  <a:cubicBezTo>
                    <a:pt x="1094" y="496"/>
                    <a:pt x="1094" y="712"/>
                    <a:pt x="1094" y="929"/>
                  </a:cubicBezTo>
                  <a:cubicBezTo>
                    <a:pt x="806" y="929"/>
                    <a:pt x="529" y="941"/>
                    <a:pt x="253" y="953"/>
                  </a:cubicBezTo>
                  <a:cubicBezTo>
                    <a:pt x="0" y="965"/>
                    <a:pt x="0" y="1338"/>
                    <a:pt x="253" y="1350"/>
                  </a:cubicBezTo>
                  <a:cubicBezTo>
                    <a:pt x="541" y="1374"/>
                    <a:pt x="818" y="1374"/>
                    <a:pt x="1106" y="1386"/>
                  </a:cubicBezTo>
                  <a:cubicBezTo>
                    <a:pt x="1118" y="1698"/>
                    <a:pt x="1154" y="2011"/>
                    <a:pt x="1166" y="2323"/>
                  </a:cubicBezTo>
                  <a:cubicBezTo>
                    <a:pt x="1179" y="2480"/>
                    <a:pt x="1296" y="2558"/>
                    <a:pt x="1413" y="2558"/>
                  </a:cubicBezTo>
                  <a:cubicBezTo>
                    <a:pt x="1530" y="2558"/>
                    <a:pt x="1647" y="2480"/>
                    <a:pt x="1659" y="2323"/>
                  </a:cubicBezTo>
                  <a:cubicBezTo>
                    <a:pt x="1683" y="2023"/>
                    <a:pt x="1707" y="1710"/>
                    <a:pt x="1731" y="1398"/>
                  </a:cubicBezTo>
                  <a:cubicBezTo>
                    <a:pt x="2044" y="1410"/>
                    <a:pt x="2369" y="1410"/>
                    <a:pt x="2693" y="1410"/>
                  </a:cubicBezTo>
                  <a:cubicBezTo>
                    <a:pt x="2697" y="1410"/>
                    <a:pt x="2700" y="1410"/>
                    <a:pt x="2704" y="1410"/>
                  </a:cubicBezTo>
                  <a:cubicBezTo>
                    <a:pt x="3014" y="1410"/>
                    <a:pt x="3014" y="893"/>
                    <a:pt x="2704" y="893"/>
                  </a:cubicBezTo>
                  <a:cubicBezTo>
                    <a:pt x="2700" y="893"/>
                    <a:pt x="2697" y="893"/>
                    <a:pt x="2693" y="893"/>
                  </a:cubicBezTo>
                  <a:lnTo>
                    <a:pt x="1743" y="905"/>
                  </a:lnTo>
                  <a:cubicBezTo>
                    <a:pt x="1743" y="700"/>
                    <a:pt x="1731" y="484"/>
                    <a:pt x="1707" y="280"/>
                  </a:cubicBezTo>
                  <a:cubicBezTo>
                    <a:pt x="1683" y="93"/>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0;p8"/>
            <p:cNvSpPr/>
            <p:nvPr/>
          </p:nvSpPr>
          <p:spPr>
            <a:xfrm>
              <a:off x="8948349" y="22282"/>
              <a:ext cx="220763" cy="194985"/>
            </a:xfrm>
            <a:custGeom>
              <a:avLst/>
              <a:gdLst/>
              <a:ahLst/>
              <a:cxnLst/>
              <a:rect l="l" t="t" r="r" b="b"/>
              <a:pathLst>
                <a:path w="3220" h="2844" extrusionOk="0">
                  <a:moveTo>
                    <a:pt x="1782" y="1"/>
                  </a:moveTo>
                  <a:cubicBezTo>
                    <a:pt x="1668" y="1"/>
                    <a:pt x="1558" y="63"/>
                    <a:pt x="1520" y="206"/>
                  </a:cubicBezTo>
                  <a:cubicBezTo>
                    <a:pt x="1436" y="482"/>
                    <a:pt x="1376" y="759"/>
                    <a:pt x="1316" y="1035"/>
                  </a:cubicBezTo>
                  <a:cubicBezTo>
                    <a:pt x="967" y="987"/>
                    <a:pt x="619" y="951"/>
                    <a:pt x="270" y="903"/>
                  </a:cubicBezTo>
                  <a:cubicBezTo>
                    <a:pt x="263" y="902"/>
                    <a:pt x="257" y="902"/>
                    <a:pt x="250" y="902"/>
                  </a:cubicBezTo>
                  <a:cubicBezTo>
                    <a:pt x="50" y="902"/>
                    <a:pt x="1" y="1253"/>
                    <a:pt x="222" y="1288"/>
                  </a:cubicBezTo>
                  <a:cubicBezTo>
                    <a:pt x="559" y="1348"/>
                    <a:pt x="895" y="1396"/>
                    <a:pt x="1232" y="1456"/>
                  </a:cubicBezTo>
                  <a:cubicBezTo>
                    <a:pt x="1148" y="1816"/>
                    <a:pt x="1075" y="2189"/>
                    <a:pt x="1003" y="2550"/>
                  </a:cubicBezTo>
                  <a:cubicBezTo>
                    <a:pt x="967" y="2725"/>
                    <a:pt x="1109" y="2843"/>
                    <a:pt x="1244" y="2843"/>
                  </a:cubicBezTo>
                  <a:cubicBezTo>
                    <a:pt x="1331" y="2843"/>
                    <a:pt x="1415" y="2795"/>
                    <a:pt x="1448" y="2682"/>
                  </a:cubicBezTo>
                  <a:cubicBezTo>
                    <a:pt x="1556" y="2297"/>
                    <a:pt x="1677" y="1925"/>
                    <a:pt x="1785" y="1540"/>
                  </a:cubicBezTo>
                  <a:cubicBezTo>
                    <a:pt x="2121" y="1588"/>
                    <a:pt x="2470" y="1648"/>
                    <a:pt x="2806" y="1708"/>
                  </a:cubicBezTo>
                  <a:cubicBezTo>
                    <a:pt x="2826" y="1712"/>
                    <a:pt x="2845" y="1713"/>
                    <a:pt x="2863" y="1713"/>
                  </a:cubicBezTo>
                  <a:cubicBezTo>
                    <a:pt x="3174" y="1713"/>
                    <a:pt x="3219" y="1249"/>
                    <a:pt x="2879" y="1215"/>
                  </a:cubicBezTo>
                  <a:cubicBezTo>
                    <a:pt x="2554" y="1179"/>
                    <a:pt x="2229" y="1143"/>
                    <a:pt x="1905" y="1095"/>
                  </a:cubicBezTo>
                  <a:cubicBezTo>
                    <a:pt x="1965" y="855"/>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1;p8"/>
            <p:cNvSpPr/>
            <p:nvPr/>
          </p:nvSpPr>
          <p:spPr>
            <a:xfrm>
              <a:off x="7912751" y="260115"/>
              <a:ext cx="239069" cy="169069"/>
            </a:xfrm>
            <a:custGeom>
              <a:avLst/>
              <a:gdLst/>
              <a:ahLst/>
              <a:cxnLst/>
              <a:rect l="l" t="t" r="r" b="b"/>
              <a:pathLst>
                <a:path w="3487" h="2466" extrusionOk="0">
                  <a:moveTo>
                    <a:pt x="2219" y="0"/>
                  </a:moveTo>
                  <a:cubicBezTo>
                    <a:pt x="2135" y="0"/>
                    <a:pt x="2050" y="39"/>
                    <a:pt x="1996" y="127"/>
                  </a:cubicBezTo>
                  <a:cubicBezTo>
                    <a:pt x="1839" y="367"/>
                    <a:pt x="1755" y="631"/>
                    <a:pt x="1707" y="920"/>
                  </a:cubicBezTo>
                  <a:cubicBezTo>
                    <a:pt x="1226" y="920"/>
                    <a:pt x="733" y="944"/>
                    <a:pt x="253" y="968"/>
                  </a:cubicBezTo>
                  <a:cubicBezTo>
                    <a:pt x="0" y="980"/>
                    <a:pt x="0" y="1341"/>
                    <a:pt x="253" y="1353"/>
                  </a:cubicBezTo>
                  <a:cubicBezTo>
                    <a:pt x="721" y="1377"/>
                    <a:pt x="1202" y="1389"/>
                    <a:pt x="1683" y="1401"/>
                  </a:cubicBezTo>
                  <a:cubicBezTo>
                    <a:pt x="1695" y="1749"/>
                    <a:pt x="1767" y="2086"/>
                    <a:pt x="1900" y="2387"/>
                  </a:cubicBezTo>
                  <a:cubicBezTo>
                    <a:pt x="1922" y="2442"/>
                    <a:pt x="1968" y="2465"/>
                    <a:pt x="2016" y="2465"/>
                  </a:cubicBezTo>
                  <a:cubicBezTo>
                    <a:pt x="2093" y="2465"/>
                    <a:pt x="2176" y="2404"/>
                    <a:pt x="2176" y="2314"/>
                  </a:cubicBezTo>
                  <a:cubicBezTo>
                    <a:pt x="2164" y="2014"/>
                    <a:pt x="2152" y="1701"/>
                    <a:pt x="2188" y="1413"/>
                  </a:cubicBezTo>
                  <a:lnTo>
                    <a:pt x="3162" y="1413"/>
                  </a:lnTo>
                  <a:cubicBezTo>
                    <a:pt x="3486" y="1413"/>
                    <a:pt x="3486" y="908"/>
                    <a:pt x="3162" y="908"/>
                  </a:cubicBezTo>
                  <a:lnTo>
                    <a:pt x="2296" y="908"/>
                  </a:lnTo>
                  <a:cubicBezTo>
                    <a:pt x="2344" y="716"/>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2;p8"/>
            <p:cNvSpPr/>
            <p:nvPr/>
          </p:nvSpPr>
          <p:spPr>
            <a:xfrm>
              <a:off x="8333846" y="241741"/>
              <a:ext cx="256414" cy="192105"/>
            </a:xfrm>
            <a:custGeom>
              <a:avLst/>
              <a:gdLst/>
              <a:ahLst/>
              <a:cxnLst/>
              <a:rect l="l" t="t" r="r" b="b"/>
              <a:pathLst>
                <a:path w="3740" h="2802" extrusionOk="0">
                  <a:moveTo>
                    <a:pt x="1666" y="1"/>
                  </a:moveTo>
                  <a:cubicBezTo>
                    <a:pt x="1534" y="1"/>
                    <a:pt x="1401" y="88"/>
                    <a:pt x="1395" y="262"/>
                  </a:cubicBezTo>
                  <a:cubicBezTo>
                    <a:pt x="1383" y="371"/>
                    <a:pt x="1383" y="479"/>
                    <a:pt x="1383" y="587"/>
                  </a:cubicBezTo>
                  <a:cubicBezTo>
                    <a:pt x="987" y="599"/>
                    <a:pt x="590" y="623"/>
                    <a:pt x="217" y="683"/>
                  </a:cubicBezTo>
                  <a:cubicBezTo>
                    <a:pt x="1" y="707"/>
                    <a:pt x="1" y="984"/>
                    <a:pt x="217" y="1008"/>
                  </a:cubicBezTo>
                  <a:cubicBezTo>
                    <a:pt x="590" y="1056"/>
                    <a:pt x="987" y="1092"/>
                    <a:pt x="1383" y="1092"/>
                  </a:cubicBezTo>
                  <a:cubicBezTo>
                    <a:pt x="1395" y="1597"/>
                    <a:pt x="1431" y="2102"/>
                    <a:pt x="1455" y="2594"/>
                  </a:cubicBezTo>
                  <a:cubicBezTo>
                    <a:pt x="1461" y="2733"/>
                    <a:pt x="1564" y="2802"/>
                    <a:pt x="1666" y="2802"/>
                  </a:cubicBezTo>
                  <a:cubicBezTo>
                    <a:pt x="1768" y="2802"/>
                    <a:pt x="1870" y="2733"/>
                    <a:pt x="1876" y="2594"/>
                  </a:cubicBezTo>
                  <a:cubicBezTo>
                    <a:pt x="1900" y="2102"/>
                    <a:pt x="1936" y="1597"/>
                    <a:pt x="1948" y="1104"/>
                  </a:cubicBezTo>
                  <a:cubicBezTo>
                    <a:pt x="2441" y="1104"/>
                    <a:pt x="2934" y="1092"/>
                    <a:pt x="3415" y="1092"/>
                  </a:cubicBezTo>
                  <a:cubicBezTo>
                    <a:pt x="3419" y="1092"/>
                    <a:pt x="3422" y="1092"/>
                    <a:pt x="3426" y="1092"/>
                  </a:cubicBezTo>
                  <a:cubicBezTo>
                    <a:pt x="3739" y="1092"/>
                    <a:pt x="3736" y="587"/>
                    <a:pt x="3415" y="587"/>
                  </a:cubicBezTo>
                  <a:cubicBezTo>
                    <a:pt x="3255" y="591"/>
                    <a:pt x="3093" y="592"/>
                    <a:pt x="2930" y="592"/>
                  </a:cubicBezTo>
                  <a:cubicBezTo>
                    <a:pt x="2605" y="592"/>
                    <a:pt x="2277" y="587"/>
                    <a:pt x="1948" y="587"/>
                  </a:cubicBezTo>
                  <a:cubicBezTo>
                    <a:pt x="1948" y="479"/>
                    <a:pt x="1948" y="371"/>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3;p8"/>
            <p:cNvSpPr/>
            <p:nvPr/>
          </p:nvSpPr>
          <p:spPr>
            <a:xfrm>
              <a:off x="8712160" y="264023"/>
              <a:ext cx="234955" cy="169206"/>
            </a:xfrm>
            <a:custGeom>
              <a:avLst/>
              <a:gdLst/>
              <a:ahLst/>
              <a:cxnLst/>
              <a:rect l="l" t="t" r="r" b="b"/>
              <a:pathLst>
                <a:path w="3427" h="2468" extrusionOk="0">
                  <a:moveTo>
                    <a:pt x="1387" y="0"/>
                  </a:moveTo>
                  <a:cubicBezTo>
                    <a:pt x="1278" y="0"/>
                    <a:pt x="1167" y="76"/>
                    <a:pt x="1143" y="226"/>
                  </a:cubicBezTo>
                  <a:cubicBezTo>
                    <a:pt x="1119" y="454"/>
                    <a:pt x="1106" y="683"/>
                    <a:pt x="1119" y="911"/>
                  </a:cubicBezTo>
                  <a:cubicBezTo>
                    <a:pt x="818" y="911"/>
                    <a:pt x="517" y="923"/>
                    <a:pt x="217" y="935"/>
                  </a:cubicBezTo>
                  <a:cubicBezTo>
                    <a:pt x="1" y="935"/>
                    <a:pt x="1" y="1272"/>
                    <a:pt x="217" y="1272"/>
                  </a:cubicBezTo>
                  <a:cubicBezTo>
                    <a:pt x="517" y="1284"/>
                    <a:pt x="830" y="1296"/>
                    <a:pt x="1131" y="1296"/>
                  </a:cubicBezTo>
                  <a:cubicBezTo>
                    <a:pt x="1143" y="1620"/>
                    <a:pt x="1167" y="1957"/>
                    <a:pt x="1179" y="2269"/>
                  </a:cubicBezTo>
                  <a:cubicBezTo>
                    <a:pt x="1185" y="2402"/>
                    <a:pt x="1287" y="2468"/>
                    <a:pt x="1387" y="2468"/>
                  </a:cubicBezTo>
                  <a:cubicBezTo>
                    <a:pt x="1488" y="2468"/>
                    <a:pt x="1587" y="2402"/>
                    <a:pt x="1587" y="2269"/>
                  </a:cubicBezTo>
                  <a:cubicBezTo>
                    <a:pt x="1599" y="1957"/>
                    <a:pt x="1623" y="1632"/>
                    <a:pt x="1647" y="1308"/>
                  </a:cubicBezTo>
                  <a:cubicBezTo>
                    <a:pt x="2140" y="1320"/>
                    <a:pt x="2633" y="1332"/>
                    <a:pt x="3126" y="1344"/>
                  </a:cubicBezTo>
                  <a:cubicBezTo>
                    <a:pt x="3427" y="1344"/>
                    <a:pt x="3427" y="863"/>
                    <a:pt x="3126" y="863"/>
                  </a:cubicBezTo>
                  <a:cubicBezTo>
                    <a:pt x="2633" y="875"/>
                    <a:pt x="2152" y="887"/>
                    <a:pt x="1659" y="899"/>
                  </a:cubicBezTo>
                  <a:cubicBezTo>
                    <a:pt x="1659" y="671"/>
                    <a:pt x="1647" y="442"/>
                    <a:pt x="1623" y="226"/>
                  </a:cubicBezTo>
                  <a:cubicBezTo>
                    <a:pt x="1605" y="76"/>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4;p8"/>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5;p8"/>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6;p8"/>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7;p8"/>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p8"/>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9;p8"/>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0;p8"/>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1;p8"/>
            <p:cNvSpPr/>
            <p:nvPr/>
          </p:nvSpPr>
          <p:spPr>
            <a:xfrm>
              <a:off x="8170674" y="464149"/>
              <a:ext cx="220695" cy="178942"/>
            </a:xfrm>
            <a:custGeom>
              <a:avLst/>
              <a:gdLst/>
              <a:ahLst/>
              <a:cxnLst/>
              <a:rect l="l" t="t" r="r" b="b"/>
              <a:pathLst>
                <a:path w="3219" h="2610" extrusionOk="0">
                  <a:moveTo>
                    <a:pt x="1656" y="1"/>
                  </a:moveTo>
                  <a:cubicBezTo>
                    <a:pt x="1567" y="1"/>
                    <a:pt x="1477" y="40"/>
                    <a:pt x="1419" y="132"/>
                  </a:cubicBezTo>
                  <a:cubicBezTo>
                    <a:pt x="1251" y="372"/>
                    <a:pt x="1155" y="661"/>
                    <a:pt x="1095" y="949"/>
                  </a:cubicBezTo>
                  <a:cubicBezTo>
                    <a:pt x="818" y="961"/>
                    <a:pt x="542" y="961"/>
                    <a:pt x="265" y="973"/>
                  </a:cubicBezTo>
                  <a:cubicBezTo>
                    <a:pt x="1" y="985"/>
                    <a:pt x="1" y="1370"/>
                    <a:pt x="265" y="1382"/>
                  </a:cubicBezTo>
                  <a:cubicBezTo>
                    <a:pt x="530" y="1394"/>
                    <a:pt x="794" y="1394"/>
                    <a:pt x="1071" y="1406"/>
                  </a:cubicBezTo>
                  <a:cubicBezTo>
                    <a:pt x="1059" y="1755"/>
                    <a:pt x="1107" y="2091"/>
                    <a:pt x="1191" y="2404"/>
                  </a:cubicBezTo>
                  <a:cubicBezTo>
                    <a:pt x="1224" y="2548"/>
                    <a:pt x="1329" y="2609"/>
                    <a:pt x="1437" y="2609"/>
                  </a:cubicBezTo>
                  <a:cubicBezTo>
                    <a:pt x="1601" y="2609"/>
                    <a:pt x="1775" y="2469"/>
                    <a:pt x="1732" y="2259"/>
                  </a:cubicBezTo>
                  <a:cubicBezTo>
                    <a:pt x="1672" y="1959"/>
                    <a:pt x="1672" y="1682"/>
                    <a:pt x="1696" y="1418"/>
                  </a:cubicBezTo>
                  <a:cubicBezTo>
                    <a:pt x="2092" y="1418"/>
                    <a:pt x="2489" y="1430"/>
                    <a:pt x="2886" y="1442"/>
                  </a:cubicBezTo>
                  <a:cubicBezTo>
                    <a:pt x="2889" y="1442"/>
                    <a:pt x="2893" y="1442"/>
                    <a:pt x="2897" y="1442"/>
                  </a:cubicBezTo>
                  <a:cubicBezTo>
                    <a:pt x="3219" y="1442"/>
                    <a:pt x="3219" y="913"/>
                    <a:pt x="2897" y="913"/>
                  </a:cubicBezTo>
                  <a:cubicBezTo>
                    <a:pt x="2893" y="913"/>
                    <a:pt x="2889" y="913"/>
                    <a:pt x="2886" y="913"/>
                  </a:cubicBezTo>
                  <a:cubicBezTo>
                    <a:pt x="2513" y="925"/>
                    <a:pt x="2153" y="937"/>
                    <a:pt x="1780" y="937"/>
                  </a:cubicBezTo>
                  <a:cubicBezTo>
                    <a:pt x="1828" y="745"/>
                    <a:pt x="1876" y="552"/>
                    <a:pt x="1936" y="348"/>
                  </a:cubicBezTo>
                  <a:cubicBezTo>
                    <a:pt x="1991" y="144"/>
                    <a:pt x="1825" y="1"/>
                    <a:pt x="1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2;p8"/>
            <p:cNvSpPr/>
            <p:nvPr/>
          </p:nvSpPr>
          <p:spPr>
            <a:xfrm>
              <a:off x="8590192" y="485540"/>
              <a:ext cx="206914" cy="175171"/>
            </a:xfrm>
            <a:custGeom>
              <a:avLst/>
              <a:gdLst/>
              <a:ahLst/>
              <a:cxnLst/>
              <a:rect l="l" t="t" r="r" b="b"/>
              <a:pathLst>
                <a:path w="3018" h="2555" extrusionOk="0">
                  <a:moveTo>
                    <a:pt x="1413" y="0"/>
                  </a:moveTo>
                  <a:cubicBezTo>
                    <a:pt x="1278" y="0"/>
                    <a:pt x="1142" y="96"/>
                    <a:pt x="1118" y="289"/>
                  </a:cubicBezTo>
                  <a:cubicBezTo>
                    <a:pt x="1094" y="493"/>
                    <a:pt x="1094" y="709"/>
                    <a:pt x="1094" y="926"/>
                  </a:cubicBezTo>
                  <a:cubicBezTo>
                    <a:pt x="806" y="938"/>
                    <a:pt x="529" y="938"/>
                    <a:pt x="253" y="962"/>
                  </a:cubicBezTo>
                  <a:cubicBezTo>
                    <a:pt x="0" y="974"/>
                    <a:pt x="0" y="1346"/>
                    <a:pt x="253" y="1358"/>
                  </a:cubicBezTo>
                  <a:cubicBezTo>
                    <a:pt x="541" y="1370"/>
                    <a:pt x="818" y="1382"/>
                    <a:pt x="1106" y="1382"/>
                  </a:cubicBezTo>
                  <a:cubicBezTo>
                    <a:pt x="1118" y="1707"/>
                    <a:pt x="1154" y="2020"/>
                    <a:pt x="1166" y="2320"/>
                  </a:cubicBezTo>
                  <a:cubicBezTo>
                    <a:pt x="1179" y="2476"/>
                    <a:pt x="1296" y="2555"/>
                    <a:pt x="1413" y="2555"/>
                  </a:cubicBezTo>
                  <a:cubicBezTo>
                    <a:pt x="1530" y="2555"/>
                    <a:pt x="1647" y="2476"/>
                    <a:pt x="1659" y="2320"/>
                  </a:cubicBezTo>
                  <a:cubicBezTo>
                    <a:pt x="1683" y="2020"/>
                    <a:pt x="1707" y="1719"/>
                    <a:pt x="1731" y="1407"/>
                  </a:cubicBezTo>
                  <a:cubicBezTo>
                    <a:pt x="2044" y="1407"/>
                    <a:pt x="2369" y="1407"/>
                    <a:pt x="2693" y="1419"/>
                  </a:cubicBezTo>
                  <a:cubicBezTo>
                    <a:pt x="3014" y="1419"/>
                    <a:pt x="3018" y="901"/>
                    <a:pt x="2704" y="901"/>
                  </a:cubicBezTo>
                  <a:cubicBezTo>
                    <a:pt x="2700" y="901"/>
                    <a:pt x="2697" y="902"/>
                    <a:pt x="2693" y="902"/>
                  </a:cubicBezTo>
                  <a:lnTo>
                    <a:pt x="1743" y="914"/>
                  </a:lnTo>
                  <a:cubicBezTo>
                    <a:pt x="1743" y="697"/>
                    <a:pt x="1731" y="493"/>
                    <a:pt x="1707" y="289"/>
                  </a:cubicBezTo>
                  <a:cubicBezTo>
                    <a:pt x="1683" y="96"/>
                    <a:pt x="1548" y="0"/>
                    <a:pt x="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3;p8"/>
            <p:cNvSpPr/>
            <p:nvPr/>
          </p:nvSpPr>
          <p:spPr>
            <a:xfrm>
              <a:off x="8948349" y="486568"/>
              <a:ext cx="220763" cy="194985"/>
            </a:xfrm>
            <a:custGeom>
              <a:avLst/>
              <a:gdLst/>
              <a:ahLst/>
              <a:cxnLst/>
              <a:rect l="l" t="t" r="r" b="b"/>
              <a:pathLst>
                <a:path w="3220" h="2844" extrusionOk="0">
                  <a:moveTo>
                    <a:pt x="1784" y="0"/>
                  </a:moveTo>
                  <a:cubicBezTo>
                    <a:pt x="1670" y="0"/>
                    <a:pt x="1559" y="65"/>
                    <a:pt x="1520" y="213"/>
                  </a:cubicBezTo>
                  <a:cubicBezTo>
                    <a:pt x="1436" y="478"/>
                    <a:pt x="1376" y="754"/>
                    <a:pt x="1316" y="1031"/>
                  </a:cubicBezTo>
                  <a:cubicBezTo>
                    <a:pt x="967" y="995"/>
                    <a:pt x="619" y="947"/>
                    <a:pt x="270" y="911"/>
                  </a:cubicBezTo>
                  <a:cubicBezTo>
                    <a:pt x="263" y="910"/>
                    <a:pt x="257" y="910"/>
                    <a:pt x="250" y="910"/>
                  </a:cubicBezTo>
                  <a:cubicBezTo>
                    <a:pt x="50" y="910"/>
                    <a:pt x="1" y="1260"/>
                    <a:pt x="222" y="1295"/>
                  </a:cubicBezTo>
                  <a:cubicBezTo>
                    <a:pt x="559" y="1343"/>
                    <a:pt x="895" y="1404"/>
                    <a:pt x="1232" y="1452"/>
                  </a:cubicBezTo>
                  <a:cubicBezTo>
                    <a:pt x="1148" y="1824"/>
                    <a:pt x="1075" y="2185"/>
                    <a:pt x="1003" y="2558"/>
                  </a:cubicBezTo>
                  <a:cubicBezTo>
                    <a:pt x="967" y="2731"/>
                    <a:pt x="1104" y="2843"/>
                    <a:pt x="1238" y="2843"/>
                  </a:cubicBezTo>
                  <a:cubicBezTo>
                    <a:pt x="1327" y="2843"/>
                    <a:pt x="1414" y="2793"/>
                    <a:pt x="1448" y="2678"/>
                  </a:cubicBezTo>
                  <a:cubicBezTo>
                    <a:pt x="1556" y="2305"/>
                    <a:pt x="1677" y="1920"/>
                    <a:pt x="1785" y="1548"/>
                  </a:cubicBezTo>
                  <a:cubicBezTo>
                    <a:pt x="2121" y="1596"/>
                    <a:pt x="2470" y="1656"/>
                    <a:pt x="2806" y="1704"/>
                  </a:cubicBezTo>
                  <a:cubicBezTo>
                    <a:pt x="2826" y="1707"/>
                    <a:pt x="2845" y="1709"/>
                    <a:pt x="2863" y="1709"/>
                  </a:cubicBezTo>
                  <a:cubicBezTo>
                    <a:pt x="3174" y="1709"/>
                    <a:pt x="3219" y="1245"/>
                    <a:pt x="2879" y="1211"/>
                  </a:cubicBezTo>
                  <a:cubicBezTo>
                    <a:pt x="2554" y="1175"/>
                    <a:pt x="2229" y="1139"/>
                    <a:pt x="1905" y="1103"/>
                  </a:cubicBezTo>
                  <a:cubicBezTo>
                    <a:pt x="1965" y="851"/>
                    <a:pt x="2025" y="610"/>
                    <a:pt x="2085" y="370"/>
                  </a:cubicBezTo>
                  <a:cubicBezTo>
                    <a:pt x="2136" y="146"/>
                    <a:pt x="1956" y="0"/>
                    <a:pt x="1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4;p8"/>
            <p:cNvSpPr/>
            <p:nvPr/>
          </p:nvSpPr>
          <p:spPr>
            <a:xfrm>
              <a:off x="7912751" y="724676"/>
              <a:ext cx="239069" cy="168726"/>
            </a:xfrm>
            <a:custGeom>
              <a:avLst/>
              <a:gdLst/>
              <a:ahLst/>
              <a:cxnLst/>
              <a:rect l="l" t="t" r="r" b="b"/>
              <a:pathLst>
                <a:path w="3487" h="2461" extrusionOk="0">
                  <a:moveTo>
                    <a:pt x="2215" y="0"/>
                  </a:moveTo>
                  <a:cubicBezTo>
                    <a:pt x="2132" y="0"/>
                    <a:pt x="2049" y="36"/>
                    <a:pt x="1996" y="118"/>
                  </a:cubicBezTo>
                  <a:cubicBezTo>
                    <a:pt x="1839" y="359"/>
                    <a:pt x="1755" y="635"/>
                    <a:pt x="1707" y="912"/>
                  </a:cubicBezTo>
                  <a:cubicBezTo>
                    <a:pt x="1226" y="924"/>
                    <a:pt x="733" y="936"/>
                    <a:pt x="253" y="960"/>
                  </a:cubicBezTo>
                  <a:cubicBezTo>
                    <a:pt x="0" y="972"/>
                    <a:pt x="0" y="1345"/>
                    <a:pt x="253" y="1357"/>
                  </a:cubicBezTo>
                  <a:cubicBezTo>
                    <a:pt x="721" y="1369"/>
                    <a:pt x="1202" y="1393"/>
                    <a:pt x="1683" y="1405"/>
                  </a:cubicBezTo>
                  <a:cubicBezTo>
                    <a:pt x="1695" y="1741"/>
                    <a:pt x="1767" y="2090"/>
                    <a:pt x="1900" y="2390"/>
                  </a:cubicBezTo>
                  <a:cubicBezTo>
                    <a:pt x="1922" y="2440"/>
                    <a:pt x="1966" y="2460"/>
                    <a:pt x="2012" y="2460"/>
                  </a:cubicBezTo>
                  <a:cubicBezTo>
                    <a:pt x="2091" y="2460"/>
                    <a:pt x="2176" y="2401"/>
                    <a:pt x="2176" y="2318"/>
                  </a:cubicBezTo>
                  <a:cubicBezTo>
                    <a:pt x="2164" y="2018"/>
                    <a:pt x="2152" y="1705"/>
                    <a:pt x="2188" y="1405"/>
                  </a:cubicBezTo>
                  <a:cubicBezTo>
                    <a:pt x="2513" y="1405"/>
                    <a:pt x="2837" y="1417"/>
                    <a:pt x="3162" y="1417"/>
                  </a:cubicBezTo>
                  <a:cubicBezTo>
                    <a:pt x="3486" y="1405"/>
                    <a:pt x="3486" y="900"/>
                    <a:pt x="3162" y="900"/>
                  </a:cubicBezTo>
                  <a:cubicBezTo>
                    <a:pt x="2873" y="900"/>
                    <a:pt x="2585" y="900"/>
                    <a:pt x="2296" y="912"/>
                  </a:cubicBezTo>
                  <a:cubicBezTo>
                    <a:pt x="2344" y="707"/>
                    <a:pt x="2416" y="527"/>
                    <a:pt x="2477" y="323"/>
                  </a:cubicBezTo>
                  <a:cubicBezTo>
                    <a:pt x="2532" y="133"/>
                    <a:pt x="2374" y="0"/>
                    <a:pt x="2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5;p8"/>
            <p:cNvSpPr/>
            <p:nvPr/>
          </p:nvSpPr>
          <p:spPr>
            <a:xfrm>
              <a:off x="8333846" y="705959"/>
              <a:ext cx="256414" cy="191899"/>
            </a:xfrm>
            <a:custGeom>
              <a:avLst/>
              <a:gdLst/>
              <a:ahLst/>
              <a:cxnLst/>
              <a:rect l="l" t="t" r="r" b="b"/>
              <a:pathLst>
                <a:path w="3740" h="2799" extrusionOk="0">
                  <a:moveTo>
                    <a:pt x="1666" y="1"/>
                  </a:moveTo>
                  <a:cubicBezTo>
                    <a:pt x="1534" y="1"/>
                    <a:pt x="1401" y="91"/>
                    <a:pt x="1395" y="271"/>
                  </a:cubicBezTo>
                  <a:cubicBezTo>
                    <a:pt x="1383" y="379"/>
                    <a:pt x="1383" y="488"/>
                    <a:pt x="1383" y="596"/>
                  </a:cubicBezTo>
                  <a:cubicBezTo>
                    <a:pt x="987" y="608"/>
                    <a:pt x="590" y="632"/>
                    <a:pt x="217" y="680"/>
                  </a:cubicBezTo>
                  <a:cubicBezTo>
                    <a:pt x="1" y="716"/>
                    <a:pt x="1" y="980"/>
                    <a:pt x="217" y="1016"/>
                  </a:cubicBezTo>
                  <a:cubicBezTo>
                    <a:pt x="590" y="1065"/>
                    <a:pt x="987" y="1089"/>
                    <a:pt x="1383" y="1101"/>
                  </a:cubicBezTo>
                  <a:cubicBezTo>
                    <a:pt x="1395" y="1593"/>
                    <a:pt x="1431" y="2098"/>
                    <a:pt x="1455" y="2591"/>
                  </a:cubicBezTo>
                  <a:cubicBezTo>
                    <a:pt x="1461" y="2729"/>
                    <a:pt x="1564" y="2799"/>
                    <a:pt x="1666" y="2799"/>
                  </a:cubicBezTo>
                  <a:cubicBezTo>
                    <a:pt x="1768" y="2799"/>
                    <a:pt x="1870" y="2729"/>
                    <a:pt x="1876" y="2591"/>
                  </a:cubicBezTo>
                  <a:cubicBezTo>
                    <a:pt x="1900" y="2098"/>
                    <a:pt x="1936" y="1605"/>
                    <a:pt x="1948" y="1113"/>
                  </a:cubicBezTo>
                  <a:cubicBezTo>
                    <a:pt x="2441" y="1113"/>
                    <a:pt x="2934" y="1101"/>
                    <a:pt x="3415" y="1101"/>
                  </a:cubicBezTo>
                  <a:cubicBezTo>
                    <a:pt x="3739" y="1101"/>
                    <a:pt x="3739" y="596"/>
                    <a:pt x="3415" y="596"/>
                  </a:cubicBezTo>
                  <a:cubicBezTo>
                    <a:pt x="2934" y="596"/>
                    <a:pt x="2441" y="584"/>
                    <a:pt x="1948" y="584"/>
                  </a:cubicBezTo>
                  <a:cubicBezTo>
                    <a:pt x="1948" y="476"/>
                    <a:pt x="1948" y="367"/>
                    <a:pt x="1936" y="271"/>
                  </a:cubicBezTo>
                  <a:cubicBezTo>
                    <a:pt x="1930" y="91"/>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6;p8"/>
            <p:cNvSpPr/>
            <p:nvPr/>
          </p:nvSpPr>
          <p:spPr>
            <a:xfrm>
              <a:off x="8712160" y="728241"/>
              <a:ext cx="234955" cy="169000"/>
            </a:xfrm>
            <a:custGeom>
              <a:avLst/>
              <a:gdLst/>
              <a:ahLst/>
              <a:cxnLst/>
              <a:rect l="l" t="t" r="r" b="b"/>
              <a:pathLst>
                <a:path w="3427" h="2465" extrusionOk="0">
                  <a:moveTo>
                    <a:pt x="1387" y="0"/>
                  </a:moveTo>
                  <a:cubicBezTo>
                    <a:pt x="1278" y="0"/>
                    <a:pt x="1167" y="78"/>
                    <a:pt x="1143" y="235"/>
                  </a:cubicBezTo>
                  <a:cubicBezTo>
                    <a:pt x="1119" y="451"/>
                    <a:pt x="1106" y="679"/>
                    <a:pt x="1119" y="908"/>
                  </a:cubicBezTo>
                  <a:cubicBezTo>
                    <a:pt x="818" y="920"/>
                    <a:pt x="517" y="920"/>
                    <a:pt x="217" y="932"/>
                  </a:cubicBezTo>
                  <a:cubicBezTo>
                    <a:pt x="1" y="944"/>
                    <a:pt x="1" y="1268"/>
                    <a:pt x="217" y="1280"/>
                  </a:cubicBezTo>
                  <a:cubicBezTo>
                    <a:pt x="517" y="1293"/>
                    <a:pt x="830" y="1293"/>
                    <a:pt x="1131" y="1305"/>
                  </a:cubicBezTo>
                  <a:cubicBezTo>
                    <a:pt x="1143" y="1629"/>
                    <a:pt x="1167" y="1954"/>
                    <a:pt x="1179" y="2266"/>
                  </a:cubicBezTo>
                  <a:cubicBezTo>
                    <a:pt x="1185" y="2398"/>
                    <a:pt x="1287" y="2465"/>
                    <a:pt x="1387" y="2465"/>
                  </a:cubicBezTo>
                  <a:cubicBezTo>
                    <a:pt x="1488" y="2465"/>
                    <a:pt x="1587" y="2398"/>
                    <a:pt x="1587" y="2266"/>
                  </a:cubicBezTo>
                  <a:cubicBezTo>
                    <a:pt x="1599" y="1954"/>
                    <a:pt x="1623" y="1641"/>
                    <a:pt x="1647" y="1317"/>
                  </a:cubicBezTo>
                  <a:cubicBezTo>
                    <a:pt x="2140" y="1329"/>
                    <a:pt x="2633" y="1329"/>
                    <a:pt x="3126" y="1341"/>
                  </a:cubicBezTo>
                  <a:cubicBezTo>
                    <a:pt x="3427" y="1341"/>
                    <a:pt x="3427" y="872"/>
                    <a:pt x="3126" y="872"/>
                  </a:cubicBezTo>
                  <a:cubicBezTo>
                    <a:pt x="2633" y="872"/>
                    <a:pt x="2152" y="884"/>
                    <a:pt x="1659" y="896"/>
                  </a:cubicBezTo>
                  <a:cubicBezTo>
                    <a:pt x="1659" y="667"/>
                    <a:pt x="1647" y="451"/>
                    <a:pt x="1623" y="235"/>
                  </a:cubicBezTo>
                  <a:cubicBezTo>
                    <a:pt x="1605" y="78"/>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7;p8"/>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8;p8"/>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9;p8"/>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0;p8"/>
            <p:cNvSpPr/>
            <p:nvPr/>
          </p:nvSpPr>
          <p:spPr>
            <a:xfrm>
              <a:off x="8788360" y="1192870"/>
              <a:ext cx="234955" cy="169206"/>
            </a:xfrm>
            <a:custGeom>
              <a:avLst/>
              <a:gdLst/>
              <a:ahLst/>
              <a:cxnLst/>
              <a:rect l="l" t="t" r="r" b="b"/>
              <a:pathLst>
                <a:path w="3427" h="2468" extrusionOk="0">
                  <a:moveTo>
                    <a:pt x="1387" y="0"/>
                  </a:moveTo>
                  <a:cubicBezTo>
                    <a:pt x="1278" y="0"/>
                    <a:pt x="1167" y="75"/>
                    <a:pt x="1143" y="225"/>
                  </a:cubicBezTo>
                  <a:cubicBezTo>
                    <a:pt x="1119" y="454"/>
                    <a:pt x="1106" y="670"/>
                    <a:pt x="1119" y="911"/>
                  </a:cubicBezTo>
                  <a:cubicBezTo>
                    <a:pt x="818" y="911"/>
                    <a:pt x="517" y="923"/>
                    <a:pt x="217" y="923"/>
                  </a:cubicBezTo>
                  <a:cubicBezTo>
                    <a:pt x="1" y="935"/>
                    <a:pt x="1" y="1271"/>
                    <a:pt x="217" y="1271"/>
                  </a:cubicBezTo>
                  <a:cubicBezTo>
                    <a:pt x="517" y="1283"/>
                    <a:pt x="830" y="1295"/>
                    <a:pt x="1131" y="1295"/>
                  </a:cubicBezTo>
                  <a:cubicBezTo>
                    <a:pt x="1143" y="1620"/>
                    <a:pt x="1167" y="1944"/>
                    <a:pt x="1179" y="2269"/>
                  </a:cubicBezTo>
                  <a:cubicBezTo>
                    <a:pt x="1185" y="2401"/>
                    <a:pt x="1287" y="2467"/>
                    <a:pt x="1387" y="2467"/>
                  </a:cubicBezTo>
                  <a:cubicBezTo>
                    <a:pt x="1488" y="2467"/>
                    <a:pt x="1587" y="2401"/>
                    <a:pt x="1587" y="2269"/>
                  </a:cubicBezTo>
                  <a:cubicBezTo>
                    <a:pt x="1599" y="1957"/>
                    <a:pt x="1623" y="1632"/>
                    <a:pt x="1647" y="1307"/>
                  </a:cubicBezTo>
                  <a:cubicBezTo>
                    <a:pt x="2140" y="1319"/>
                    <a:pt x="2633" y="1331"/>
                    <a:pt x="3126" y="1331"/>
                  </a:cubicBezTo>
                  <a:cubicBezTo>
                    <a:pt x="3130" y="1332"/>
                    <a:pt x="3133" y="1332"/>
                    <a:pt x="3137" y="1332"/>
                  </a:cubicBezTo>
                  <a:cubicBezTo>
                    <a:pt x="3426" y="1332"/>
                    <a:pt x="3423" y="863"/>
                    <a:pt x="3126" y="863"/>
                  </a:cubicBezTo>
                  <a:cubicBezTo>
                    <a:pt x="2633" y="875"/>
                    <a:pt x="2152" y="887"/>
                    <a:pt x="1659" y="887"/>
                  </a:cubicBezTo>
                  <a:cubicBezTo>
                    <a:pt x="1659" y="670"/>
                    <a:pt x="1647" y="442"/>
                    <a:pt x="1623" y="225"/>
                  </a:cubicBezTo>
                  <a:cubicBezTo>
                    <a:pt x="1605" y="75"/>
                    <a:pt x="1497"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1;p8"/>
            <p:cNvSpPr/>
            <p:nvPr/>
          </p:nvSpPr>
          <p:spPr>
            <a:xfrm rot="-5564026">
              <a:off x="8888536" y="1560003"/>
              <a:ext cx="264644" cy="134996"/>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2;p8"/>
            <p:cNvSpPr/>
            <p:nvPr/>
          </p:nvSpPr>
          <p:spPr>
            <a:xfrm>
              <a:off x="8590192" y="950100"/>
              <a:ext cx="206708" cy="175239"/>
            </a:xfrm>
            <a:custGeom>
              <a:avLst/>
              <a:gdLst/>
              <a:ahLst/>
              <a:cxnLst/>
              <a:rect l="l" t="t" r="r" b="b"/>
              <a:pathLst>
                <a:path w="3015" h="2556" extrusionOk="0">
                  <a:moveTo>
                    <a:pt x="1413" y="1"/>
                  </a:moveTo>
                  <a:cubicBezTo>
                    <a:pt x="1278" y="1"/>
                    <a:pt x="1142" y="94"/>
                    <a:pt x="1118" y="280"/>
                  </a:cubicBezTo>
                  <a:cubicBezTo>
                    <a:pt x="1094" y="485"/>
                    <a:pt x="1094" y="701"/>
                    <a:pt x="1094" y="930"/>
                  </a:cubicBezTo>
                  <a:cubicBezTo>
                    <a:pt x="806" y="930"/>
                    <a:pt x="529" y="942"/>
                    <a:pt x="253" y="954"/>
                  </a:cubicBezTo>
                  <a:cubicBezTo>
                    <a:pt x="0" y="966"/>
                    <a:pt x="0" y="1338"/>
                    <a:pt x="253" y="1350"/>
                  </a:cubicBezTo>
                  <a:cubicBezTo>
                    <a:pt x="541" y="1362"/>
                    <a:pt x="818" y="1374"/>
                    <a:pt x="1106" y="1386"/>
                  </a:cubicBezTo>
                  <a:cubicBezTo>
                    <a:pt x="1118" y="1699"/>
                    <a:pt x="1154" y="2011"/>
                    <a:pt x="1166" y="2312"/>
                  </a:cubicBezTo>
                  <a:cubicBezTo>
                    <a:pt x="1179" y="2474"/>
                    <a:pt x="1296" y="2555"/>
                    <a:pt x="1413" y="2555"/>
                  </a:cubicBezTo>
                  <a:cubicBezTo>
                    <a:pt x="1530" y="2555"/>
                    <a:pt x="1647" y="2474"/>
                    <a:pt x="1659" y="2312"/>
                  </a:cubicBezTo>
                  <a:cubicBezTo>
                    <a:pt x="1683" y="2023"/>
                    <a:pt x="1707" y="1711"/>
                    <a:pt x="1731" y="1398"/>
                  </a:cubicBezTo>
                  <a:cubicBezTo>
                    <a:pt x="2044" y="1398"/>
                    <a:pt x="2369" y="1410"/>
                    <a:pt x="2693" y="1410"/>
                  </a:cubicBezTo>
                  <a:cubicBezTo>
                    <a:pt x="2697" y="1411"/>
                    <a:pt x="2700" y="1411"/>
                    <a:pt x="2704" y="1411"/>
                  </a:cubicBezTo>
                  <a:cubicBezTo>
                    <a:pt x="3014" y="1411"/>
                    <a:pt x="3014" y="893"/>
                    <a:pt x="2704" y="893"/>
                  </a:cubicBezTo>
                  <a:cubicBezTo>
                    <a:pt x="2700" y="893"/>
                    <a:pt x="2697" y="893"/>
                    <a:pt x="2693" y="893"/>
                  </a:cubicBezTo>
                  <a:lnTo>
                    <a:pt x="1743" y="905"/>
                  </a:lnTo>
                  <a:cubicBezTo>
                    <a:pt x="1743" y="689"/>
                    <a:pt x="1731" y="485"/>
                    <a:pt x="1707" y="280"/>
                  </a:cubicBezTo>
                  <a:cubicBezTo>
                    <a:pt x="1683" y="94"/>
                    <a:pt x="1548" y="1"/>
                    <a:pt x="1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3;p8"/>
            <p:cNvSpPr/>
            <p:nvPr/>
          </p:nvSpPr>
          <p:spPr>
            <a:xfrm>
              <a:off x="8948349" y="951128"/>
              <a:ext cx="220763" cy="195190"/>
            </a:xfrm>
            <a:custGeom>
              <a:avLst/>
              <a:gdLst/>
              <a:ahLst/>
              <a:cxnLst/>
              <a:rect l="l" t="t" r="r" b="b"/>
              <a:pathLst>
                <a:path w="3220" h="2847" extrusionOk="0">
                  <a:moveTo>
                    <a:pt x="1782" y="1"/>
                  </a:moveTo>
                  <a:cubicBezTo>
                    <a:pt x="1668" y="1"/>
                    <a:pt x="1558" y="62"/>
                    <a:pt x="1520" y="205"/>
                  </a:cubicBezTo>
                  <a:cubicBezTo>
                    <a:pt x="1436" y="482"/>
                    <a:pt x="1376" y="758"/>
                    <a:pt x="1316" y="1035"/>
                  </a:cubicBezTo>
                  <a:cubicBezTo>
                    <a:pt x="967" y="987"/>
                    <a:pt x="619" y="951"/>
                    <a:pt x="270" y="903"/>
                  </a:cubicBezTo>
                  <a:cubicBezTo>
                    <a:pt x="263" y="902"/>
                    <a:pt x="257" y="901"/>
                    <a:pt x="250" y="901"/>
                  </a:cubicBezTo>
                  <a:cubicBezTo>
                    <a:pt x="50" y="901"/>
                    <a:pt x="1" y="1252"/>
                    <a:pt x="222" y="1287"/>
                  </a:cubicBezTo>
                  <a:cubicBezTo>
                    <a:pt x="559" y="1347"/>
                    <a:pt x="895" y="1395"/>
                    <a:pt x="1232" y="1455"/>
                  </a:cubicBezTo>
                  <a:cubicBezTo>
                    <a:pt x="1148" y="1816"/>
                    <a:pt x="1075" y="2189"/>
                    <a:pt x="1003" y="2549"/>
                  </a:cubicBezTo>
                  <a:cubicBezTo>
                    <a:pt x="967" y="2731"/>
                    <a:pt x="1106" y="2846"/>
                    <a:pt x="1240" y="2846"/>
                  </a:cubicBezTo>
                  <a:cubicBezTo>
                    <a:pt x="1328" y="2846"/>
                    <a:pt x="1415" y="2796"/>
                    <a:pt x="1448" y="2682"/>
                  </a:cubicBezTo>
                  <a:cubicBezTo>
                    <a:pt x="1556" y="2297"/>
                    <a:pt x="1677" y="1924"/>
                    <a:pt x="1785" y="1540"/>
                  </a:cubicBezTo>
                  <a:cubicBezTo>
                    <a:pt x="2121" y="1600"/>
                    <a:pt x="2470" y="1648"/>
                    <a:pt x="2806" y="1708"/>
                  </a:cubicBezTo>
                  <a:cubicBezTo>
                    <a:pt x="2826" y="1711"/>
                    <a:pt x="2845" y="1713"/>
                    <a:pt x="2863" y="1713"/>
                  </a:cubicBezTo>
                  <a:cubicBezTo>
                    <a:pt x="3174" y="1713"/>
                    <a:pt x="3219" y="1249"/>
                    <a:pt x="2879" y="1215"/>
                  </a:cubicBezTo>
                  <a:cubicBezTo>
                    <a:pt x="2554" y="1179"/>
                    <a:pt x="2229" y="1143"/>
                    <a:pt x="1905" y="1095"/>
                  </a:cubicBezTo>
                  <a:cubicBezTo>
                    <a:pt x="1965" y="854"/>
                    <a:pt x="2025" y="614"/>
                    <a:pt x="2085" y="362"/>
                  </a:cubicBezTo>
                  <a:cubicBezTo>
                    <a:pt x="2136" y="144"/>
                    <a:pt x="1955" y="1"/>
                    <a:pt x="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4;p8"/>
            <p:cNvSpPr/>
            <p:nvPr/>
          </p:nvSpPr>
          <p:spPr>
            <a:xfrm>
              <a:off x="8333846" y="1170588"/>
              <a:ext cx="256414" cy="191282"/>
            </a:xfrm>
            <a:custGeom>
              <a:avLst/>
              <a:gdLst/>
              <a:ahLst/>
              <a:cxnLst/>
              <a:rect l="l" t="t" r="r" b="b"/>
              <a:pathLst>
                <a:path w="3740" h="2790" extrusionOk="0">
                  <a:moveTo>
                    <a:pt x="1666" y="1"/>
                  </a:moveTo>
                  <a:cubicBezTo>
                    <a:pt x="1534" y="1"/>
                    <a:pt x="1401" y="88"/>
                    <a:pt x="1395" y="262"/>
                  </a:cubicBezTo>
                  <a:cubicBezTo>
                    <a:pt x="1383" y="370"/>
                    <a:pt x="1383" y="478"/>
                    <a:pt x="1383" y="587"/>
                  </a:cubicBezTo>
                  <a:cubicBezTo>
                    <a:pt x="987" y="599"/>
                    <a:pt x="590" y="623"/>
                    <a:pt x="217" y="683"/>
                  </a:cubicBezTo>
                  <a:cubicBezTo>
                    <a:pt x="1" y="707"/>
                    <a:pt x="1" y="983"/>
                    <a:pt x="217" y="1007"/>
                  </a:cubicBezTo>
                  <a:cubicBezTo>
                    <a:pt x="590" y="1055"/>
                    <a:pt x="987" y="1079"/>
                    <a:pt x="1383" y="1091"/>
                  </a:cubicBezTo>
                  <a:cubicBezTo>
                    <a:pt x="1395" y="1596"/>
                    <a:pt x="1431" y="2089"/>
                    <a:pt x="1455" y="2582"/>
                  </a:cubicBezTo>
                  <a:cubicBezTo>
                    <a:pt x="1461" y="2720"/>
                    <a:pt x="1564" y="2789"/>
                    <a:pt x="1666" y="2789"/>
                  </a:cubicBezTo>
                  <a:cubicBezTo>
                    <a:pt x="1768" y="2789"/>
                    <a:pt x="1870" y="2720"/>
                    <a:pt x="1876" y="2582"/>
                  </a:cubicBezTo>
                  <a:cubicBezTo>
                    <a:pt x="1900" y="2101"/>
                    <a:pt x="1936" y="1596"/>
                    <a:pt x="1948" y="1103"/>
                  </a:cubicBezTo>
                  <a:cubicBezTo>
                    <a:pt x="2441" y="1103"/>
                    <a:pt x="2934" y="1091"/>
                    <a:pt x="3415" y="1091"/>
                  </a:cubicBezTo>
                  <a:cubicBezTo>
                    <a:pt x="3419" y="1092"/>
                    <a:pt x="3422" y="1092"/>
                    <a:pt x="3426" y="1092"/>
                  </a:cubicBezTo>
                  <a:cubicBezTo>
                    <a:pt x="3739" y="1092"/>
                    <a:pt x="3736" y="587"/>
                    <a:pt x="3415" y="587"/>
                  </a:cubicBezTo>
                  <a:lnTo>
                    <a:pt x="1948" y="587"/>
                  </a:lnTo>
                  <a:cubicBezTo>
                    <a:pt x="1948" y="478"/>
                    <a:pt x="1948" y="370"/>
                    <a:pt x="1936" y="262"/>
                  </a:cubicBezTo>
                  <a:cubicBezTo>
                    <a:pt x="1930" y="88"/>
                    <a:pt x="1798" y="1"/>
                    <a:pt x="16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5;p8"/>
            <p:cNvSpPr/>
            <p:nvPr/>
          </p:nvSpPr>
          <p:spPr>
            <a:xfrm>
              <a:off x="7712488" y="520025"/>
              <a:ext cx="264847" cy="135337"/>
            </a:xfrm>
            <a:custGeom>
              <a:avLst/>
              <a:gdLst/>
              <a:ahLst/>
              <a:cxnLst/>
              <a:rect l="l" t="t" r="r" b="b"/>
              <a:pathLst>
                <a:path w="3863" h="1974" extrusionOk="0">
                  <a:moveTo>
                    <a:pt x="1881" y="0"/>
                  </a:moveTo>
                  <a:cubicBezTo>
                    <a:pt x="1815" y="0"/>
                    <a:pt x="1746" y="26"/>
                    <a:pt x="1683" y="86"/>
                  </a:cubicBezTo>
                  <a:cubicBezTo>
                    <a:pt x="1563" y="194"/>
                    <a:pt x="1491" y="339"/>
                    <a:pt x="1443" y="483"/>
                  </a:cubicBezTo>
                  <a:cubicBezTo>
                    <a:pt x="1046" y="459"/>
                    <a:pt x="661" y="423"/>
                    <a:pt x="265" y="411"/>
                  </a:cubicBezTo>
                  <a:cubicBezTo>
                    <a:pt x="60" y="411"/>
                    <a:pt x="0" y="747"/>
                    <a:pt x="216" y="783"/>
                  </a:cubicBezTo>
                  <a:cubicBezTo>
                    <a:pt x="601" y="843"/>
                    <a:pt x="974" y="892"/>
                    <a:pt x="1358" y="928"/>
                  </a:cubicBezTo>
                  <a:cubicBezTo>
                    <a:pt x="1358" y="988"/>
                    <a:pt x="1346" y="1036"/>
                    <a:pt x="1346" y="1084"/>
                  </a:cubicBezTo>
                  <a:cubicBezTo>
                    <a:pt x="1346" y="1336"/>
                    <a:pt x="1370" y="1685"/>
                    <a:pt x="1587" y="1841"/>
                  </a:cubicBezTo>
                  <a:lnTo>
                    <a:pt x="1587" y="1853"/>
                  </a:lnTo>
                  <a:cubicBezTo>
                    <a:pt x="1626" y="1936"/>
                    <a:pt x="1700" y="1973"/>
                    <a:pt x="1771" y="1973"/>
                  </a:cubicBezTo>
                  <a:cubicBezTo>
                    <a:pt x="1875" y="1973"/>
                    <a:pt x="1971" y="1893"/>
                    <a:pt x="1935" y="1757"/>
                  </a:cubicBezTo>
                  <a:cubicBezTo>
                    <a:pt x="1935" y="1745"/>
                    <a:pt x="1935" y="1745"/>
                    <a:pt x="1923" y="1733"/>
                  </a:cubicBezTo>
                  <a:cubicBezTo>
                    <a:pt x="2008" y="1565"/>
                    <a:pt x="1947" y="1372"/>
                    <a:pt x="1960" y="1180"/>
                  </a:cubicBezTo>
                  <a:cubicBezTo>
                    <a:pt x="1960" y="1120"/>
                    <a:pt x="1972" y="1060"/>
                    <a:pt x="1984" y="1000"/>
                  </a:cubicBezTo>
                  <a:cubicBezTo>
                    <a:pt x="2452" y="1060"/>
                    <a:pt x="2921" y="1108"/>
                    <a:pt x="3390" y="1180"/>
                  </a:cubicBezTo>
                  <a:cubicBezTo>
                    <a:pt x="3409" y="1183"/>
                    <a:pt x="3428" y="1184"/>
                    <a:pt x="3446" y="1184"/>
                  </a:cubicBezTo>
                  <a:cubicBezTo>
                    <a:pt x="3806" y="1184"/>
                    <a:pt x="3863" y="638"/>
                    <a:pt x="3462" y="627"/>
                  </a:cubicBezTo>
                  <a:cubicBezTo>
                    <a:pt x="3017" y="603"/>
                    <a:pt x="2573" y="579"/>
                    <a:pt x="2128" y="543"/>
                  </a:cubicBezTo>
                  <a:cubicBezTo>
                    <a:pt x="2140" y="483"/>
                    <a:pt x="2152" y="423"/>
                    <a:pt x="2164" y="375"/>
                  </a:cubicBezTo>
                  <a:cubicBezTo>
                    <a:pt x="2199" y="175"/>
                    <a:pt x="2051" y="0"/>
                    <a:pt x="1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6;p8"/>
            <p:cNvSpPr/>
            <p:nvPr/>
          </p:nvSpPr>
          <p:spPr>
            <a:xfrm>
              <a:off x="7466088" y="287780"/>
              <a:ext cx="264642" cy="134995"/>
            </a:xfrm>
            <a:custGeom>
              <a:avLst/>
              <a:gdLst/>
              <a:ahLst/>
              <a:cxnLst/>
              <a:rect l="l" t="t" r="r" b="b"/>
              <a:pathLst>
                <a:path w="3860" h="1969" extrusionOk="0">
                  <a:moveTo>
                    <a:pt x="1879" y="0"/>
                  </a:moveTo>
                  <a:cubicBezTo>
                    <a:pt x="1814" y="0"/>
                    <a:pt x="1746" y="25"/>
                    <a:pt x="1683" y="81"/>
                  </a:cubicBezTo>
                  <a:cubicBezTo>
                    <a:pt x="1563" y="189"/>
                    <a:pt x="1491" y="333"/>
                    <a:pt x="1443" y="478"/>
                  </a:cubicBezTo>
                  <a:cubicBezTo>
                    <a:pt x="1046" y="454"/>
                    <a:pt x="661" y="430"/>
                    <a:pt x="265" y="405"/>
                  </a:cubicBezTo>
                  <a:cubicBezTo>
                    <a:pt x="60" y="405"/>
                    <a:pt x="0" y="754"/>
                    <a:pt x="216" y="778"/>
                  </a:cubicBezTo>
                  <a:cubicBezTo>
                    <a:pt x="601" y="838"/>
                    <a:pt x="974" y="886"/>
                    <a:pt x="1358" y="934"/>
                  </a:cubicBezTo>
                  <a:cubicBezTo>
                    <a:pt x="1358" y="983"/>
                    <a:pt x="1346" y="1031"/>
                    <a:pt x="1346" y="1079"/>
                  </a:cubicBezTo>
                  <a:cubicBezTo>
                    <a:pt x="1346" y="1331"/>
                    <a:pt x="1370" y="1692"/>
                    <a:pt x="1587" y="1836"/>
                  </a:cubicBezTo>
                  <a:lnTo>
                    <a:pt x="1587" y="1848"/>
                  </a:lnTo>
                  <a:cubicBezTo>
                    <a:pt x="1626" y="1931"/>
                    <a:pt x="1700" y="1968"/>
                    <a:pt x="1771" y="1968"/>
                  </a:cubicBezTo>
                  <a:cubicBezTo>
                    <a:pt x="1875" y="1968"/>
                    <a:pt x="1971" y="1888"/>
                    <a:pt x="1935" y="1752"/>
                  </a:cubicBezTo>
                  <a:cubicBezTo>
                    <a:pt x="1935" y="1752"/>
                    <a:pt x="1935" y="1740"/>
                    <a:pt x="1923" y="1728"/>
                  </a:cubicBezTo>
                  <a:cubicBezTo>
                    <a:pt x="2008" y="1560"/>
                    <a:pt x="1947" y="1379"/>
                    <a:pt x="1960" y="1175"/>
                  </a:cubicBezTo>
                  <a:cubicBezTo>
                    <a:pt x="1960" y="1115"/>
                    <a:pt x="1972" y="1055"/>
                    <a:pt x="1984" y="1007"/>
                  </a:cubicBezTo>
                  <a:cubicBezTo>
                    <a:pt x="2452" y="1055"/>
                    <a:pt x="2921" y="1103"/>
                    <a:pt x="3390" y="1175"/>
                  </a:cubicBezTo>
                  <a:cubicBezTo>
                    <a:pt x="3413" y="1179"/>
                    <a:pt x="3434" y="1181"/>
                    <a:pt x="3455" y="1181"/>
                  </a:cubicBezTo>
                  <a:cubicBezTo>
                    <a:pt x="3807" y="1181"/>
                    <a:pt x="3860" y="633"/>
                    <a:pt x="3462" y="622"/>
                  </a:cubicBezTo>
                  <a:cubicBezTo>
                    <a:pt x="3017" y="610"/>
                    <a:pt x="2573" y="574"/>
                    <a:pt x="2128" y="538"/>
                  </a:cubicBezTo>
                  <a:cubicBezTo>
                    <a:pt x="2140" y="478"/>
                    <a:pt x="2152" y="430"/>
                    <a:pt x="2164" y="369"/>
                  </a:cubicBezTo>
                  <a:cubicBezTo>
                    <a:pt x="2199" y="169"/>
                    <a:pt x="2050" y="0"/>
                    <a:pt x="1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p8"/>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8;p8"/>
            <p:cNvSpPr/>
            <p:nvPr/>
          </p:nvSpPr>
          <p:spPr>
            <a:xfrm>
              <a:off x="8170674" y="928572"/>
              <a:ext cx="220695" cy="178667"/>
            </a:xfrm>
            <a:custGeom>
              <a:avLst/>
              <a:gdLst/>
              <a:ahLst/>
              <a:cxnLst/>
              <a:rect l="l" t="t" r="r" b="b"/>
              <a:pathLst>
                <a:path w="3219" h="2606" extrusionOk="0">
                  <a:moveTo>
                    <a:pt x="1655" y="0"/>
                  </a:moveTo>
                  <a:cubicBezTo>
                    <a:pt x="1566" y="0"/>
                    <a:pt x="1477" y="39"/>
                    <a:pt x="1419" y="126"/>
                  </a:cubicBezTo>
                  <a:cubicBezTo>
                    <a:pt x="1251" y="378"/>
                    <a:pt x="1155" y="655"/>
                    <a:pt x="1095" y="943"/>
                  </a:cubicBezTo>
                  <a:cubicBezTo>
                    <a:pt x="818" y="955"/>
                    <a:pt x="542" y="955"/>
                    <a:pt x="265" y="967"/>
                  </a:cubicBezTo>
                  <a:cubicBezTo>
                    <a:pt x="1" y="979"/>
                    <a:pt x="1" y="1364"/>
                    <a:pt x="265" y="1376"/>
                  </a:cubicBezTo>
                  <a:cubicBezTo>
                    <a:pt x="530" y="1388"/>
                    <a:pt x="794" y="1400"/>
                    <a:pt x="1071" y="1400"/>
                  </a:cubicBezTo>
                  <a:cubicBezTo>
                    <a:pt x="1059" y="1748"/>
                    <a:pt x="1107" y="2097"/>
                    <a:pt x="1191" y="2410"/>
                  </a:cubicBezTo>
                  <a:cubicBezTo>
                    <a:pt x="1224" y="2547"/>
                    <a:pt x="1326" y="2606"/>
                    <a:pt x="1433" y="2606"/>
                  </a:cubicBezTo>
                  <a:cubicBezTo>
                    <a:pt x="1598" y="2606"/>
                    <a:pt x="1776" y="2465"/>
                    <a:pt x="1732" y="2253"/>
                  </a:cubicBezTo>
                  <a:cubicBezTo>
                    <a:pt x="1672" y="1953"/>
                    <a:pt x="1672" y="1676"/>
                    <a:pt x="1696" y="1412"/>
                  </a:cubicBezTo>
                  <a:cubicBezTo>
                    <a:pt x="2092" y="1412"/>
                    <a:pt x="2489" y="1424"/>
                    <a:pt x="2886" y="1436"/>
                  </a:cubicBezTo>
                  <a:cubicBezTo>
                    <a:pt x="2889" y="1436"/>
                    <a:pt x="2893" y="1436"/>
                    <a:pt x="2897" y="1436"/>
                  </a:cubicBezTo>
                  <a:cubicBezTo>
                    <a:pt x="3215" y="1436"/>
                    <a:pt x="3219" y="918"/>
                    <a:pt x="2907" y="918"/>
                  </a:cubicBezTo>
                  <a:cubicBezTo>
                    <a:pt x="2900" y="918"/>
                    <a:pt x="2893" y="918"/>
                    <a:pt x="2886" y="919"/>
                  </a:cubicBezTo>
                  <a:cubicBezTo>
                    <a:pt x="2513" y="931"/>
                    <a:pt x="2153" y="931"/>
                    <a:pt x="1780" y="943"/>
                  </a:cubicBezTo>
                  <a:cubicBezTo>
                    <a:pt x="1828" y="751"/>
                    <a:pt x="1876" y="558"/>
                    <a:pt x="1936" y="354"/>
                  </a:cubicBezTo>
                  <a:cubicBezTo>
                    <a:pt x="1991" y="141"/>
                    <a:pt x="1824"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9;p8"/>
            <p:cNvSpPr/>
            <p:nvPr/>
          </p:nvSpPr>
          <p:spPr>
            <a:xfrm>
              <a:off x="7280351" y="24524"/>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0;p8"/>
            <p:cNvSpPr/>
            <p:nvPr/>
          </p:nvSpPr>
          <p:spPr>
            <a:xfrm>
              <a:off x="8574014" y="1429612"/>
              <a:ext cx="239069" cy="169000"/>
            </a:xfrm>
            <a:custGeom>
              <a:avLst/>
              <a:gdLst/>
              <a:ahLst/>
              <a:cxnLst/>
              <a:rect l="l" t="t" r="r" b="b"/>
              <a:pathLst>
                <a:path w="3487" h="2465" extrusionOk="0">
                  <a:moveTo>
                    <a:pt x="2219" y="0"/>
                  </a:moveTo>
                  <a:cubicBezTo>
                    <a:pt x="2135" y="0"/>
                    <a:pt x="2050" y="38"/>
                    <a:pt x="1996" y="126"/>
                  </a:cubicBezTo>
                  <a:cubicBezTo>
                    <a:pt x="1839" y="355"/>
                    <a:pt x="1755" y="631"/>
                    <a:pt x="1707" y="920"/>
                  </a:cubicBezTo>
                  <a:cubicBezTo>
                    <a:pt x="1226" y="920"/>
                    <a:pt x="733" y="944"/>
                    <a:pt x="253" y="968"/>
                  </a:cubicBezTo>
                  <a:cubicBezTo>
                    <a:pt x="0" y="980"/>
                    <a:pt x="0" y="1340"/>
                    <a:pt x="253" y="1352"/>
                  </a:cubicBezTo>
                  <a:cubicBezTo>
                    <a:pt x="721" y="1376"/>
                    <a:pt x="1202" y="1388"/>
                    <a:pt x="1683" y="1400"/>
                  </a:cubicBezTo>
                  <a:cubicBezTo>
                    <a:pt x="1695" y="1749"/>
                    <a:pt x="1767" y="2086"/>
                    <a:pt x="1900" y="2386"/>
                  </a:cubicBezTo>
                  <a:cubicBezTo>
                    <a:pt x="1922" y="2441"/>
                    <a:pt x="1968" y="2465"/>
                    <a:pt x="2016" y="2465"/>
                  </a:cubicBezTo>
                  <a:cubicBezTo>
                    <a:pt x="2093" y="2465"/>
                    <a:pt x="2176" y="2403"/>
                    <a:pt x="2176" y="2314"/>
                  </a:cubicBezTo>
                  <a:cubicBezTo>
                    <a:pt x="2164" y="2014"/>
                    <a:pt x="2152" y="1701"/>
                    <a:pt x="2188" y="1412"/>
                  </a:cubicBezTo>
                  <a:lnTo>
                    <a:pt x="3162" y="1412"/>
                  </a:lnTo>
                  <a:cubicBezTo>
                    <a:pt x="3486" y="1412"/>
                    <a:pt x="3486" y="908"/>
                    <a:pt x="3162" y="908"/>
                  </a:cubicBezTo>
                  <a:lnTo>
                    <a:pt x="2296" y="908"/>
                  </a:lnTo>
                  <a:cubicBezTo>
                    <a:pt x="2344" y="715"/>
                    <a:pt x="2416" y="523"/>
                    <a:pt x="2477" y="331"/>
                  </a:cubicBezTo>
                  <a:cubicBezTo>
                    <a:pt x="2531" y="135"/>
                    <a:pt x="2377" y="0"/>
                    <a:pt x="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146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99"/>
        <p:cNvGrpSpPr/>
        <p:nvPr/>
      </p:nvGrpSpPr>
      <p:grpSpPr>
        <a:xfrm>
          <a:off x="0" y="0"/>
          <a:ext cx="0" cy="0"/>
          <a:chOff x="0" y="0"/>
          <a:chExt cx="0" cy="0"/>
        </a:xfrm>
      </p:grpSpPr>
      <p:sp>
        <p:nvSpPr>
          <p:cNvPr id="101" name="Google Shape;101;p4"/>
          <p:cNvSpPr txBox="1">
            <a:spLocks noGrp="1"/>
          </p:cNvSpPr>
          <p:nvPr>
            <p:ph type="title"/>
          </p:nvPr>
        </p:nvSpPr>
        <p:spPr>
          <a:xfrm>
            <a:off x="3479425" y="445025"/>
            <a:ext cx="5061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 name="Grupo 1"/>
          <p:cNvGrpSpPr/>
          <p:nvPr userDrawn="1"/>
        </p:nvGrpSpPr>
        <p:grpSpPr>
          <a:xfrm>
            <a:off x="116890" y="628500"/>
            <a:ext cx="3069072" cy="389196"/>
            <a:chOff x="116890" y="628500"/>
            <a:chExt cx="2229357" cy="389196"/>
          </a:xfrm>
        </p:grpSpPr>
        <p:grpSp>
          <p:nvGrpSpPr>
            <p:cNvPr id="102" name="Google Shape;102;p4"/>
            <p:cNvGrpSpPr/>
            <p:nvPr/>
          </p:nvGrpSpPr>
          <p:grpSpPr>
            <a:xfrm>
              <a:off x="116890" y="756126"/>
              <a:ext cx="1991442" cy="167141"/>
              <a:chOff x="5953575" y="2624425"/>
              <a:chExt cx="1507754" cy="151850"/>
            </a:xfrm>
          </p:grpSpPr>
          <p:sp>
            <p:nvSpPr>
              <p:cNvPr id="103" name="Google Shape;103;p4"/>
              <p:cNvSpPr/>
              <p:nvPr/>
            </p:nvSpPr>
            <p:spPr>
              <a:xfrm>
                <a:off x="5955475" y="2724025"/>
                <a:ext cx="1460947" cy="52250"/>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4" name="Google Shape;104;p4"/>
              <p:cNvSpPr/>
              <p:nvPr/>
            </p:nvSpPr>
            <p:spPr>
              <a:xfrm>
                <a:off x="5953575" y="2624425"/>
                <a:ext cx="1507754" cy="53041"/>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105" name="Google Shape;105;p4"/>
            <p:cNvGrpSpPr/>
            <p:nvPr/>
          </p:nvGrpSpPr>
          <p:grpSpPr>
            <a:xfrm>
              <a:off x="2040928" y="628500"/>
              <a:ext cx="305319" cy="389196"/>
              <a:chOff x="6014539" y="2508499"/>
              <a:chExt cx="305319" cy="353590"/>
            </a:xfrm>
          </p:grpSpPr>
          <p:sp>
            <p:nvSpPr>
              <p:cNvPr id="106" name="Google Shape;106;p4"/>
              <p:cNvSpPr/>
              <p:nvPr/>
            </p:nvSpPr>
            <p:spPr>
              <a:xfrm rot="9422034">
                <a:off x="6013644" y="2757322"/>
                <a:ext cx="279789" cy="52253"/>
              </a:xfrm>
              <a:custGeom>
                <a:avLst/>
                <a:gdLst/>
                <a:ahLst/>
                <a:cxnLst/>
                <a:rect l="l" t="t" r="r" b="b"/>
                <a:pathLst>
                  <a:path w="5193" h="332" extrusionOk="0">
                    <a:moveTo>
                      <a:pt x="5039" y="0"/>
                    </a:moveTo>
                    <a:cubicBezTo>
                      <a:pt x="5037" y="0"/>
                      <a:pt x="5035" y="0"/>
                      <a:pt x="5033" y="0"/>
                    </a:cubicBezTo>
                    <a:cubicBezTo>
                      <a:pt x="3381" y="97"/>
                      <a:pt x="1729" y="91"/>
                      <a:pt x="70" y="118"/>
                    </a:cubicBezTo>
                    <a:cubicBezTo>
                      <a:pt x="0" y="125"/>
                      <a:pt x="0" y="229"/>
                      <a:pt x="70" y="236"/>
                    </a:cubicBezTo>
                    <a:cubicBezTo>
                      <a:pt x="831" y="304"/>
                      <a:pt x="1603" y="331"/>
                      <a:pt x="2376" y="331"/>
                    </a:cubicBezTo>
                    <a:cubicBezTo>
                      <a:pt x="3266" y="331"/>
                      <a:pt x="4156" y="295"/>
                      <a:pt x="5033" y="243"/>
                    </a:cubicBezTo>
                    <a:cubicBezTo>
                      <a:pt x="5190" y="236"/>
                      <a:pt x="5192" y="0"/>
                      <a:pt x="50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7" name="Google Shape;107;p4"/>
              <p:cNvSpPr/>
              <p:nvPr/>
            </p:nvSpPr>
            <p:spPr>
              <a:xfrm rot="-9000092">
                <a:off x="6025998" y="2580128"/>
                <a:ext cx="300744" cy="53040"/>
              </a:xfrm>
              <a:custGeom>
                <a:avLst/>
                <a:gdLst/>
                <a:ahLst/>
                <a:cxnLst/>
                <a:rect l="l" t="t" r="r" b="b"/>
                <a:pathLst>
                  <a:path w="5582" h="337" extrusionOk="0">
                    <a:moveTo>
                      <a:pt x="70" y="0"/>
                    </a:moveTo>
                    <a:cubicBezTo>
                      <a:pt x="0" y="0"/>
                      <a:pt x="0" y="105"/>
                      <a:pt x="70" y="105"/>
                    </a:cubicBezTo>
                    <a:cubicBezTo>
                      <a:pt x="1662" y="259"/>
                      <a:pt x="3261" y="337"/>
                      <a:pt x="4860" y="337"/>
                    </a:cubicBezTo>
                    <a:cubicBezTo>
                      <a:pt x="5052" y="337"/>
                      <a:pt x="5244" y="336"/>
                      <a:pt x="5435" y="334"/>
                    </a:cubicBezTo>
                    <a:cubicBezTo>
                      <a:pt x="5581" y="334"/>
                      <a:pt x="5581" y="105"/>
                      <a:pt x="5435" y="105"/>
                    </a:cubicBezTo>
                    <a:cubicBezTo>
                      <a:pt x="4540" y="91"/>
                      <a:pt x="3645" y="98"/>
                      <a:pt x="2749" y="77"/>
                    </a:cubicBezTo>
                    <a:cubicBezTo>
                      <a:pt x="1854" y="56"/>
                      <a:pt x="965" y="7"/>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spTree>
    <p:extLst>
      <p:ext uri="{BB962C8B-B14F-4D97-AF65-F5344CB8AC3E}">
        <p14:creationId xmlns:p14="http://schemas.microsoft.com/office/powerpoint/2010/main" val="12827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719750" y="2066475"/>
            <a:ext cx="3933600" cy="1820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38" name="Google Shape;238;p9"/>
          <p:cNvSpPr txBox="1">
            <a:spLocks noGrp="1"/>
          </p:cNvSpPr>
          <p:nvPr>
            <p:ph type="subTitle" idx="1"/>
          </p:nvPr>
        </p:nvSpPr>
        <p:spPr>
          <a:xfrm>
            <a:off x="719750" y="3799913"/>
            <a:ext cx="27681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9" name="Google Shape;239;p9"/>
          <p:cNvSpPr txBox="1">
            <a:spLocks noGrp="1"/>
          </p:cNvSpPr>
          <p:nvPr>
            <p:ph type="title" idx="2" hasCustomPrompt="1"/>
          </p:nvPr>
        </p:nvSpPr>
        <p:spPr>
          <a:xfrm flipH="1">
            <a:off x="719750" y="1225050"/>
            <a:ext cx="2304300" cy="1139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7200"/>
            </a:lvl1pPr>
            <a:lvl2pPr lvl="1"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7">
    <p:spTree>
      <p:nvGrpSpPr>
        <p:cNvPr id="1" name="Shape 433"/>
        <p:cNvGrpSpPr/>
        <p:nvPr/>
      </p:nvGrpSpPr>
      <p:grpSpPr>
        <a:xfrm>
          <a:off x="0" y="0"/>
          <a:ext cx="0" cy="0"/>
          <a:chOff x="0" y="0"/>
          <a:chExt cx="0" cy="0"/>
        </a:xfrm>
      </p:grpSpPr>
      <p:sp>
        <p:nvSpPr>
          <p:cNvPr id="434" name="Google Shape;434;p19"/>
          <p:cNvSpPr txBox="1">
            <a:spLocks noGrp="1"/>
          </p:cNvSpPr>
          <p:nvPr>
            <p:ph type="title"/>
          </p:nvPr>
        </p:nvSpPr>
        <p:spPr>
          <a:xfrm>
            <a:off x="2159100" y="2911400"/>
            <a:ext cx="5151000" cy="562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500"/>
            </a:lvl1pPr>
            <a:lvl2pPr lvl="1" algn="r" rtl="0">
              <a:spcBef>
                <a:spcPts val="0"/>
              </a:spcBef>
              <a:spcAft>
                <a:spcPts val="0"/>
              </a:spcAft>
              <a:buNone/>
              <a:defRPr sz="2500"/>
            </a:lvl2pPr>
            <a:lvl3pPr lvl="2" algn="r" rtl="0">
              <a:spcBef>
                <a:spcPts val="0"/>
              </a:spcBef>
              <a:spcAft>
                <a:spcPts val="0"/>
              </a:spcAft>
              <a:buNone/>
              <a:defRPr sz="2500"/>
            </a:lvl3pPr>
            <a:lvl4pPr lvl="3" algn="r" rtl="0">
              <a:spcBef>
                <a:spcPts val="0"/>
              </a:spcBef>
              <a:spcAft>
                <a:spcPts val="0"/>
              </a:spcAft>
              <a:buNone/>
              <a:defRPr sz="2500"/>
            </a:lvl4pPr>
            <a:lvl5pPr lvl="4" algn="r" rtl="0">
              <a:spcBef>
                <a:spcPts val="0"/>
              </a:spcBef>
              <a:spcAft>
                <a:spcPts val="0"/>
              </a:spcAft>
              <a:buNone/>
              <a:defRPr sz="2500"/>
            </a:lvl5pPr>
            <a:lvl6pPr lvl="5" algn="r" rtl="0">
              <a:spcBef>
                <a:spcPts val="0"/>
              </a:spcBef>
              <a:spcAft>
                <a:spcPts val="0"/>
              </a:spcAft>
              <a:buNone/>
              <a:defRPr sz="2500"/>
            </a:lvl6pPr>
            <a:lvl7pPr lvl="6" algn="r" rtl="0">
              <a:spcBef>
                <a:spcPts val="0"/>
              </a:spcBef>
              <a:spcAft>
                <a:spcPts val="0"/>
              </a:spcAft>
              <a:buNone/>
              <a:defRPr sz="2500"/>
            </a:lvl7pPr>
            <a:lvl8pPr lvl="7" algn="r" rtl="0">
              <a:spcBef>
                <a:spcPts val="0"/>
              </a:spcBef>
              <a:spcAft>
                <a:spcPts val="0"/>
              </a:spcAft>
              <a:buNone/>
              <a:defRPr sz="2500"/>
            </a:lvl8pPr>
            <a:lvl9pPr lvl="8" algn="r" rtl="0">
              <a:spcBef>
                <a:spcPts val="0"/>
              </a:spcBef>
              <a:spcAft>
                <a:spcPts val="0"/>
              </a:spcAft>
              <a:buNone/>
              <a:defRPr sz="2500"/>
            </a:lvl9pPr>
          </a:lstStyle>
          <a:p>
            <a:endParaRPr/>
          </a:p>
        </p:txBody>
      </p:sp>
      <p:sp>
        <p:nvSpPr>
          <p:cNvPr id="435" name="Google Shape;435;p19"/>
          <p:cNvSpPr txBox="1">
            <a:spLocks noGrp="1"/>
          </p:cNvSpPr>
          <p:nvPr>
            <p:ph type="subTitle" idx="1"/>
          </p:nvPr>
        </p:nvSpPr>
        <p:spPr>
          <a:xfrm>
            <a:off x="1834200" y="1669275"/>
            <a:ext cx="5475900" cy="13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436" name="Google Shape;436;p19"/>
          <p:cNvGrpSpPr/>
          <p:nvPr/>
        </p:nvGrpSpPr>
        <p:grpSpPr>
          <a:xfrm rot="10800000">
            <a:off x="4734600" y="0"/>
            <a:ext cx="4451904" cy="797398"/>
            <a:chOff x="7591590" y="960853"/>
            <a:chExt cx="2093831" cy="470303"/>
          </a:xfrm>
        </p:grpSpPr>
        <p:sp>
          <p:nvSpPr>
            <p:cNvPr id="437" name="Google Shape;437;p19"/>
            <p:cNvSpPr/>
            <p:nvPr/>
          </p:nvSpPr>
          <p:spPr>
            <a:xfrm>
              <a:off x="7592375" y="960853"/>
              <a:ext cx="1686346" cy="32803"/>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38" name="Google Shape;438;p19"/>
            <p:cNvSpPr/>
            <p:nvPr/>
          </p:nvSpPr>
          <p:spPr>
            <a:xfrm>
              <a:off x="7591590" y="1037557"/>
              <a:ext cx="2093831" cy="51631"/>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39" name="Google Shape;439;p19"/>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0" name="Google Shape;440;p19"/>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1" name="Google Shape;441;p19"/>
            <p:cNvSpPr/>
            <p:nvPr/>
          </p:nvSpPr>
          <p:spPr>
            <a:xfrm>
              <a:off x="7593153" y="1355810"/>
              <a:ext cx="1677605"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442" name="Google Shape;442;p19"/>
          <p:cNvGrpSpPr/>
          <p:nvPr/>
        </p:nvGrpSpPr>
        <p:grpSpPr>
          <a:xfrm>
            <a:off x="0" y="4540851"/>
            <a:ext cx="2159100" cy="602649"/>
            <a:chOff x="7591590" y="960853"/>
            <a:chExt cx="2093831" cy="470303"/>
          </a:xfrm>
        </p:grpSpPr>
        <p:sp>
          <p:nvSpPr>
            <p:cNvPr id="443" name="Google Shape;443;p19"/>
            <p:cNvSpPr/>
            <p:nvPr/>
          </p:nvSpPr>
          <p:spPr>
            <a:xfrm>
              <a:off x="7592375" y="960853"/>
              <a:ext cx="1686346" cy="32803"/>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4" name="Google Shape;444;p19"/>
            <p:cNvSpPr/>
            <p:nvPr/>
          </p:nvSpPr>
          <p:spPr>
            <a:xfrm>
              <a:off x="7591590" y="1037557"/>
              <a:ext cx="2093831" cy="51631"/>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5" name="Google Shape;445;p19"/>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6" name="Google Shape;446;p19"/>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7" name="Google Shape;447;p19"/>
            <p:cNvSpPr/>
            <p:nvPr/>
          </p:nvSpPr>
          <p:spPr>
            <a:xfrm>
              <a:off x="7593153" y="1355810"/>
              <a:ext cx="1677605"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p:cSld name="1_Quote">
    <p:spTree>
      <p:nvGrpSpPr>
        <p:cNvPr id="1" name="Shape 433"/>
        <p:cNvGrpSpPr/>
        <p:nvPr/>
      </p:nvGrpSpPr>
      <p:grpSpPr>
        <a:xfrm>
          <a:off x="0" y="0"/>
          <a:ext cx="0" cy="0"/>
          <a:chOff x="0" y="0"/>
          <a:chExt cx="0" cy="0"/>
        </a:xfrm>
      </p:grpSpPr>
      <p:sp>
        <p:nvSpPr>
          <p:cNvPr id="434" name="Google Shape;434;p19"/>
          <p:cNvSpPr txBox="1">
            <a:spLocks noGrp="1"/>
          </p:cNvSpPr>
          <p:nvPr>
            <p:ph type="title"/>
          </p:nvPr>
        </p:nvSpPr>
        <p:spPr>
          <a:xfrm>
            <a:off x="2159100" y="2911400"/>
            <a:ext cx="5151000" cy="562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500"/>
            </a:lvl1pPr>
            <a:lvl2pPr lvl="1" algn="r" rtl="0">
              <a:spcBef>
                <a:spcPts val="0"/>
              </a:spcBef>
              <a:spcAft>
                <a:spcPts val="0"/>
              </a:spcAft>
              <a:buNone/>
              <a:defRPr sz="2500"/>
            </a:lvl2pPr>
            <a:lvl3pPr lvl="2" algn="r" rtl="0">
              <a:spcBef>
                <a:spcPts val="0"/>
              </a:spcBef>
              <a:spcAft>
                <a:spcPts val="0"/>
              </a:spcAft>
              <a:buNone/>
              <a:defRPr sz="2500"/>
            </a:lvl3pPr>
            <a:lvl4pPr lvl="3" algn="r" rtl="0">
              <a:spcBef>
                <a:spcPts val="0"/>
              </a:spcBef>
              <a:spcAft>
                <a:spcPts val="0"/>
              </a:spcAft>
              <a:buNone/>
              <a:defRPr sz="2500"/>
            </a:lvl4pPr>
            <a:lvl5pPr lvl="4" algn="r" rtl="0">
              <a:spcBef>
                <a:spcPts val="0"/>
              </a:spcBef>
              <a:spcAft>
                <a:spcPts val="0"/>
              </a:spcAft>
              <a:buNone/>
              <a:defRPr sz="2500"/>
            </a:lvl5pPr>
            <a:lvl6pPr lvl="5" algn="r" rtl="0">
              <a:spcBef>
                <a:spcPts val="0"/>
              </a:spcBef>
              <a:spcAft>
                <a:spcPts val="0"/>
              </a:spcAft>
              <a:buNone/>
              <a:defRPr sz="2500"/>
            </a:lvl6pPr>
            <a:lvl7pPr lvl="6" algn="r" rtl="0">
              <a:spcBef>
                <a:spcPts val="0"/>
              </a:spcBef>
              <a:spcAft>
                <a:spcPts val="0"/>
              </a:spcAft>
              <a:buNone/>
              <a:defRPr sz="2500"/>
            </a:lvl7pPr>
            <a:lvl8pPr lvl="7" algn="r" rtl="0">
              <a:spcBef>
                <a:spcPts val="0"/>
              </a:spcBef>
              <a:spcAft>
                <a:spcPts val="0"/>
              </a:spcAft>
              <a:buNone/>
              <a:defRPr sz="2500"/>
            </a:lvl8pPr>
            <a:lvl9pPr lvl="8" algn="r" rtl="0">
              <a:spcBef>
                <a:spcPts val="0"/>
              </a:spcBef>
              <a:spcAft>
                <a:spcPts val="0"/>
              </a:spcAft>
              <a:buNone/>
              <a:defRPr sz="2500"/>
            </a:lvl9pPr>
          </a:lstStyle>
          <a:p>
            <a:endParaRPr/>
          </a:p>
        </p:txBody>
      </p:sp>
      <p:sp>
        <p:nvSpPr>
          <p:cNvPr id="435" name="Google Shape;435;p19"/>
          <p:cNvSpPr txBox="1">
            <a:spLocks noGrp="1"/>
          </p:cNvSpPr>
          <p:nvPr>
            <p:ph type="subTitle" idx="1"/>
          </p:nvPr>
        </p:nvSpPr>
        <p:spPr>
          <a:xfrm>
            <a:off x="1834200" y="1669275"/>
            <a:ext cx="5475900" cy="13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436" name="Google Shape;436;p19"/>
          <p:cNvGrpSpPr/>
          <p:nvPr/>
        </p:nvGrpSpPr>
        <p:grpSpPr>
          <a:xfrm rot="10800000">
            <a:off x="4734600" y="0"/>
            <a:ext cx="4451904" cy="797398"/>
            <a:chOff x="7591590" y="960853"/>
            <a:chExt cx="2093831" cy="470303"/>
          </a:xfrm>
        </p:grpSpPr>
        <p:sp>
          <p:nvSpPr>
            <p:cNvPr id="437" name="Google Shape;437;p19"/>
            <p:cNvSpPr/>
            <p:nvPr/>
          </p:nvSpPr>
          <p:spPr>
            <a:xfrm>
              <a:off x="7592375" y="960853"/>
              <a:ext cx="1686346" cy="32803"/>
            </a:xfrm>
            <a:custGeom>
              <a:avLst/>
              <a:gdLst/>
              <a:ahLst/>
              <a:cxnLst/>
              <a:rect l="l" t="t" r="r" b="b"/>
              <a:pathLst>
                <a:path w="7826" h="502" extrusionOk="0">
                  <a:moveTo>
                    <a:pt x="780" y="1"/>
                  </a:moveTo>
                  <a:cubicBezTo>
                    <a:pt x="596" y="1"/>
                    <a:pt x="412" y="4"/>
                    <a:pt x="229" y="14"/>
                  </a:cubicBezTo>
                  <a:cubicBezTo>
                    <a:pt x="60" y="26"/>
                    <a:pt x="0" y="290"/>
                    <a:pt x="181" y="326"/>
                  </a:cubicBezTo>
                  <a:cubicBezTo>
                    <a:pt x="953" y="476"/>
                    <a:pt x="1755" y="502"/>
                    <a:pt x="2552" y="502"/>
                  </a:cubicBezTo>
                  <a:cubicBezTo>
                    <a:pt x="2971" y="502"/>
                    <a:pt x="3389" y="494"/>
                    <a:pt x="3799" y="494"/>
                  </a:cubicBezTo>
                  <a:cubicBezTo>
                    <a:pt x="5061" y="494"/>
                    <a:pt x="6335" y="482"/>
                    <a:pt x="7598" y="374"/>
                  </a:cubicBezTo>
                  <a:cubicBezTo>
                    <a:pt x="7810" y="351"/>
                    <a:pt x="7826" y="25"/>
                    <a:pt x="7609" y="25"/>
                  </a:cubicBezTo>
                  <a:cubicBezTo>
                    <a:pt x="7606" y="25"/>
                    <a:pt x="7602" y="25"/>
                    <a:pt x="7598" y="26"/>
                  </a:cubicBezTo>
                  <a:cubicBezTo>
                    <a:pt x="6478" y="80"/>
                    <a:pt x="5359" y="135"/>
                    <a:pt x="4231" y="135"/>
                  </a:cubicBezTo>
                  <a:cubicBezTo>
                    <a:pt x="4123" y="135"/>
                    <a:pt x="4015" y="135"/>
                    <a:pt x="3907" y="134"/>
                  </a:cubicBezTo>
                  <a:cubicBezTo>
                    <a:pt x="2876" y="124"/>
                    <a:pt x="1819" y="1"/>
                    <a:pt x="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38" name="Google Shape;438;p19"/>
            <p:cNvSpPr/>
            <p:nvPr/>
          </p:nvSpPr>
          <p:spPr>
            <a:xfrm>
              <a:off x="7591590" y="1037557"/>
              <a:ext cx="2093831" cy="51631"/>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39" name="Google Shape;439;p19"/>
            <p:cNvSpPr/>
            <p:nvPr/>
          </p:nvSpPr>
          <p:spPr>
            <a:xfrm>
              <a:off x="7592562" y="1151009"/>
              <a:ext cx="1520439" cy="47377"/>
            </a:xfrm>
            <a:custGeom>
              <a:avLst/>
              <a:gdLst/>
              <a:ahLst/>
              <a:cxnLst/>
              <a:rect l="l" t="t" r="r" b="b"/>
              <a:pathLst>
                <a:path w="23114" h="725" extrusionOk="0">
                  <a:moveTo>
                    <a:pt x="215" y="0"/>
                  </a:moveTo>
                  <a:cubicBezTo>
                    <a:pt x="44" y="0"/>
                    <a:pt x="1" y="290"/>
                    <a:pt x="178" y="325"/>
                  </a:cubicBezTo>
                  <a:cubicBezTo>
                    <a:pt x="1419" y="578"/>
                    <a:pt x="2707" y="630"/>
                    <a:pt x="3985" y="630"/>
                  </a:cubicBezTo>
                  <a:cubicBezTo>
                    <a:pt x="4526" y="630"/>
                    <a:pt x="5066" y="621"/>
                    <a:pt x="5599" y="614"/>
                  </a:cubicBezTo>
                  <a:cubicBezTo>
                    <a:pt x="7523" y="578"/>
                    <a:pt x="9446" y="505"/>
                    <a:pt x="11381" y="493"/>
                  </a:cubicBezTo>
                  <a:cubicBezTo>
                    <a:pt x="11830" y="491"/>
                    <a:pt x="12278" y="489"/>
                    <a:pt x="12726" y="489"/>
                  </a:cubicBezTo>
                  <a:cubicBezTo>
                    <a:pt x="14177" y="489"/>
                    <a:pt x="15628" y="505"/>
                    <a:pt x="17079" y="542"/>
                  </a:cubicBezTo>
                  <a:cubicBezTo>
                    <a:pt x="18886" y="575"/>
                    <a:pt x="20704" y="724"/>
                    <a:pt x="22513" y="724"/>
                  </a:cubicBezTo>
                  <a:cubicBezTo>
                    <a:pt x="22641" y="724"/>
                    <a:pt x="22769" y="723"/>
                    <a:pt x="22897" y="722"/>
                  </a:cubicBezTo>
                  <a:cubicBezTo>
                    <a:pt x="23114" y="722"/>
                    <a:pt x="23102" y="421"/>
                    <a:pt x="22897" y="397"/>
                  </a:cubicBezTo>
                  <a:cubicBezTo>
                    <a:pt x="21010" y="181"/>
                    <a:pt x="19087" y="193"/>
                    <a:pt x="17199" y="157"/>
                  </a:cubicBezTo>
                  <a:cubicBezTo>
                    <a:pt x="15748" y="120"/>
                    <a:pt x="14291" y="104"/>
                    <a:pt x="12836" y="104"/>
                  </a:cubicBezTo>
                  <a:cubicBezTo>
                    <a:pt x="12387" y="104"/>
                    <a:pt x="11938" y="106"/>
                    <a:pt x="11489" y="109"/>
                  </a:cubicBezTo>
                  <a:cubicBezTo>
                    <a:pt x="9602" y="121"/>
                    <a:pt x="7715" y="181"/>
                    <a:pt x="5816" y="217"/>
                  </a:cubicBezTo>
                  <a:cubicBezTo>
                    <a:pt x="5510" y="225"/>
                    <a:pt x="5205" y="228"/>
                    <a:pt x="4900" y="228"/>
                  </a:cubicBezTo>
                  <a:cubicBezTo>
                    <a:pt x="3336" y="228"/>
                    <a:pt x="1785" y="131"/>
                    <a:pt x="226" y="1"/>
                  </a:cubicBezTo>
                  <a:cubicBezTo>
                    <a:pt x="222" y="0"/>
                    <a:pt x="219"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0" name="Google Shape;440;p19"/>
            <p:cNvSpPr/>
            <p:nvPr/>
          </p:nvSpPr>
          <p:spPr>
            <a:xfrm>
              <a:off x="7593943" y="1246676"/>
              <a:ext cx="1898608" cy="45547"/>
            </a:xfrm>
            <a:custGeom>
              <a:avLst/>
              <a:gdLst/>
              <a:ahLst/>
              <a:cxnLst/>
              <a:rect l="l" t="t" r="r" b="b"/>
              <a:pathLst>
                <a:path w="28863" h="697" extrusionOk="0">
                  <a:moveTo>
                    <a:pt x="1361" y="1"/>
                  </a:moveTo>
                  <a:cubicBezTo>
                    <a:pt x="964" y="1"/>
                    <a:pt x="566" y="5"/>
                    <a:pt x="169" y="15"/>
                  </a:cubicBezTo>
                  <a:cubicBezTo>
                    <a:pt x="0" y="27"/>
                    <a:pt x="12" y="256"/>
                    <a:pt x="169" y="280"/>
                  </a:cubicBezTo>
                  <a:cubicBezTo>
                    <a:pt x="2525" y="520"/>
                    <a:pt x="4917" y="520"/>
                    <a:pt x="7285" y="568"/>
                  </a:cubicBezTo>
                  <a:cubicBezTo>
                    <a:pt x="9653" y="628"/>
                    <a:pt x="12033" y="664"/>
                    <a:pt x="14402" y="676"/>
                  </a:cubicBezTo>
                  <a:cubicBezTo>
                    <a:pt x="15789" y="690"/>
                    <a:pt x="17180" y="696"/>
                    <a:pt x="18571" y="696"/>
                  </a:cubicBezTo>
                  <a:cubicBezTo>
                    <a:pt x="19554" y="696"/>
                    <a:pt x="20537" y="693"/>
                    <a:pt x="21518" y="688"/>
                  </a:cubicBezTo>
                  <a:cubicBezTo>
                    <a:pt x="21786" y="686"/>
                    <a:pt x="22056" y="685"/>
                    <a:pt x="22325" y="685"/>
                  </a:cubicBezTo>
                  <a:cubicBezTo>
                    <a:pt x="23122" y="685"/>
                    <a:pt x="23923" y="693"/>
                    <a:pt x="24725" y="693"/>
                  </a:cubicBezTo>
                  <a:cubicBezTo>
                    <a:pt x="26035" y="693"/>
                    <a:pt x="27346" y="670"/>
                    <a:pt x="28634" y="544"/>
                  </a:cubicBezTo>
                  <a:cubicBezTo>
                    <a:pt x="28863" y="520"/>
                    <a:pt x="28863" y="195"/>
                    <a:pt x="28634" y="183"/>
                  </a:cubicBezTo>
                  <a:cubicBezTo>
                    <a:pt x="28050" y="154"/>
                    <a:pt x="27464" y="142"/>
                    <a:pt x="26876" y="142"/>
                  </a:cubicBezTo>
                  <a:cubicBezTo>
                    <a:pt x="25093" y="142"/>
                    <a:pt x="23299" y="247"/>
                    <a:pt x="21518" y="256"/>
                  </a:cubicBezTo>
                  <a:cubicBezTo>
                    <a:pt x="20334" y="268"/>
                    <a:pt x="19147" y="274"/>
                    <a:pt x="17960" y="274"/>
                  </a:cubicBezTo>
                  <a:cubicBezTo>
                    <a:pt x="16773" y="274"/>
                    <a:pt x="15586" y="268"/>
                    <a:pt x="14402" y="256"/>
                  </a:cubicBezTo>
                  <a:cubicBezTo>
                    <a:pt x="12033" y="244"/>
                    <a:pt x="9653" y="207"/>
                    <a:pt x="7285" y="147"/>
                  </a:cubicBezTo>
                  <a:cubicBezTo>
                    <a:pt x="5314" y="107"/>
                    <a:pt x="3335" y="1"/>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1" name="Google Shape;441;p19"/>
            <p:cNvSpPr/>
            <p:nvPr/>
          </p:nvSpPr>
          <p:spPr>
            <a:xfrm>
              <a:off x="7593153" y="1355810"/>
              <a:ext cx="1677605" cy="75346"/>
            </a:xfrm>
            <a:custGeom>
              <a:avLst/>
              <a:gdLst/>
              <a:ahLst/>
              <a:cxnLst/>
              <a:rect l="l" t="t" r="r" b="b"/>
              <a:pathLst>
                <a:path w="34393" h="1153" extrusionOk="0">
                  <a:moveTo>
                    <a:pt x="3647" y="1"/>
                  </a:moveTo>
                  <a:cubicBezTo>
                    <a:pt x="2499" y="1"/>
                    <a:pt x="1350" y="15"/>
                    <a:pt x="205" y="64"/>
                  </a:cubicBezTo>
                  <a:cubicBezTo>
                    <a:pt x="12" y="76"/>
                    <a:pt x="0" y="377"/>
                    <a:pt x="205" y="377"/>
                  </a:cubicBezTo>
                  <a:cubicBezTo>
                    <a:pt x="4604" y="521"/>
                    <a:pt x="9016" y="425"/>
                    <a:pt x="13404" y="497"/>
                  </a:cubicBezTo>
                  <a:cubicBezTo>
                    <a:pt x="17804" y="557"/>
                    <a:pt x="22203" y="665"/>
                    <a:pt x="26603" y="834"/>
                  </a:cubicBezTo>
                  <a:cubicBezTo>
                    <a:pt x="27865" y="882"/>
                    <a:pt x="29127" y="942"/>
                    <a:pt x="30389" y="1002"/>
                  </a:cubicBezTo>
                  <a:cubicBezTo>
                    <a:pt x="31482" y="1054"/>
                    <a:pt x="32592" y="1153"/>
                    <a:pt x="33697" y="1153"/>
                  </a:cubicBezTo>
                  <a:cubicBezTo>
                    <a:pt x="33857" y="1153"/>
                    <a:pt x="34016" y="1151"/>
                    <a:pt x="34176" y="1146"/>
                  </a:cubicBezTo>
                  <a:cubicBezTo>
                    <a:pt x="34392" y="1146"/>
                    <a:pt x="34380" y="846"/>
                    <a:pt x="34176" y="821"/>
                  </a:cubicBezTo>
                  <a:cubicBezTo>
                    <a:pt x="31976" y="557"/>
                    <a:pt x="29728" y="581"/>
                    <a:pt x="27516" y="497"/>
                  </a:cubicBezTo>
                  <a:cubicBezTo>
                    <a:pt x="25341" y="413"/>
                    <a:pt x="23165" y="353"/>
                    <a:pt x="20977" y="293"/>
                  </a:cubicBezTo>
                  <a:cubicBezTo>
                    <a:pt x="16589" y="160"/>
                    <a:pt x="12190" y="64"/>
                    <a:pt x="7790" y="28"/>
                  </a:cubicBezTo>
                  <a:cubicBezTo>
                    <a:pt x="6411" y="22"/>
                    <a:pt x="5029" y="1"/>
                    <a:pt x="3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Tree>
    <p:extLst>
      <p:ext uri="{BB962C8B-B14F-4D97-AF65-F5344CB8AC3E}">
        <p14:creationId xmlns:p14="http://schemas.microsoft.com/office/powerpoint/2010/main" val="96007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Gloria Hallelujah"/>
              <a:buNone/>
              <a:defRPr sz="3500">
                <a:solidFill>
                  <a:schemeClr val="accent1"/>
                </a:solidFill>
                <a:latin typeface="Gloria Hallelujah"/>
                <a:ea typeface="Gloria Hallelujah"/>
                <a:cs typeface="Gloria Hallelujah"/>
                <a:sym typeface="Gloria Halleluja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76" r:id="rId4"/>
    <p:sldLayoutId id="2147483677" r:id="rId5"/>
    <p:sldLayoutId id="2147483678" r:id="rId6"/>
    <p:sldLayoutId id="2147483655" r:id="rId7"/>
    <p:sldLayoutId id="2147483665" r:id="rId8"/>
    <p:sldLayoutId id="2147483679" r:id="rId9"/>
    <p:sldLayoutId id="2147483667" r:id="rId10"/>
    <p:sldLayoutId id="2147483668" r:id="rId11"/>
    <p:sldLayoutId id="214748368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9"/>
          <p:cNvSpPr txBox="1">
            <a:spLocks noGrp="1"/>
          </p:cNvSpPr>
          <p:nvPr>
            <p:ph type="subTitle" idx="1"/>
          </p:nvPr>
        </p:nvSpPr>
        <p:spPr>
          <a:xfrm flipH="1">
            <a:off x="3387793" y="3349377"/>
            <a:ext cx="2496300" cy="37378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solidFill>
                  <a:srgbClr val="10A2A3"/>
                </a:solidFill>
              </a:rPr>
              <a:t>Reporte General:</a:t>
            </a:r>
          </a:p>
        </p:txBody>
      </p:sp>
      <p:sp>
        <p:nvSpPr>
          <p:cNvPr id="497" name="Google Shape;497;p29"/>
          <p:cNvSpPr txBox="1">
            <a:spLocks noGrp="1"/>
          </p:cNvSpPr>
          <p:nvPr>
            <p:ph type="ctrTitle"/>
          </p:nvPr>
        </p:nvSpPr>
        <p:spPr>
          <a:xfrm flipH="1">
            <a:off x="2524604" y="1209296"/>
            <a:ext cx="3955549" cy="2188396"/>
          </a:xfrm>
          <a:prstGeom prst="rect">
            <a:avLst/>
          </a:prstGeom>
        </p:spPr>
        <p:txBody>
          <a:bodyPr spcFirstLastPara="1" wrap="square" lIns="91425" tIns="91425" rIns="91425" bIns="91425" anchor="b" anchorCtr="0">
            <a:noAutofit/>
          </a:bodyPr>
          <a:lstStyle/>
          <a:p>
            <a:pPr lvl="0">
              <a:lnSpc>
                <a:spcPct val="100000"/>
              </a:lnSpc>
              <a:buClr>
                <a:schemeClr val="dk1"/>
              </a:buClr>
              <a:buSzPts val="1100"/>
            </a:pPr>
            <a:r>
              <a:rPr lang="es-MX" sz="3100" dirty="0">
                <a:latin typeface="Gloria Hallelujah" panose="020B0604020202020204" charset="0"/>
              </a:rPr>
              <a:t>Medición del Clima Laboral y Cultura Organizacional </a:t>
            </a:r>
            <a:r>
              <a:rPr lang="es-MX" sz="3100" dirty="0" smtClean="0">
                <a:latin typeface="Gloria Hallelujah" panose="020B0604020202020204" charset="0"/>
              </a:rPr>
              <a:t/>
            </a:r>
            <a:br>
              <a:rPr lang="es-MX" sz="3100" dirty="0" smtClean="0">
                <a:latin typeface="Gloria Hallelujah" panose="020B0604020202020204" charset="0"/>
              </a:rPr>
            </a:br>
            <a:r>
              <a:rPr lang="es-MX" sz="3100" b="1" dirty="0" smtClean="0">
                <a:latin typeface="Gloria Hallelujah" panose="020B0604020202020204" charset="0"/>
              </a:rPr>
              <a:t>2021</a:t>
            </a:r>
            <a:endParaRPr sz="3100" b="1" dirty="0">
              <a:latin typeface="Gloria Hallelujah" panose="020B0604020202020204" charset="0"/>
            </a:endParaRPr>
          </a:p>
        </p:txBody>
      </p:sp>
      <p:sp>
        <p:nvSpPr>
          <p:cNvPr id="2" name="Rectángulo 1"/>
          <p:cNvSpPr/>
          <p:nvPr/>
        </p:nvSpPr>
        <p:spPr>
          <a:xfrm>
            <a:off x="3171444" y="3823891"/>
            <a:ext cx="2929007" cy="300082"/>
          </a:xfrm>
          <a:prstGeom prst="rect">
            <a:avLst/>
          </a:prstGeom>
        </p:spPr>
        <p:txBody>
          <a:bodyPr wrap="none" anchor="ctr">
            <a:spAutoFit/>
          </a:bodyPr>
          <a:lstStyle/>
          <a:p>
            <a:pPr lvl="0" algn="ctr"/>
            <a:r>
              <a:rPr lang="es-MX" sz="1350" dirty="0" smtClean="0">
                <a:solidFill>
                  <a:srgbClr val="10A2A3"/>
                </a:solidFill>
                <a:latin typeface="Lato"/>
                <a:ea typeface="Lato"/>
                <a:cs typeface="Lato"/>
                <a:sym typeface="Lato"/>
              </a:rPr>
              <a:t>Gobierno del Estado de Guanajuato </a:t>
            </a:r>
            <a:endParaRPr lang="es-MX" sz="1350" dirty="0">
              <a:solidFill>
                <a:srgbClr val="10A2A3"/>
              </a:solidFill>
              <a:latin typeface="Lato"/>
              <a:ea typeface="Lato"/>
              <a:cs typeface="Lato"/>
              <a:sym typeface="Lato"/>
            </a:endParaRPr>
          </a:p>
        </p:txBody>
      </p:sp>
      <p:sp>
        <p:nvSpPr>
          <p:cNvPr id="5" name="Google Shape;90;p2"/>
          <p:cNvSpPr/>
          <p:nvPr/>
        </p:nvSpPr>
        <p:spPr>
          <a:xfrm>
            <a:off x="3244947" y="3283583"/>
            <a:ext cx="2781992" cy="116072"/>
          </a:xfrm>
          <a:custGeom>
            <a:avLst/>
            <a:gdLst/>
            <a:ahLst/>
            <a:cxnLst/>
            <a:rect l="l" t="t" r="r" b="b"/>
            <a:pathLst>
              <a:path w="15953" h="747" extrusionOk="0">
                <a:moveTo>
                  <a:pt x="14696" y="0"/>
                </a:moveTo>
                <a:cubicBezTo>
                  <a:pt x="13740" y="0"/>
                  <a:pt x="12771" y="77"/>
                  <a:pt x="11829" y="95"/>
                </a:cubicBezTo>
                <a:cubicBezTo>
                  <a:pt x="10507" y="119"/>
                  <a:pt x="9172" y="155"/>
                  <a:pt x="7850" y="179"/>
                </a:cubicBezTo>
                <a:cubicBezTo>
                  <a:pt x="6564" y="191"/>
                  <a:pt x="5278" y="215"/>
                  <a:pt x="3991" y="227"/>
                </a:cubicBezTo>
                <a:cubicBezTo>
                  <a:pt x="3882" y="228"/>
                  <a:pt x="3773" y="228"/>
                  <a:pt x="3664" y="228"/>
                </a:cubicBezTo>
                <a:cubicBezTo>
                  <a:pt x="3250" y="228"/>
                  <a:pt x="2833" y="223"/>
                  <a:pt x="2417" y="223"/>
                </a:cubicBezTo>
                <a:cubicBezTo>
                  <a:pt x="1671" y="223"/>
                  <a:pt x="926" y="242"/>
                  <a:pt x="193" y="347"/>
                </a:cubicBezTo>
                <a:cubicBezTo>
                  <a:pt x="0" y="371"/>
                  <a:pt x="85" y="624"/>
                  <a:pt x="229" y="648"/>
                </a:cubicBezTo>
                <a:cubicBezTo>
                  <a:pt x="807" y="724"/>
                  <a:pt x="1396" y="746"/>
                  <a:pt x="1985" y="746"/>
                </a:cubicBezTo>
                <a:cubicBezTo>
                  <a:pt x="2694" y="746"/>
                  <a:pt x="3404" y="714"/>
                  <a:pt x="4100" y="708"/>
                </a:cubicBezTo>
                <a:cubicBezTo>
                  <a:pt x="5386" y="684"/>
                  <a:pt x="6672" y="672"/>
                  <a:pt x="7970" y="648"/>
                </a:cubicBezTo>
                <a:cubicBezTo>
                  <a:pt x="9220" y="624"/>
                  <a:pt x="10471" y="600"/>
                  <a:pt x="11721" y="576"/>
                </a:cubicBezTo>
                <a:cubicBezTo>
                  <a:pt x="13031" y="540"/>
                  <a:pt x="14390" y="600"/>
                  <a:pt x="15700" y="419"/>
                </a:cubicBezTo>
                <a:cubicBezTo>
                  <a:pt x="15940" y="395"/>
                  <a:pt x="15952" y="59"/>
                  <a:pt x="15700" y="35"/>
                </a:cubicBezTo>
                <a:cubicBezTo>
                  <a:pt x="15368" y="10"/>
                  <a:pt x="15033" y="0"/>
                  <a:pt x="14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 name="CuadroTexto 2"/>
          <p:cNvSpPr txBox="1"/>
          <p:nvPr/>
        </p:nvSpPr>
        <p:spPr>
          <a:xfrm>
            <a:off x="2155902" y="4742807"/>
            <a:ext cx="4884193" cy="307777"/>
          </a:xfrm>
          <a:prstGeom prst="rect">
            <a:avLst/>
          </a:prstGeom>
          <a:noFill/>
        </p:spPr>
        <p:txBody>
          <a:bodyPr wrap="square" rtlCol="0">
            <a:spAutoFit/>
          </a:bodyPr>
          <a:lstStyle/>
          <a:p>
            <a:pPr algn="ctr"/>
            <a:r>
              <a:rPr lang="es-MX" b="1" dirty="0" smtClean="0">
                <a:solidFill>
                  <a:schemeClr val="accent3"/>
                </a:solidFill>
                <a:latin typeface="Lato" panose="020B0604020202020204" charset="0"/>
              </a:rPr>
              <a:t>Estudio realizado del 22 de Junio al 20 de Agosto del 2021</a:t>
            </a:r>
            <a:endParaRPr lang="es-MX" b="1" dirty="0">
              <a:solidFill>
                <a:schemeClr val="accent3"/>
              </a:solidFill>
              <a:latin typeface="Lato" panose="020B0604020202020204"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56" y="185797"/>
            <a:ext cx="2860371" cy="7358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0" y="168201"/>
            <a:ext cx="4828855" cy="562800"/>
          </a:xfrm>
        </p:spPr>
        <p:txBody>
          <a:bodyPr/>
          <a:lstStyle/>
          <a:p>
            <a:r>
              <a:rPr lang="es-MX" dirty="0" smtClean="0"/>
              <a:t>Recompensa y Reconocimiento</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368454620"/>
              </p:ext>
            </p:extLst>
          </p:nvPr>
        </p:nvGraphicFramePr>
        <p:xfrm>
          <a:off x="231355" y="1123718"/>
          <a:ext cx="8659256" cy="3602517"/>
        </p:xfrm>
        <a:graphic>
          <a:graphicData uri="http://schemas.openxmlformats.org/drawingml/2006/table">
            <a:tbl>
              <a:tblPr/>
              <a:tblGrid>
                <a:gridCol w="1587294">
                  <a:extLst>
                    <a:ext uri="{9D8B030D-6E8A-4147-A177-3AD203B41FA5}">
                      <a16:colId xmlns:a16="http://schemas.microsoft.com/office/drawing/2014/main" val="20000"/>
                    </a:ext>
                  </a:extLst>
                </a:gridCol>
                <a:gridCol w="566891">
                  <a:extLst>
                    <a:ext uri="{9D8B030D-6E8A-4147-A177-3AD203B41FA5}">
                      <a16:colId xmlns:a16="http://schemas.microsoft.com/office/drawing/2014/main" val="20001"/>
                    </a:ext>
                  </a:extLst>
                </a:gridCol>
                <a:gridCol w="566891">
                  <a:extLst>
                    <a:ext uri="{9D8B030D-6E8A-4147-A177-3AD203B41FA5}">
                      <a16:colId xmlns:a16="http://schemas.microsoft.com/office/drawing/2014/main" val="20002"/>
                    </a:ext>
                  </a:extLst>
                </a:gridCol>
                <a:gridCol w="566891">
                  <a:extLst>
                    <a:ext uri="{9D8B030D-6E8A-4147-A177-3AD203B41FA5}">
                      <a16:colId xmlns:a16="http://schemas.microsoft.com/office/drawing/2014/main" val="20003"/>
                    </a:ext>
                  </a:extLst>
                </a:gridCol>
                <a:gridCol w="585787">
                  <a:extLst>
                    <a:ext uri="{9D8B030D-6E8A-4147-A177-3AD203B41FA5}">
                      <a16:colId xmlns:a16="http://schemas.microsoft.com/office/drawing/2014/main" val="20004"/>
                    </a:ext>
                  </a:extLst>
                </a:gridCol>
                <a:gridCol w="588149">
                  <a:extLst>
                    <a:ext uri="{9D8B030D-6E8A-4147-A177-3AD203B41FA5}">
                      <a16:colId xmlns:a16="http://schemas.microsoft.com/office/drawing/2014/main" val="20005"/>
                    </a:ext>
                  </a:extLst>
                </a:gridCol>
                <a:gridCol w="566891">
                  <a:extLst>
                    <a:ext uri="{9D8B030D-6E8A-4147-A177-3AD203B41FA5}">
                      <a16:colId xmlns:a16="http://schemas.microsoft.com/office/drawing/2014/main" val="20006"/>
                    </a:ext>
                  </a:extLst>
                </a:gridCol>
                <a:gridCol w="566891">
                  <a:extLst>
                    <a:ext uri="{9D8B030D-6E8A-4147-A177-3AD203B41FA5}">
                      <a16:colId xmlns:a16="http://schemas.microsoft.com/office/drawing/2014/main" val="20007"/>
                    </a:ext>
                  </a:extLst>
                </a:gridCol>
                <a:gridCol w="566891">
                  <a:extLst>
                    <a:ext uri="{9D8B030D-6E8A-4147-A177-3AD203B41FA5}">
                      <a16:colId xmlns:a16="http://schemas.microsoft.com/office/drawing/2014/main" val="20008"/>
                    </a:ext>
                  </a:extLst>
                </a:gridCol>
                <a:gridCol w="784198">
                  <a:extLst>
                    <a:ext uri="{9D8B030D-6E8A-4147-A177-3AD203B41FA5}">
                      <a16:colId xmlns:a16="http://schemas.microsoft.com/office/drawing/2014/main" val="20009"/>
                    </a:ext>
                  </a:extLst>
                </a:gridCol>
                <a:gridCol w="786561">
                  <a:extLst>
                    <a:ext uri="{9D8B030D-6E8A-4147-A177-3AD203B41FA5}">
                      <a16:colId xmlns:a16="http://schemas.microsoft.com/office/drawing/2014/main" val="20010"/>
                    </a:ext>
                  </a:extLst>
                </a:gridCol>
                <a:gridCol w="925921">
                  <a:extLst>
                    <a:ext uri="{9D8B030D-6E8A-4147-A177-3AD203B41FA5}">
                      <a16:colId xmlns:a16="http://schemas.microsoft.com/office/drawing/2014/main" val="20011"/>
                    </a:ext>
                  </a:extLst>
                </a:gridCol>
              </a:tblGrid>
              <a:tr h="541367">
                <a:tc rowSpan="2">
                  <a:txBody>
                    <a:bodyPr/>
                    <a:lstStyle/>
                    <a:p>
                      <a:pPr algn="ctr" fontAlgn="ctr"/>
                      <a:r>
                        <a:rPr lang="es-MX" sz="900" b="1" i="0" u="none" strike="noStrike">
                          <a:solidFill>
                            <a:srgbClr val="262626"/>
                          </a:solidFill>
                          <a:effectLst/>
                          <a:latin typeface="Lato"/>
                        </a:rPr>
                        <a:t>REACTIVO/ ÁREA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34471">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447579">
                <a:tc>
                  <a:txBody>
                    <a:bodyPr/>
                    <a:lstStyle/>
                    <a:p>
                      <a:pPr algn="ctr" fontAlgn="ctr"/>
                      <a:r>
                        <a:rPr lang="es-MX" sz="800" b="0" i="0" u="none" strike="noStrike">
                          <a:solidFill>
                            <a:srgbClr val="000000"/>
                          </a:solidFill>
                          <a:effectLst/>
                          <a:latin typeface="Lato"/>
                        </a:rPr>
                        <a:t>En mi área se reconoce el logro de resultados.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94.17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88.46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1.28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79.81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1.47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78.23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3.15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77.88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9C0006"/>
                          </a:solidFill>
                          <a:effectLst/>
                          <a:latin typeface="Lato"/>
                        </a:rPr>
                        <a:t>79.16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568983">
                <a:tc>
                  <a:txBody>
                    <a:bodyPr/>
                    <a:lstStyle/>
                    <a:p>
                      <a:pPr algn="ctr" fontAlgn="ctr"/>
                      <a:r>
                        <a:rPr lang="es-MX" sz="800" b="0" i="0" u="none" strike="noStrike">
                          <a:solidFill>
                            <a:srgbClr val="000000"/>
                          </a:solidFill>
                          <a:effectLst/>
                          <a:latin typeface="Lato"/>
                        </a:rPr>
                        <a:t>En mi institución hay sistemas de recompensas por resultados.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4.17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79.03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10.58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70.84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13.72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59.79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800" b="0" i="0" u="none" strike="noStrike">
                          <a:solidFill>
                            <a:srgbClr val="000000"/>
                          </a:solidFill>
                          <a:effectLst/>
                          <a:latin typeface="Lato"/>
                        </a:rPr>
                        <a:t>12.08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60.92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23.00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51.91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800" b="0" i="0" u="none" strike="noStrike">
                          <a:solidFill>
                            <a:srgbClr val="9C0006"/>
                          </a:solidFill>
                          <a:effectLst/>
                          <a:latin typeface="Lato"/>
                        </a:rPr>
                        <a:t>60.21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865980">
                <a:tc>
                  <a:txBody>
                    <a:bodyPr/>
                    <a:lstStyle/>
                    <a:p>
                      <a:pPr algn="ctr" fontAlgn="ctr"/>
                      <a:r>
                        <a:rPr lang="es-MX" sz="800" b="0" i="0" u="none" strike="noStrike">
                          <a:solidFill>
                            <a:srgbClr val="000000"/>
                          </a:solidFill>
                          <a:effectLst/>
                          <a:latin typeface="Lato"/>
                        </a:rPr>
                        <a:t>Mi jefe(a) directo(a) me evalúa con base en las metas y actividades previamente acordadas conmigo.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95.31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0.90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91.33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2.14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86.47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3.80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85.64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88.00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944137">
                <a:tc>
                  <a:txBody>
                    <a:bodyPr/>
                    <a:lstStyle/>
                    <a:p>
                      <a:pPr algn="ctr" fontAlgn="ctr"/>
                      <a:r>
                        <a:rPr lang="es-MX" sz="800" b="0" i="0" u="none" strike="noStrike">
                          <a:solidFill>
                            <a:srgbClr val="000000"/>
                          </a:solidFill>
                          <a:effectLst/>
                          <a:latin typeface="Lato"/>
                        </a:rPr>
                        <a:t>Mi jefe(a) directo(a) reconoce la contribución de mi trabajo para el logro de los objetivos del área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95.28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0.72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92.62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0.90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85.77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1.28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83.21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1.99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84.51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dirty="0">
                          <a:solidFill>
                            <a:srgbClr val="000000"/>
                          </a:solidFill>
                          <a:effectLst/>
                          <a:latin typeface="Lato"/>
                        </a:rPr>
                        <a:t>84.50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94651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56853" y="178473"/>
            <a:ext cx="4207305" cy="562800"/>
          </a:xfrm>
        </p:spPr>
        <p:txBody>
          <a:bodyPr/>
          <a:lstStyle/>
          <a:p>
            <a:r>
              <a:rPr lang="es-MX" dirty="0" smtClean="0"/>
              <a:t>Capacitación y Desarrollo</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3633929075"/>
              </p:ext>
            </p:extLst>
          </p:nvPr>
        </p:nvGraphicFramePr>
        <p:xfrm>
          <a:off x="254002" y="1193799"/>
          <a:ext cx="8619066" cy="3445934"/>
        </p:xfrm>
        <a:graphic>
          <a:graphicData uri="http://schemas.openxmlformats.org/drawingml/2006/table">
            <a:tbl>
              <a:tblPr/>
              <a:tblGrid>
                <a:gridCol w="1579926">
                  <a:extLst>
                    <a:ext uri="{9D8B030D-6E8A-4147-A177-3AD203B41FA5}">
                      <a16:colId xmlns:a16="http://schemas.microsoft.com/office/drawing/2014/main" val="20000"/>
                    </a:ext>
                  </a:extLst>
                </a:gridCol>
                <a:gridCol w="564260">
                  <a:extLst>
                    <a:ext uri="{9D8B030D-6E8A-4147-A177-3AD203B41FA5}">
                      <a16:colId xmlns:a16="http://schemas.microsoft.com/office/drawing/2014/main" val="20001"/>
                    </a:ext>
                  </a:extLst>
                </a:gridCol>
                <a:gridCol w="564260">
                  <a:extLst>
                    <a:ext uri="{9D8B030D-6E8A-4147-A177-3AD203B41FA5}">
                      <a16:colId xmlns:a16="http://schemas.microsoft.com/office/drawing/2014/main" val="20002"/>
                    </a:ext>
                  </a:extLst>
                </a:gridCol>
                <a:gridCol w="564260">
                  <a:extLst>
                    <a:ext uri="{9D8B030D-6E8A-4147-A177-3AD203B41FA5}">
                      <a16:colId xmlns:a16="http://schemas.microsoft.com/office/drawing/2014/main" val="20003"/>
                    </a:ext>
                  </a:extLst>
                </a:gridCol>
                <a:gridCol w="583068">
                  <a:extLst>
                    <a:ext uri="{9D8B030D-6E8A-4147-A177-3AD203B41FA5}">
                      <a16:colId xmlns:a16="http://schemas.microsoft.com/office/drawing/2014/main" val="20004"/>
                    </a:ext>
                  </a:extLst>
                </a:gridCol>
                <a:gridCol w="585419">
                  <a:extLst>
                    <a:ext uri="{9D8B030D-6E8A-4147-A177-3AD203B41FA5}">
                      <a16:colId xmlns:a16="http://schemas.microsoft.com/office/drawing/2014/main" val="20005"/>
                    </a:ext>
                  </a:extLst>
                </a:gridCol>
                <a:gridCol w="564260">
                  <a:extLst>
                    <a:ext uri="{9D8B030D-6E8A-4147-A177-3AD203B41FA5}">
                      <a16:colId xmlns:a16="http://schemas.microsoft.com/office/drawing/2014/main" val="20006"/>
                    </a:ext>
                  </a:extLst>
                </a:gridCol>
                <a:gridCol w="564260">
                  <a:extLst>
                    <a:ext uri="{9D8B030D-6E8A-4147-A177-3AD203B41FA5}">
                      <a16:colId xmlns:a16="http://schemas.microsoft.com/office/drawing/2014/main" val="20007"/>
                    </a:ext>
                  </a:extLst>
                </a:gridCol>
                <a:gridCol w="564260">
                  <a:extLst>
                    <a:ext uri="{9D8B030D-6E8A-4147-A177-3AD203B41FA5}">
                      <a16:colId xmlns:a16="http://schemas.microsoft.com/office/drawing/2014/main" val="20008"/>
                    </a:ext>
                  </a:extLst>
                </a:gridCol>
                <a:gridCol w="780559">
                  <a:extLst>
                    <a:ext uri="{9D8B030D-6E8A-4147-A177-3AD203B41FA5}">
                      <a16:colId xmlns:a16="http://schemas.microsoft.com/office/drawing/2014/main" val="20009"/>
                    </a:ext>
                  </a:extLst>
                </a:gridCol>
                <a:gridCol w="782910">
                  <a:extLst>
                    <a:ext uri="{9D8B030D-6E8A-4147-A177-3AD203B41FA5}">
                      <a16:colId xmlns:a16="http://schemas.microsoft.com/office/drawing/2014/main" val="20010"/>
                    </a:ext>
                  </a:extLst>
                </a:gridCol>
                <a:gridCol w="921624">
                  <a:extLst>
                    <a:ext uri="{9D8B030D-6E8A-4147-A177-3AD203B41FA5}">
                      <a16:colId xmlns:a16="http://schemas.microsoft.com/office/drawing/2014/main" val="20011"/>
                    </a:ext>
                  </a:extLst>
                </a:gridCol>
              </a:tblGrid>
              <a:tr h="560126">
                <a:tc rowSpan="2">
                  <a:txBody>
                    <a:bodyPr/>
                    <a:lstStyle/>
                    <a:p>
                      <a:pPr algn="ctr" fontAlgn="ctr"/>
                      <a:r>
                        <a:rPr lang="es-MX" sz="900" b="1" i="0" u="none" strike="noStrike">
                          <a:solidFill>
                            <a:srgbClr val="262626"/>
                          </a:solidFill>
                          <a:effectLst/>
                          <a:latin typeface="Lato"/>
                        </a:rPr>
                        <a:t>REACTIVO/ ÁREA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42595">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637218">
                <a:tc>
                  <a:txBody>
                    <a:bodyPr/>
                    <a:lstStyle/>
                    <a:p>
                      <a:pPr algn="ctr" fontAlgn="ctr"/>
                      <a:r>
                        <a:rPr lang="es-MX" sz="800" b="0" i="0" u="none" strike="noStrike">
                          <a:solidFill>
                            <a:srgbClr val="000000"/>
                          </a:solidFill>
                          <a:effectLst/>
                          <a:latin typeface="Lato"/>
                        </a:rPr>
                        <a:t>La capacitación que recibo está relacionada con las funciones que realizo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92.62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91.07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0.45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84.28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0.54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83.09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2.24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81.34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83.60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711613">
                <a:tc>
                  <a:txBody>
                    <a:bodyPr/>
                    <a:lstStyle/>
                    <a:p>
                      <a:pPr algn="ctr" fontAlgn="ctr"/>
                      <a:r>
                        <a:rPr lang="es-MX" sz="800" b="0" i="0" u="none" strike="noStrike">
                          <a:solidFill>
                            <a:srgbClr val="000000"/>
                          </a:solidFill>
                          <a:effectLst/>
                          <a:latin typeface="Lato"/>
                        </a:rPr>
                        <a:t>En mi institución hay un programa de capacitación adecuado de acuerdo a mi perfil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1.19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89.70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0.96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88.19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2.35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79.99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2.75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77.88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7.16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73.90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9C0006"/>
                          </a:solidFill>
                          <a:effectLst/>
                          <a:latin typeface="Lato"/>
                        </a:rPr>
                        <a:t>78.47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511607">
                <a:tc>
                  <a:txBody>
                    <a:bodyPr/>
                    <a:lstStyle/>
                    <a:p>
                      <a:pPr algn="ctr" fontAlgn="ctr"/>
                      <a:r>
                        <a:rPr lang="es-MX" sz="800" b="0" i="0" u="none" strike="noStrike">
                          <a:solidFill>
                            <a:srgbClr val="000000"/>
                          </a:solidFill>
                          <a:effectLst/>
                          <a:latin typeface="Lato"/>
                        </a:rPr>
                        <a:t>La capacitación que recibo mejora mi desempeño en el trabajo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94.52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92.64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0.81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87.01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0.90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85.50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3.19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82.97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85.94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782775">
                <a:tc>
                  <a:txBody>
                    <a:bodyPr/>
                    <a:lstStyle/>
                    <a:p>
                      <a:pPr algn="ctr" fontAlgn="ctr"/>
                      <a:r>
                        <a:rPr lang="es-MX" sz="800" b="0" i="0" u="none" strike="noStrike">
                          <a:solidFill>
                            <a:srgbClr val="000000"/>
                          </a:solidFill>
                          <a:effectLst/>
                          <a:latin typeface="Lato"/>
                        </a:rPr>
                        <a:t>Mi jefe(a) directo(a) me permite cumplir con la capacitación que tengo programada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96.43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96.58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0.74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92.40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1.16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89.98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3.32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90.20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dirty="0">
                          <a:solidFill>
                            <a:srgbClr val="006100"/>
                          </a:solidFill>
                          <a:effectLst/>
                          <a:latin typeface="Lato"/>
                        </a:rPr>
                        <a:t>90.93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222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0" y="188749"/>
            <a:ext cx="4248402" cy="562800"/>
          </a:xfrm>
        </p:spPr>
        <p:txBody>
          <a:bodyPr/>
          <a:lstStyle/>
          <a:p>
            <a:r>
              <a:rPr lang="es-MX" dirty="0" smtClean="0"/>
              <a:t>Mejora y Cambio</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823200323"/>
              </p:ext>
            </p:extLst>
          </p:nvPr>
        </p:nvGraphicFramePr>
        <p:xfrm>
          <a:off x="262462" y="1151467"/>
          <a:ext cx="8610604" cy="3547533"/>
        </p:xfrm>
        <a:graphic>
          <a:graphicData uri="http://schemas.openxmlformats.org/drawingml/2006/table">
            <a:tbl>
              <a:tblPr/>
              <a:tblGrid>
                <a:gridCol w="1578375">
                  <a:extLst>
                    <a:ext uri="{9D8B030D-6E8A-4147-A177-3AD203B41FA5}">
                      <a16:colId xmlns:a16="http://schemas.microsoft.com/office/drawing/2014/main" val="20000"/>
                    </a:ext>
                  </a:extLst>
                </a:gridCol>
                <a:gridCol w="563706">
                  <a:extLst>
                    <a:ext uri="{9D8B030D-6E8A-4147-A177-3AD203B41FA5}">
                      <a16:colId xmlns:a16="http://schemas.microsoft.com/office/drawing/2014/main" val="20001"/>
                    </a:ext>
                  </a:extLst>
                </a:gridCol>
                <a:gridCol w="563706">
                  <a:extLst>
                    <a:ext uri="{9D8B030D-6E8A-4147-A177-3AD203B41FA5}">
                      <a16:colId xmlns:a16="http://schemas.microsoft.com/office/drawing/2014/main" val="20002"/>
                    </a:ext>
                  </a:extLst>
                </a:gridCol>
                <a:gridCol w="563706">
                  <a:extLst>
                    <a:ext uri="{9D8B030D-6E8A-4147-A177-3AD203B41FA5}">
                      <a16:colId xmlns:a16="http://schemas.microsoft.com/office/drawing/2014/main" val="20003"/>
                    </a:ext>
                  </a:extLst>
                </a:gridCol>
                <a:gridCol w="582496">
                  <a:extLst>
                    <a:ext uri="{9D8B030D-6E8A-4147-A177-3AD203B41FA5}">
                      <a16:colId xmlns:a16="http://schemas.microsoft.com/office/drawing/2014/main" val="20004"/>
                    </a:ext>
                  </a:extLst>
                </a:gridCol>
                <a:gridCol w="584845">
                  <a:extLst>
                    <a:ext uri="{9D8B030D-6E8A-4147-A177-3AD203B41FA5}">
                      <a16:colId xmlns:a16="http://schemas.microsoft.com/office/drawing/2014/main" val="20005"/>
                    </a:ext>
                  </a:extLst>
                </a:gridCol>
                <a:gridCol w="563706">
                  <a:extLst>
                    <a:ext uri="{9D8B030D-6E8A-4147-A177-3AD203B41FA5}">
                      <a16:colId xmlns:a16="http://schemas.microsoft.com/office/drawing/2014/main" val="20006"/>
                    </a:ext>
                  </a:extLst>
                </a:gridCol>
                <a:gridCol w="563706">
                  <a:extLst>
                    <a:ext uri="{9D8B030D-6E8A-4147-A177-3AD203B41FA5}">
                      <a16:colId xmlns:a16="http://schemas.microsoft.com/office/drawing/2014/main" val="20007"/>
                    </a:ext>
                  </a:extLst>
                </a:gridCol>
                <a:gridCol w="563706">
                  <a:extLst>
                    <a:ext uri="{9D8B030D-6E8A-4147-A177-3AD203B41FA5}">
                      <a16:colId xmlns:a16="http://schemas.microsoft.com/office/drawing/2014/main" val="20008"/>
                    </a:ext>
                  </a:extLst>
                </a:gridCol>
                <a:gridCol w="779792">
                  <a:extLst>
                    <a:ext uri="{9D8B030D-6E8A-4147-A177-3AD203B41FA5}">
                      <a16:colId xmlns:a16="http://schemas.microsoft.com/office/drawing/2014/main" val="20009"/>
                    </a:ext>
                  </a:extLst>
                </a:gridCol>
                <a:gridCol w="782142">
                  <a:extLst>
                    <a:ext uri="{9D8B030D-6E8A-4147-A177-3AD203B41FA5}">
                      <a16:colId xmlns:a16="http://schemas.microsoft.com/office/drawing/2014/main" val="20010"/>
                    </a:ext>
                  </a:extLst>
                </a:gridCol>
                <a:gridCol w="920718">
                  <a:extLst>
                    <a:ext uri="{9D8B030D-6E8A-4147-A177-3AD203B41FA5}">
                      <a16:colId xmlns:a16="http://schemas.microsoft.com/office/drawing/2014/main" val="20011"/>
                    </a:ext>
                  </a:extLst>
                </a:gridCol>
              </a:tblGrid>
              <a:tr h="505055">
                <a:tc rowSpan="2">
                  <a:txBody>
                    <a:bodyPr/>
                    <a:lstStyle/>
                    <a:p>
                      <a:pPr algn="ctr" fontAlgn="ctr"/>
                      <a:r>
                        <a:rPr lang="es-MX" sz="900" b="1" i="0" u="none" strike="noStrike">
                          <a:solidFill>
                            <a:srgbClr val="262626"/>
                          </a:solidFill>
                          <a:effectLst/>
                          <a:latin typeface="Lato"/>
                        </a:rPr>
                        <a:t>REACTIVO/ ÁREA</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18744">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539567">
                <a:tc>
                  <a:txBody>
                    <a:bodyPr/>
                    <a:lstStyle/>
                    <a:p>
                      <a:pPr algn="ctr" fontAlgn="ctr"/>
                      <a:r>
                        <a:rPr lang="es-MX" sz="800" b="0" i="0" u="none" strike="noStrike">
                          <a:solidFill>
                            <a:srgbClr val="000000"/>
                          </a:solidFill>
                          <a:effectLst/>
                          <a:latin typeface="Lato"/>
                        </a:rPr>
                        <a:t>En mi área buscamos nuevas formas de brindar atención eficazmente</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97.02</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96.75</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0.38</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92.02</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0.50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90.48</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0.82</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89.77</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6100"/>
                          </a:solidFill>
                          <a:effectLst/>
                          <a:latin typeface="Lato"/>
                        </a:rPr>
                        <a:t>91.09</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2"/>
                  </a:ext>
                </a:extLst>
              </a:tr>
              <a:tr h="831225">
                <a:tc>
                  <a:txBody>
                    <a:bodyPr/>
                    <a:lstStyle/>
                    <a:p>
                      <a:pPr algn="ctr" fontAlgn="ctr"/>
                      <a:r>
                        <a:rPr lang="es-MX" sz="800" b="0" i="0" u="none" strike="noStrike">
                          <a:solidFill>
                            <a:srgbClr val="000000"/>
                          </a:solidFill>
                          <a:effectLst/>
                          <a:latin typeface="Lato"/>
                        </a:rPr>
                        <a:t>En mi institución existen instrumentos o mecanismos (comités u otros) que captan nuestras sugerencias para mejorar</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93.73</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2.64</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89.65</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5.83</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81.80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5.29</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78.70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9.45</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78.02</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9C0006"/>
                          </a:solidFill>
                          <a:effectLst/>
                          <a:latin typeface="Lato"/>
                        </a:rPr>
                        <a:t>79.98</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723798">
                <a:tc>
                  <a:txBody>
                    <a:bodyPr/>
                    <a:lstStyle/>
                    <a:p>
                      <a:pPr algn="ctr" fontAlgn="ctr"/>
                      <a:r>
                        <a:rPr lang="es-MX" sz="800" b="0" i="0" u="none" strike="noStrike">
                          <a:solidFill>
                            <a:srgbClr val="000000"/>
                          </a:solidFill>
                          <a:effectLst/>
                          <a:latin typeface="Lato"/>
                        </a:rPr>
                        <a:t>Me siento preparado para aceptar y enfrentar los cambios que ocurran en la forma de trabajar</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97.43</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97.02</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0.11</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94.70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0.21</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93.40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0.17</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93.05</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6100"/>
                          </a:solidFill>
                          <a:effectLst/>
                          <a:latin typeface="Lato"/>
                        </a:rPr>
                        <a:t>93.86</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4"/>
                  </a:ext>
                </a:extLst>
              </a:tr>
              <a:tr h="729144">
                <a:tc>
                  <a:txBody>
                    <a:bodyPr/>
                    <a:lstStyle/>
                    <a:p>
                      <a:pPr algn="ctr" fontAlgn="ctr"/>
                      <a:r>
                        <a:rPr lang="es-MX" sz="800" b="0" i="0" u="none" strike="noStrike">
                          <a:solidFill>
                            <a:srgbClr val="000000"/>
                          </a:solidFill>
                          <a:effectLst/>
                          <a:latin typeface="Lato"/>
                        </a:rPr>
                        <a:t>Mi jefe(a) directo(a) me alienta a ser creativo en el desarrollo de mi trabajo  para lograr los objetivos de la institución.</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97.67</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0.12</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93.66</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0.31</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86.57</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0.48</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84.12</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0.43</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87.02</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dirty="0">
                          <a:solidFill>
                            <a:srgbClr val="000000"/>
                          </a:solidFill>
                          <a:effectLst/>
                          <a:latin typeface="Lato"/>
                        </a:rPr>
                        <a:t>85.60</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3019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26032" y="188749"/>
            <a:ext cx="4089114" cy="562800"/>
          </a:xfrm>
        </p:spPr>
        <p:txBody>
          <a:bodyPr/>
          <a:lstStyle/>
          <a:p>
            <a:r>
              <a:rPr lang="es-MX" dirty="0" smtClean="0"/>
              <a:t>Calidad y Orientación la Usuario</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3618823398"/>
              </p:ext>
            </p:extLst>
          </p:nvPr>
        </p:nvGraphicFramePr>
        <p:xfrm>
          <a:off x="254002" y="1244600"/>
          <a:ext cx="8619066" cy="3386666"/>
        </p:xfrm>
        <a:graphic>
          <a:graphicData uri="http://schemas.openxmlformats.org/drawingml/2006/table">
            <a:tbl>
              <a:tblPr/>
              <a:tblGrid>
                <a:gridCol w="1579926">
                  <a:extLst>
                    <a:ext uri="{9D8B030D-6E8A-4147-A177-3AD203B41FA5}">
                      <a16:colId xmlns:a16="http://schemas.microsoft.com/office/drawing/2014/main" val="20000"/>
                    </a:ext>
                  </a:extLst>
                </a:gridCol>
                <a:gridCol w="564260">
                  <a:extLst>
                    <a:ext uri="{9D8B030D-6E8A-4147-A177-3AD203B41FA5}">
                      <a16:colId xmlns:a16="http://schemas.microsoft.com/office/drawing/2014/main" val="20001"/>
                    </a:ext>
                  </a:extLst>
                </a:gridCol>
                <a:gridCol w="564260">
                  <a:extLst>
                    <a:ext uri="{9D8B030D-6E8A-4147-A177-3AD203B41FA5}">
                      <a16:colId xmlns:a16="http://schemas.microsoft.com/office/drawing/2014/main" val="20002"/>
                    </a:ext>
                  </a:extLst>
                </a:gridCol>
                <a:gridCol w="564260">
                  <a:extLst>
                    <a:ext uri="{9D8B030D-6E8A-4147-A177-3AD203B41FA5}">
                      <a16:colId xmlns:a16="http://schemas.microsoft.com/office/drawing/2014/main" val="20003"/>
                    </a:ext>
                  </a:extLst>
                </a:gridCol>
                <a:gridCol w="583068">
                  <a:extLst>
                    <a:ext uri="{9D8B030D-6E8A-4147-A177-3AD203B41FA5}">
                      <a16:colId xmlns:a16="http://schemas.microsoft.com/office/drawing/2014/main" val="20004"/>
                    </a:ext>
                  </a:extLst>
                </a:gridCol>
                <a:gridCol w="585419">
                  <a:extLst>
                    <a:ext uri="{9D8B030D-6E8A-4147-A177-3AD203B41FA5}">
                      <a16:colId xmlns:a16="http://schemas.microsoft.com/office/drawing/2014/main" val="20005"/>
                    </a:ext>
                  </a:extLst>
                </a:gridCol>
                <a:gridCol w="564260">
                  <a:extLst>
                    <a:ext uri="{9D8B030D-6E8A-4147-A177-3AD203B41FA5}">
                      <a16:colId xmlns:a16="http://schemas.microsoft.com/office/drawing/2014/main" val="20006"/>
                    </a:ext>
                  </a:extLst>
                </a:gridCol>
                <a:gridCol w="564260">
                  <a:extLst>
                    <a:ext uri="{9D8B030D-6E8A-4147-A177-3AD203B41FA5}">
                      <a16:colId xmlns:a16="http://schemas.microsoft.com/office/drawing/2014/main" val="20007"/>
                    </a:ext>
                  </a:extLst>
                </a:gridCol>
                <a:gridCol w="564260">
                  <a:extLst>
                    <a:ext uri="{9D8B030D-6E8A-4147-A177-3AD203B41FA5}">
                      <a16:colId xmlns:a16="http://schemas.microsoft.com/office/drawing/2014/main" val="20008"/>
                    </a:ext>
                  </a:extLst>
                </a:gridCol>
                <a:gridCol w="780559">
                  <a:extLst>
                    <a:ext uri="{9D8B030D-6E8A-4147-A177-3AD203B41FA5}">
                      <a16:colId xmlns:a16="http://schemas.microsoft.com/office/drawing/2014/main" val="20009"/>
                    </a:ext>
                  </a:extLst>
                </a:gridCol>
                <a:gridCol w="782910">
                  <a:extLst>
                    <a:ext uri="{9D8B030D-6E8A-4147-A177-3AD203B41FA5}">
                      <a16:colId xmlns:a16="http://schemas.microsoft.com/office/drawing/2014/main" val="20010"/>
                    </a:ext>
                  </a:extLst>
                </a:gridCol>
                <a:gridCol w="921624">
                  <a:extLst>
                    <a:ext uri="{9D8B030D-6E8A-4147-A177-3AD203B41FA5}">
                      <a16:colId xmlns:a16="http://schemas.microsoft.com/office/drawing/2014/main" val="20011"/>
                    </a:ext>
                  </a:extLst>
                </a:gridCol>
              </a:tblGrid>
              <a:tr h="571318">
                <a:tc rowSpan="2">
                  <a:txBody>
                    <a:bodyPr/>
                    <a:lstStyle/>
                    <a:p>
                      <a:pPr algn="ctr" fontAlgn="ctr"/>
                      <a:r>
                        <a:rPr lang="es-MX" sz="900" b="1" i="0" u="none" strike="noStrike">
                          <a:solidFill>
                            <a:srgbClr val="262626"/>
                          </a:solidFill>
                          <a:effectLst/>
                          <a:latin typeface="Lato"/>
                        </a:rPr>
                        <a:t>REACTIVO/ ÁREA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47442">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554821">
                <a:tc>
                  <a:txBody>
                    <a:bodyPr/>
                    <a:lstStyle/>
                    <a:p>
                      <a:pPr algn="ctr" fontAlgn="ctr"/>
                      <a:r>
                        <a:rPr lang="es-MX" sz="800" b="0" i="0" u="none" strike="noStrike">
                          <a:solidFill>
                            <a:srgbClr val="000000"/>
                          </a:solidFill>
                          <a:effectLst/>
                          <a:latin typeface="Lato"/>
                        </a:rPr>
                        <a:t>Conozco las necesidades de los usuarios de mi trabajo.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95.88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94.76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92.79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0.50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89.99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0.78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88.97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6100"/>
                          </a:solidFill>
                          <a:effectLst/>
                          <a:latin typeface="Lato"/>
                        </a:rPr>
                        <a:t>90.79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2"/>
                  </a:ext>
                </a:extLst>
              </a:tr>
              <a:tr h="725832">
                <a:tc>
                  <a:txBody>
                    <a:bodyPr/>
                    <a:lstStyle/>
                    <a:p>
                      <a:pPr algn="ctr" fontAlgn="ctr"/>
                      <a:r>
                        <a:rPr lang="es-MX" sz="800" b="0" i="0" u="none" strike="noStrike">
                          <a:solidFill>
                            <a:srgbClr val="000000"/>
                          </a:solidFill>
                          <a:effectLst/>
                          <a:latin typeface="Lato"/>
                        </a:rPr>
                        <a:t>Mi institución promueve captar las sugerencias de nuestros usuarios.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95.83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0.72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93.08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2.22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1.93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85.43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2.93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85.13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86.34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571318">
                <a:tc>
                  <a:txBody>
                    <a:bodyPr/>
                    <a:lstStyle/>
                    <a:p>
                      <a:pPr algn="ctr" fontAlgn="ctr"/>
                      <a:r>
                        <a:rPr lang="es-MX" sz="800" b="0" i="0" u="none" strike="noStrike">
                          <a:solidFill>
                            <a:srgbClr val="000000"/>
                          </a:solidFill>
                          <a:effectLst/>
                          <a:latin typeface="Lato"/>
                        </a:rPr>
                        <a:t>El trato que damos en mi área es cordial y respetuoso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99.05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98.39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96.73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95.86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95.73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6100"/>
                          </a:solidFill>
                          <a:effectLst/>
                          <a:latin typeface="Lato"/>
                        </a:rPr>
                        <a:t>96.19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4"/>
                  </a:ext>
                </a:extLst>
              </a:tr>
              <a:tr h="715935">
                <a:tc>
                  <a:txBody>
                    <a:bodyPr/>
                    <a:lstStyle/>
                    <a:p>
                      <a:pPr algn="ctr" fontAlgn="ctr"/>
                      <a:r>
                        <a:rPr lang="es-MX" sz="800" b="0" i="0" u="none" strike="noStrike">
                          <a:solidFill>
                            <a:srgbClr val="000000"/>
                          </a:solidFill>
                          <a:effectLst/>
                          <a:latin typeface="Lato"/>
                        </a:rPr>
                        <a:t>En mi área se aprovechan las sugerencias para mejorar la calidad de los servicios.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97.67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1.08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95.25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0.96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90.70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0.85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89.29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1.21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88.94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dirty="0">
                          <a:solidFill>
                            <a:srgbClr val="000000"/>
                          </a:solidFill>
                          <a:effectLst/>
                          <a:latin typeface="Lato"/>
                        </a:rPr>
                        <a:t>89.92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5729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986318" y="188749"/>
            <a:ext cx="3179889" cy="562800"/>
          </a:xfrm>
        </p:spPr>
        <p:txBody>
          <a:bodyPr/>
          <a:lstStyle/>
          <a:p>
            <a:r>
              <a:rPr lang="es-MX" dirty="0" smtClean="0"/>
              <a:t>Equidad Laboral</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1470960444"/>
              </p:ext>
            </p:extLst>
          </p:nvPr>
        </p:nvGraphicFramePr>
        <p:xfrm>
          <a:off x="262466" y="1134532"/>
          <a:ext cx="8627533" cy="3589868"/>
        </p:xfrm>
        <a:graphic>
          <a:graphicData uri="http://schemas.openxmlformats.org/drawingml/2006/table">
            <a:tbl>
              <a:tblPr/>
              <a:tblGrid>
                <a:gridCol w="1581480">
                  <a:extLst>
                    <a:ext uri="{9D8B030D-6E8A-4147-A177-3AD203B41FA5}">
                      <a16:colId xmlns:a16="http://schemas.microsoft.com/office/drawing/2014/main" val="20000"/>
                    </a:ext>
                  </a:extLst>
                </a:gridCol>
                <a:gridCol w="564814">
                  <a:extLst>
                    <a:ext uri="{9D8B030D-6E8A-4147-A177-3AD203B41FA5}">
                      <a16:colId xmlns:a16="http://schemas.microsoft.com/office/drawing/2014/main" val="20001"/>
                    </a:ext>
                  </a:extLst>
                </a:gridCol>
                <a:gridCol w="564814">
                  <a:extLst>
                    <a:ext uri="{9D8B030D-6E8A-4147-A177-3AD203B41FA5}">
                      <a16:colId xmlns:a16="http://schemas.microsoft.com/office/drawing/2014/main" val="20002"/>
                    </a:ext>
                  </a:extLst>
                </a:gridCol>
                <a:gridCol w="564814">
                  <a:extLst>
                    <a:ext uri="{9D8B030D-6E8A-4147-A177-3AD203B41FA5}">
                      <a16:colId xmlns:a16="http://schemas.microsoft.com/office/drawing/2014/main" val="20003"/>
                    </a:ext>
                  </a:extLst>
                </a:gridCol>
                <a:gridCol w="583640">
                  <a:extLst>
                    <a:ext uri="{9D8B030D-6E8A-4147-A177-3AD203B41FA5}">
                      <a16:colId xmlns:a16="http://schemas.microsoft.com/office/drawing/2014/main" val="20004"/>
                    </a:ext>
                  </a:extLst>
                </a:gridCol>
                <a:gridCol w="585994">
                  <a:extLst>
                    <a:ext uri="{9D8B030D-6E8A-4147-A177-3AD203B41FA5}">
                      <a16:colId xmlns:a16="http://schemas.microsoft.com/office/drawing/2014/main" val="20005"/>
                    </a:ext>
                  </a:extLst>
                </a:gridCol>
                <a:gridCol w="564814">
                  <a:extLst>
                    <a:ext uri="{9D8B030D-6E8A-4147-A177-3AD203B41FA5}">
                      <a16:colId xmlns:a16="http://schemas.microsoft.com/office/drawing/2014/main" val="20006"/>
                    </a:ext>
                  </a:extLst>
                </a:gridCol>
                <a:gridCol w="564814">
                  <a:extLst>
                    <a:ext uri="{9D8B030D-6E8A-4147-A177-3AD203B41FA5}">
                      <a16:colId xmlns:a16="http://schemas.microsoft.com/office/drawing/2014/main" val="20007"/>
                    </a:ext>
                  </a:extLst>
                </a:gridCol>
                <a:gridCol w="564814">
                  <a:extLst>
                    <a:ext uri="{9D8B030D-6E8A-4147-A177-3AD203B41FA5}">
                      <a16:colId xmlns:a16="http://schemas.microsoft.com/office/drawing/2014/main" val="20008"/>
                    </a:ext>
                  </a:extLst>
                </a:gridCol>
                <a:gridCol w="781326">
                  <a:extLst>
                    <a:ext uri="{9D8B030D-6E8A-4147-A177-3AD203B41FA5}">
                      <a16:colId xmlns:a16="http://schemas.microsoft.com/office/drawing/2014/main" val="20009"/>
                    </a:ext>
                  </a:extLst>
                </a:gridCol>
                <a:gridCol w="783680">
                  <a:extLst>
                    <a:ext uri="{9D8B030D-6E8A-4147-A177-3AD203B41FA5}">
                      <a16:colId xmlns:a16="http://schemas.microsoft.com/office/drawing/2014/main" val="20010"/>
                    </a:ext>
                  </a:extLst>
                </a:gridCol>
                <a:gridCol w="922529">
                  <a:extLst>
                    <a:ext uri="{9D8B030D-6E8A-4147-A177-3AD203B41FA5}">
                      <a16:colId xmlns:a16="http://schemas.microsoft.com/office/drawing/2014/main" val="20011"/>
                    </a:ext>
                  </a:extLst>
                </a:gridCol>
              </a:tblGrid>
              <a:tr h="470171">
                <a:tc rowSpan="2">
                  <a:txBody>
                    <a:bodyPr/>
                    <a:lstStyle/>
                    <a:p>
                      <a:pPr algn="ctr" fontAlgn="ctr"/>
                      <a:r>
                        <a:rPr lang="es-MX" sz="800" b="1" i="0" u="none" strike="noStrike">
                          <a:solidFill>
                            <a:srgbClr val="262626"/>
                          </a:solidFill>
                          <a:effectLst/>
                          <a:latin typeface="Lato"/>
                        </a:rPr>
                        <a:t>REACTIVO/ ÁREA</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800" b="1" i="0" u="none" strike="noStrike">
                          <a:solidFill>
                            <a:srgbClr val="262626"/>
                          </a:solidFill>
                          <a:effectLst/>
                          <a:latin typeface="Lato"/>
                        </a:rPr>
                        <a:t>Mandos Superiores</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Directivos</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Mandos Medios</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Operativos</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Honorarios</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800" b="1" i="0" u="none" strike="noStrike">
                          <a:solidFill>
                            <a:srgbClr val="262626"/>
                          </a:solidFill>
                          <a:effectLst/>
                          <a:latin typeface="Lato"/>
                        </a:rPr>
                        <a:t>PROMEDIO GENERAL</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03636">
                <a:tc vMerge="1">
                  <a:txBody>
                    <a:bodyPr/>
                    <a:lstStyle/>
                    <a:p>
                      <a:endParaRPr lang="es-MX"/>
                    </a:p>
                  </a:txBody>
                  <a:tcPr/>
                </a:tc>
                <a:tc>
                  <a:txBody>
                    <a:bodyPr/>
                    <a:lstStyle/>
                    <a:p>
                      <a:pPr algn="ctr" fontAlgn="ctr"/>
                      <a:r>
                        <a:rPr lang="es-MX" sz="800" b="1" i="0" u="none" strike="noStrike">
                          <a:solidFill>
                            <a:srgbClr val="262626"/>
                          </a:solidFill>
                          <a:effectLst/>
                          <a:latin typeface="Lato"/>
                        </a:rPr>
                        <a:t>Op</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543028">
                <a:tc>
                  <a:txBody>
                    <a:bodyPr/>
                    <a:lstStyle/>
                    <a:p>
                      <a:pPr algn="ctr" fontAlgn="ctr"/>
                      <a:r>
                        <a:rPr lang="es-MX" sz="700" b="0" i="0" u="none" strike="noStrike">
                          <a:solidFill>
                            <a:srgbClr val="000000"/>
                          </a:solidFill>
                          <a:effectLst/>
                          <a:latin typeface="Lato"/>
                        </a:rPr>
                        <a:t>En mi institución EXISTEN situaciones de intimidación o maltrato</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7.74</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87.80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9.98</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86.81</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16.25</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9C0006"/>
                          </a:solidFill>
                          <a:effectLst/>
                          <a:latin typeface="Lato"/>
                        </a:rPr>
                        <a:t>78.00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700" b="0" i="0" u="none" strike="noStrike">
                          <a:solidFill>
                            <a:srgbClr val="000000"/>
                          </a:solidFill>
                          <a:effectLst/>
                          <a:latin typeface="Lato"/>
                        </a:rPr>
                        <a:t>12.88</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9C0006"/>
                          </a:solidFill>
                          <a:effectLst/>
                          <a:latin typeface="Lato"/>
                        </a:rPr>
                        <a:t>79.98</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700" b="0" i="0" u="none" strike="noStrike">
                          <a:solidFill>
                            <a:srgbClr val="000000"/>
                          </a:solidFill>
                          <a:effectLst/>
                          <a:latin typeface="Lato"/>
                        </a:rPr>
                        <a:t>15.67</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80.11</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9C0006"/>
                          </a:solidFill>
                          <a:effectLst/>
                          <a:latin typeface="Lato"/>
                        </a:rPr>
                        <a:t>79.91</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529453">
                <a:tc>
                  <a:txBody>
                    <a:bodyPr/>
                    <a:lstStyle/>
                    <a:p>
                      <a:pPr algn="ctr" fontAlgn="ctr"/>
                      <a:r>
                        <a:rPr lang="es-MX" sz="700" b="0" i="0" u="none" strike="noStrike">
                          <a:solidFill>
                            <a:srgbClr val="000000"/>
                          </a:solidFill>
                          <a:effectLst/>
                          <a:latin typeface="Lato"/>
                        </a:rPr>
                        <a:t>En mi institución existen instalaciones adecuadas para personas con discapacidad</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0.60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86.69</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0.72</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83.31</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1.79</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9C0006"/>
                          </a:solidFill>
                          <a:effectLst/>
                          <a:latin typeface="Lato"/>
                        </a:rPr>
                        <a:t>78.31</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700" b="0" i="0" u="none" strike="noStrike">
                          <a:solidFill>
                            <a:srgbClr val="000000"/>
                          </a:solidFill>
                          <a:effectLst/>
                          <a:latin typeface="Lato"/>
                        </a:rPr>
                        <a:t>2.40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9C0006"/>
                          </a:solidFill>
                          <a:effectLst/>
                          <a:latin typeface="Lato"/>
                        </a:rPr>
                        <a:t>78.89</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700" b="0" i="0" u="none" strike="noStrike">
                          <a:solidFill>
                            <a:srgbClr val="000000"/>
                          </a:solidFill>
                          <a:effectLst/>
                          <a:latin typeface="Lato"/>
                        </a:rPr>
                        <a:t>4.70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9C0006"/>
                          </a:solidFill>
                          <a:effectLst/>
                          <a:latin typeface="Lato"/>
                        </a:rPr>
                        <a:t>76.33</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700" b="0" i="0" u="none" strike="noStrike">
                          <a:solidFill>
                            <a:srgbClr val="9C0006"/>
                          </a:solidFill>
                          <a:effectLst/>
                          <a:latin typeface="Lato"/>
                        </a:rPr>
                        <a:t>78.71</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678785">
                <a:tc>
                  <a:txBody>
                    <a:bodyPr/>
                    <a:lstStyle/>
                    <a:p>
                      <a:pPr algn="ctr" fontAlgn="ctr"/>
                      <a:r>
                        <a:rPr lang="es-MX" sz="700" b="0" i="0" u="none" strike="noStrike">
                          <a:solidFill>
                            <a:srgbClr val="000000"/>
                          </a:solidFill>
                          <a:effectLst/>
                          <a:latin typeface="Lato"/>
                        </a:rPr>
                        <a:t>Existen mecanismos de evaluación del desempeño sin discriminación para mujeres y hombres.</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1.79</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97.30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2.64</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95.57</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4.98</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90.60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5.74</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86.75</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10.53</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84.23</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87.85</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53428">
                <a:tc>
                  <a:txBody>
                    <a:bodyPr/>
                    <a:lstStyle/>
                    <a:p>
                      <a:pPr algn="ctr" fontAlgn="ctr"/>
                      <a:r>
                        <a:rPr lang="es-MX" sz="700" b="0" i="0" u="none" strike="noStrike">
                          <a:solidFill>
                            <a:srgbClr val="000000"/>
                          </a:solidFill>
                          <a:effectLst/>
                          <a:latin typeface="Lato"/>
                        </a:rPr>
                        <a:t>En mi área de trabajo EXISTE hostigamiento laboral.</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7.14</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91.85</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9.25</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88.57</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13.94</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80.61</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10.92</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81.44</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13.81</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82.48</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81.78</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711367">
                <a:tc>
                  <a:txBody>
                    <a:bodyPr/>
                    <a:lstStyle/>
                    <a:p>
                      <a:pPr algn="ctr" fontAlgn="ctr"/>
                      <a:r>
                        <a:rPr lang="es-MX" sz="700" b="0" i="0" u="none" strike="noStrike">
                          <a:solidFill>
                            <a:srgbClr val="000000"/>
                          </a:solidFill>
                          <a:effectLst/>
                          <a:latin typeface="Lato"/>
                        </a:rPr>
                        <a:t>En mi institución se dan las oportunidades de ascenso y promoción  sin distinción entre mujeres y hombres.</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0.60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95.40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3.00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91.40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6.55</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82.52</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6.65</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9C0006"/>
                          </a:solidFill>
                          <a:effectLst/>
                          <a:latin typeface="Lato"/>
                        </a:rPr>
                        <a:t>78.05</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700" b="0" i="0" u="none" strike="noStrike">
                          <a:solidFill>
                            <a:srgbClr val="000000"/>
                          </a:solidFill>
                          <a:effectLst/>
                          <a:latin typeface="Lato"/>
                        </a:rPr>
                        <a:t>11.48</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9C0006"/>
                          </a:solidFill>
                          <a:effectLst/>
                          <a:latin typeface="Lato"/>
                        </a:rPr>
                        <a:t>75.84</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700" b="0" i="0" u="none" strike="noStrike" dirty="0">
                          <a:solidFill>
                            <a:srgbClr val="9C0006"/>
                          </a:solidFill>
                          <a:effectLst/>
                          <a:latin typeface="Lato"/>
                        </a:rPr>
                        <a:t>79.60</a:t>
                      </a:r>
                    </a:p>
                  </a:txBody>
                  <a:tcPr marL="6460" marR="6460" marT="6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59328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181529" y="291490"/>
            <a:ext cx="2861390" cy="562800"/>
          </a:xfrm>
        </p:spPr>
        <p:txBody>
          <a:bodyPr/>
          <a:lstStyle/>
          <a:p>
            <a:r>
              <a:rPr lang="es-MX" dirty="0" smtClean="0"/>
              <a:t>Comunicación</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1142028389"/>
              </p:ext>
            </p:extLst>
          </p:nvPr>
        </p:nvGraphicFramePr>
        <p:xfrm>
          <a:off x="245531" y="1422399"/>
          <a:ext cx="8636002" cy="2980267"/>
        </p:xfrm>
        <a:graphic>
          <a:graphicData uri="http://schemas.openxmlformats.org/drawingml/2006/table">
            <a:tbl>
              <a:tblPr/>
              <a:tblGrid>
                <a:gridCol w="1583031">
                  <a:extLst>
                    <a:ext uri="{9D8B030D-6E8A-4147-A177-3AD203B41FA5}">
                      <a16:colId xmlns:a16="http://schemas.microsoft.com/office/drawing/2014/main" val="20000"/>
                    </a:ext>
                  </a:extLst>
                </a:gridCol>
                <a:gridCol w="565369">
                  <a:extLst>
                    <a:ext uri="{9D8B030D-6E8A-4147-A177-3AD203B41FA5}">
                      <a16:colId xmlns:a16="http://schemas.microsoft.com/office/drawing/2014/main" val="20001"/>
                    </a:ext>
                  </a:extLst>
                </a:gridCol>
                <a:gridCol w="565369">
                  <a:extLst>
                    <a:ext uri="{9D8B030D-6E8A-4147-A177-3AD203B41FA5}">
                      <a16:colId xmlns:a16="http://schemas.microsoft.com/office/drawing/2014/main" val="20002"/>
                    </a:ext>
                  </a:extLst>
                </a:gridCol>
                <a:gridCol w="565369">
                  <a:extLst>
                    <a:ext uri="{9D8B030D-6E8A-4147-A177-3AD203B41FA5}">
                      <a16:colId xmlns:a16="http://schemas.microsoft.com/office/drawing/2014/main" val="20003"/>
                    </a:ext>
                  </a:extLst>
                </a:gridCol>
                <a:gridCol w="584214">
                  <a:extLst>
                    <a:ext uri="{9D8B030D-6E8A-4147-A177-3AD203B41FA5}">
                      <a16:colId xmlns:a16="http://schemas.microsoft.com/office/drawing/2014/main" val="20004"/>
                    </a:ext>
                  </a:extLst>
                </a:gridCol>
                <a:gridCol w="586569">
                  <a:extLst>
                    <a:ext uri="{9D8B030D-6E8A-4147-A177-3AD203B41FA5}">
                      <a16:colId xmlns:a16="http://schemas.microsoft.com/office/drawing/2014/main" val="20005"/>
                    </a:ext>
                  </a:extLst>
                </a:gridCol>
                <a:gridCol w="565369">
                  <a:extLst>
                    <a:ext uri="{9D8B030D-6E8A-4147-A177-3AD203B41FA5}">
                      <a16:colId xmlns:a16="http://schemas.microsoft.com/office/drawing/2014/main" val="20006"/>
                    </a:ext>
                  </a:extLst>
                </a:gridCol>
                <a:gridCol w="565369">
                  <a:extLst>
                    <a:ext uri="{9D8B030D-6E8A-4147-A177-3AD203B41FA5}">
                      <a16:colId xmlns:a16="http://schemas.microsoft.com/office/drawing/2014/main" val="20007"/>
                    </a:ext>
                  </a:extLst>
                </a:gridCol>
                <a:gridCol w="565369">
                  <a:extLst>
                    <a:ext uri="{9D8B030D-6E8A-4147-A177-3AD203B41FA5}">
                      <a16:colId xmlns:a16="http://schemas.microsoft.com/office/drawing/2014/main" val="20008"/>
                    </a:ext>
                  </a:extLst>
                </a:gridCol>
                <a:gridCol w="782092">
                  <a:extLst>
                    <a:ext uri="{9D8B030D-6E8A-4147-A177-3AD203B41FA5}">
                      <a16:colId xmlns:a16="http://schemas.microsoft.com/office/drawing/2014/main" val="20009"/>
                    </a:ext>
                  </a:extLst>
                </a:gridCol>
                <a:gridCol w="784448">
                  <a:extLst>
                    <a:ext uri="{9D8B030D-6E8A-4147-A177-3AD203B41FA5}">
                      <a16:colId xmlns:a16="http://schemas.microsoft.com/office/drawing/2014/main" val="20010"/>
                    </a:ext>
                  </a:extLst>
                </a:gridCol>
                <a:gridCol w="923434">
                  <a:extLst>
                    <a:ext uri="{9D8B030D-6E8A-4147-A177-3AD203B41FA5}">
                      <a16:colId xmlns:a16="http://schemas.microsoft.com/office/drawing/2014/main" val="20011"/>
                    </a:ext>
                  </a:extLst>
                </a:gridCol>
              </a:tblGrid>
              <a:tr h="570573">
                <a:tc rowSpan="2">
                  <a:txBody>
                    <a:bodyPr/>
                    <a:lstStyle/>
                    <a:p>
                      <a:pPr algn="ctr" fontAlgn="ctr"/>
                      <a:r>
                        <a:rPr lang="es-MX" sz="900" b="1" i="0" u="none" strike="noStrike">
                          <a:solidFill>
                            <a:srgbClr val="262626"/>
                          </a:solidFill>
                          <a:effectLst/>
                          <a:latin typeface="Lato"/>
                        </a:rPr>
                        <a:t>REACTIVO/ ÁREA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47120">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609562">
                <a:tc>
                  <a:txBody>
                    <a:bodyPr/>
                    <a:lstStyle/>
                    <a:p>
                      <a:pPr algn="ctr" fontAlgn="ctr"/>
                      <a:r>
                        <a:rPr lang="es-MX" sz="800" b="0" i="0" u="none" strike="noStrike">
                          <a:solidFill>
                            <a:srgbClr val="000000"/>
                          </a:solidFill>
                          <a:effectLst/>
                          <a:latin typeface="Lato"/>
                        </a:rPr>
                        <a:t>En mi trabajo existe comunicación entre las diferentes áreas.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93.10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90.63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0.54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84.84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0.79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83.50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1.68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82.79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84.13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784743">
                <a:tc>
                  <a:txBody>
                    <a:bodyPr/>
                    <a:lstStyle/>
                    <a:p>
                      <a:pPr algn="ctr" fontAlgn="ctr"/>
                      <a:r>
                        <a:rPr lang="es-MX" sz="800" b="0" i="0" u="none" strike="noStrike">
                          <a:solidFill>
                            <a:srgbClr val="000000"/>
                          </a:solidFill>
                          <a:effectLst/>
                          <a:latin typeface="Lato"/>
                        </a:rPr>
                        <a:t>Mi jefe(a) directo(a) me informa del objetivo  metas y actividades que tengo que lograr.</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96.67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95.46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90.64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88.05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0.39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89.67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89.27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768269">
                <a:tc>
                  <a:txBody>
                    <a:bodyPr/>
                    <a:lstStyle/>
                    <a:p>
                      <a:pPr algn="ctr" fontAlgn="ctr"/>
                      <a:r>
                        <a:rPr lang="es-MX" sz="800" b="0" i="0" u="none" strike="noStrike">
                          <a:solidFill>
                            <a:srgbClr val="000000"/>
                          </a:solidFill>
                          <a:effectLst/>
                          <a:latin typeface="Lato"/>
                        </a:rPr>
                        <a:t>Mis superiores directos me comunican la planeación y metas de la organización.</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96.07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94.00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0.36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87.10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0.75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84.06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86.41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dirty="0">
                          <a:solidFill>
                            <a:srgbClr val="000000"/>
                          </a:solidFill>
                          <a:effectLst/>
                          <a:latin typeface="Lato"/>
                        </a:rPr>
                        <a:t>85.61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8411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23290" y="291489"/>
            <a:ext cx="4294598" cy="562800"/>
          </a:xfrm>
        </p:spPr>
        <p:txBody>
          <a:bodyPr/>
          <a:lstStyle/>
          <a:p>
            <a:r>
              <a:rPr lang="es-MX" dirty="0" smtClean="0"/>
              <a:t>Disponibilidad de Recursos</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1242425397"/>
              </p:ext>
            </p:extLst>
          </p:nvPr>
        </p:nvGraphicFramePr>
        <p:xfrm>
          <a:off x="254002" y="1430867"/>
          <a:ext cx="8619066" cy="2971799"/>
        </p:xfrm>
        <a:graphic>
          <a:graphicData uri="http://schemas.openxmlformats.org/drawingml/2006/table">
            <a:tbl>
              <a:tblPr/>
              <a:tblGrid>
                <a:gridCol w="1579926">
                  <a:extLst>
                    <a:ext uri="{9D8B030D-6E8A-4147-A177-3AD203B41FA5}">
                      <a16:colId xmlns:a16="http://schemas.microsoft.com/office/drawing/2014/main" val="20000"/>
                    </a:ext>
                  </a:extLst>
                </a:gridCol>
                <a:gridCol w="564260">
                  <a:extLst>
                    <a:ext uri="{9D8B030D-6E8A-4147-A177-3AD203B41FA5}">
                      <a16:colId xmlns:a16="http://schemas.microsoft.com/office/drawing/2014/main" val="20001"/>
                    </a:ext>
                  </a:extLst>
                </a:gridCol>
                <a:gridCol w="564260">
                  <a:extLst>
                    <a:ext uri="{9D8B030D-6E8A-4147-A177-3AD203B41FA5}">
                      <a16:colId xmlns:a16="http://schemas.microsoft.com/office/drawing/2014/main" val="20002"/>
                    </a:ext>
                  </a:extLst>
                </a:gridCol>
                <a:gridCol w="564260">
                  <a:extLst>
                    <a:ext uri="{9D8B030D-6E8A-4147-A177-3AD203B41FA5}">
                      <a16:colId xmlns:a16="http://schemas.microsoft.com/office/drawing/2014/main" val="20003"/>
                    </a:ext>
                  </a:extLst>
                </a:gridCol>
                <a:gridCol w="583068">
                  <a:extLst>
                    <a:ext uri="{9D8B030D-6E8A-4147-A177-3AD203B41FA5}">
                      <a16:colId xmlns:a16="http://schemas.microsoft.com/office/drawing/2014/main" val="20004"/>
                    </a:ext>
                  </a:extLst>
                </a:gridCol>
                <a:gridCol w="585419">
                  <a:extLst>
                    <a:ext uri="{9D8B030D-6E8A-4147-A177-3AD203B41FA5}">
                      <a16:colId xmlns:a16="http://schemas.microsoft.com/office/drawing/2014/main" val="20005"/>
                    </a:ext>
                  </a:extLst>
                </a:gridCol>
                <a:gridCol w="564260">
                  <a:extLst>
                    <a:ext uri="{9D8B030D-6E8A-4147-A177-3AD203B41FA5}">
                      <a16:colId xmlns:a16="http://schemas.microsoft.com/office/drawing/2014/main" val="20006"/>
                    </a:ext>
                  </a:extLst>
                </a:gridCol>
                <a:gridCol w="564260">
                  <a:extLst>
                    <a:ext uri="{9D8B030D-6E8A-4147-A177-3AD203B41FA5}">
                      <a16:colId xmlns:a16="http://schemas.microsoft.com/office/drawing/2014/main" val="20007"/>
                    </a:ext>
                  </a:extLst>
                </a:gridCol>
                <a:gridCol w="564260">
                  <a:extLst>
                    <a:ext uri="{9D8B030D-6E8A-4147-A177-3AD203B41FA5}">
                      <a16:colId xmlns:a16="http://schemas.microsoft.com/office/drawing/2014/main" val="20008"/>
                    </a:ext>
                  </a:extLst>
                </a:gridCol>
                <a:gridCol w="780559">
                  <a:extLst>
                    <a:ext uri="{9D8B030D-6E8A-4147-A177-3AD203B41FA5}">
                      <a16:colId xmlns:a16="http://schemas.microsoft.com/office/drawing/2014/main" val="20009"/>
                    </a:ext>
                  </a:extLst>
                </a:gridCol>
                <a:gridCol w="782910">
                  <a:extLst>
                    <a:ext uri="{9D8B030D-6E8A-4147-A177-3AD203B41FA5}">
                      <a16:colId xmlns:a16="http://schemas.microsoft.com/office/drawing/2014/main" val="20010"/>
                    </a:ext>
                  </a:extLst>
                </a:gridCol>
                <a:gridCol w="921624">
                  <a:extLst>
                    <a:ext uri="{9D8B030D-6E8A-4147-A177-3AD203B41FA5}">
                      <a16:colId xmlns:a16="http://schemas.microsoft.com/office/drawing/2014/main" val="20011"/>
                    </a:ext>
                  </a:extLst>
                </a:gridCol>
              </a:tblGrid>
              <a:tr h="557347">
                <a:tc rowSpan="2">
                  <a:txBody>
                    <a:bodyPr/>
                    <a:lstStyle/>
                    <a:p>
                      <a:pPr algn="ctr" fontAlgn="ctr"/>
                      <a:r>
                        <a:rPr lang="es-MX" sz="900" b="1" i="0" u="none" strike="noStrike">
                          <a:solidFill>
                            <a:srgbClr val="262626"/>
                          </a:solidFill>
                          <a:effectLst/>
                          <a:latin typeface="Lato"/>
                        </a:rPr>
                        <a:t>REACTIVO/ ÁREA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41391">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798738">
                <a:tc>
                  <a:txBody>
                    <a:bodyPr/>
                    <a:lstStyle/>
                    <a:p>
                      <a:pPr algn="ctr" fontAlgn="ctr"/>
                      <a:r>
                        <a:rPr lang="es-MX" sz="800" b="0" i="0" u="none" strike="noStrike">
                          <a:solidFill>
                            <a:srgbClr val="000000"/>
                          </a:solidFill>
                          <a:effectLst/>
                          <a:latin typeface="Lato"/>
                        </a:rPr>
                        <a:t>Cuento con el material y recursos necesarios para el desempeño de mis funciones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92.74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91.03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86.66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0.20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83.75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0.30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83.07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84.75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762798">
                <a:tc>
                  <a:txBody>
                    <a:bodyPr/>
                    <a:lstStyle/>
                    <a:p>
                      <a:pPr algn="ctr" fontAlgn="ctr"/>
                      <a:r>
                        <a:rPr lang="es-MX" sz="800" b="0" i="0" u="none" strike="noStrike">
                          <a:solidFill>
                            <a:srgbClr val="000000"/>
                          </a:solidFill>
                          <a:effectLst/>
                          <a:latin typeface="Lato"/>
                        </a:rPr>
                        <a:t>El equipo de cómputo con que cuento es adecuado para el desarrollo de mi trabajo.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94.64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92.40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0.61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87.24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1.76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82.06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2.76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79.66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83.57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11525">
                <a:tc>
                  <a:txBody>
                    <a:bodyPr/>
                    <a:lstStyle/>
                    <a:p>
                      <a:pPr algn="ctr" fontAlgn="ctr"/>
                      <a:r>
                        <a:rPr lang="es-MX" sz="800" b="0" i="0" u="none" strike="noStrike">
                          <a:solidFill>
                            <a:srgbClr val="000000"/>
                          </a:solidFill>
                          <a:effectLst/>
                          <a:latin typeface="Lato"/>
                        </a:rPr>
                        <a:t>Tengo a tiempo el material que requiero para hacer mi trabajo.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93.93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91.20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87.32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0.18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84.18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0.65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83.81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dirty="0">
                          <a:solidFill>
                            <a:srgbClr val="000000"/>
                          </a:solidFill>
                          <a:effectLst/>
                          <a:latin typeface="Lato"/>
                        </a:rPr>
                        <a:t>85.27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53262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871777" y="209296"/>
            <a:ext cx="5151000" cy="562800"/>
          </a:xfrm>
        </p:spPr>
        <p:txBody>
          <a:bodyPr/>
          <a:lstStyle/>
          <a:p>
            <a:r>
              <a:rPr lang="es-MX" dirty="0" smtClean="0"/>
              <a:t>Calidad de Vida Laboral</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358717761"/>
              </p:ext>
            </p:extLst>
          </p:nvPr>
        </p:nvGraphicFramePr>
        <p:xfrm>
          <a:off x="245532" y="1134534"/>
          <a:ext cx="8636000" cy="3589866"/>
        </p:xfrm>
        <a:graphic>
          <a:graphicData uri="http://schemas.openxmlformats.org/drawingml/2006/table">
            <a:tbl>
              <a:tblPr/>
              <a:tblGrid>
                <a:gridCol w="1583032">
                  <a:extLst>
                    <a:ext uri="{9D8B030D-6E8A-4147-A177-3AD203B41FA5}">
                      <a16:colId xmlns:a16="http://schemas.microsoft.com/office/drawing/2014/main" val="20000"/>
                    </a:ext>
                  </a:extLst>
                </a:gridCol>
                <a:gridCol w="565368">
                  <a:extLst>
                    <a:ext uri="{9D8B030D-6E8A-4147-A177-3AD203B41FA5}">
                      <a16:colId xmlns:a16="http://schemas.microsoft.com/office/drawing/2014/main" val="20001"/>
                    </a:ext>
                  </a:extLst>
                </a:gridCol>
                <a:gridCol w="565368">
                  <a:extLst>
                    <a:ext uri="{9D8B030D-6E8A-4147-A177-3AD203B41FA5}">
                      <a16:colId xmlns:a16="http://schemas.microsoft.com/office/drawing/2014/main" val="20002"/>
                    </a:ext>
                  </a:extLst>
                </a:gridCol>
                <a:gridCol w="565368">
                  <a:extLst>
                    <a:ext uri="{9D8B030D-6E8A-4147-A177-3AD203B41FA5}">
                      <a16:colId xmlns:a16="http://schemas.microsoft.com/office/drawing/2014/main" val="20003"/>
                    </a:ext>
                  </a:extLst>
                </a:gridCol>
                <a:gridCol w="584214">
                  <a:extLst>
                    <a:ext uri="{9D8B030D-6E8A-4147-A177-3AD203B41FA5}">
                      <a16:colId xmlns:a16="http://schemas.microsoft.com/office/drawing/2014/main" val="20004"/>
                    </a:ext>
                  </a:extLst>
                </a:gridCol>
                <a:gridCol w="586569">
                  <a:extLst>
                    <a:ext uri="{9D8B030D-6E8A-4147-A177-3AD203B41FA5}">
                      <a16:colId xmlns:a16="http://schemas.microsoft.com/office/drawing/2014/main" val="20005"/>
                    </a:ext>
                  </a:extLst>
                </a:gridCol>
                <a:gridCol w="565368">
                  <a:extLst>
                    <a:ext uri="{9D8B030D-6E8A-4147-A177-3AD203B41FA5}">
                      <a16:colId xmlns:a16="http://schemas.microsoft.com/office/drawing/2014/main" val="20006"/>
                    </a:ext>
                  </a:extLst>
                </a:gridCol>
                <a:gridCol w="565368">
                  <a:extLst>
                    <a:ext uri="{9D8B030D-6E8A-4147-A177-3AD203B41FA5}">
                      <a16:colId xmlns:a16="http://schemas.microsoft.com/office/drawing/2014/main" val="20007"/>
                    </a:ext>
                  </a:extLst>
                </a:gridCol>
                <a:gridCol w="565368">
                  <a:extLst>
                    <a:ext uri="{9D8B030D-6E8A-4147-A177-3AD203B41FA5}">
                      <a16:colId xmlns:a16="http://schemas.microsoft.com/office/drawing/2014/main" val="20008"/>
                    </a:ext>
                  </a:extLst>
                </a:gridCol>
                <a:gridCol w="782093">
                  <a:extLst>
                    <a:ext uri="{9D8B030D-6E8A-4147-A177-3AD203B41FA5}">
                      <a16:colId xmlns:a16="http://schemas.microsoft.com/office/drawing/2014/main" val="20009"/>
                    </a:ext>
                  </a:extLst>
                </a:gridCol>
                <a:gridCol w="784449">
                  <a:extLst>
                    <a:ext uri="{9D8B030D-6E8A-4147-A177-3AD203B41FA5}">
                      <a16:colId xmlns:a16="http://schemas.microsoft.com/office/drawing/2014/main" val="20010"/>
                    </a:ext>
                  </a:extLst>
                </a:gridCol>
                <a:gridCol w="923435">
                  <a:extLst>
                    <a:ext uri="{9D8B030D-6E8A-4147-A177-3AD203B41FA5}">
                      <a16:colId xmlns:a16="http://schemas.microsoft.com/office/drawing/2014/main" val="20011"/>
                    </a:ext>
                  </a:extLst>
                </a:gridCol>
              </a:tblGrid>
              <a:tr h="507672">
                <a:tc rowSpan="2">
                  <a:txBody>
                    <a:bodyPr/>
                    <a:lstStyle/>
                    <a:p>
                      <a:pPr algn="ctr" fontAlgn="ctr"/>
                      <a:r>
                        <a:rPr lang="es-MX" sz="900" b="1" i="0" u="none" strike="noStrike">
                          <a:solidFill>
                            <a:srgbClr val="262626"/>
                          </a:solidFill>
                          <a:effectLst/>
                          <a:latin typeface="Lato"/>
                        </a:rPr>
                        <a:t>REACTIVO/ ÁREA</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19878">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659633">
                <a:tc>
                  <a:txBody>
                    <a:bodyPr/>
                    <a:lstStyle/>
                    <a:p>
                      <a:pPr algn="ctr" fontAlgn="ctr"/>
                      <a:r>
                        <a:rPr lang="es-MX" sz="800" b="0" i="0" u="none" strike="noStrike">
                          <a:solidFill>
                            <a:srgbClr val="000000"/>
                          </a:solidFill>
                          <a:effectLst/>
                          <a:latin typeface="Lato"/>
                        </a:rPr>
                        <a:t>Cuento con condiciones adecuadas de seguridad e higiene para realizar mi trabajo.</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96.79</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94.83</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0.13</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91.11</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0.25</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88.82</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0.73</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89.15</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89.74</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13047">
                <a:tc>
                  <a:txBody>
                    <a:bodyPr/>
                    <a:lstStyle/>
                    <a:p>
                      <a:pPr algn="ctr" fontAlgn="ctr"/>
                      <a:r>
                        <a:rPr lang="es-MX" sz="800" b="0" i="0" u="none" strike="noStrike">
                          <a:solidFill>
                            <a:srgbClr val="000000"/>
                          </a:solidFill>
                          <a:effectLst/>
                          <a:latin typeface="Lato"/>
                        </a:rPr>
                        <a:t>En mi área el trato entre servidores públicos es respetuoso.</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98.45</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0.12</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96.57</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0.18</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93.97</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0.27</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92.47</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0.65</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93.12</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6100"/>
                          </a:solidFill>
                          <a:effectLst/>
                          <a:latin typeface="Lato"/>
                        </a:rPr>
                        <a:t>93.14</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3"/>
                  </a:ext>
                </a:extLst>
              </a:tr>
              <a:tr h="478356">
                <a:tc>
                  <a:txBody>
                    <a:bodyPr/>
                    <a:lstStyle/>
                    <a:p>
                      <a:pPr algn="ctr" fontAlgn="ctr"/>
                      <a:r>
                        <a:rPr lang="es-MX" sz="800" b="0" i="0" u="none" strike="noStrike">
                          <a:solidFill>
                            <a:srgbClr val="000000"/>
                          </a:solidFill>
                          <a:effectLst/>
                          <a:latin typeface="Lato"/>
                        </a:rPr>
                        <a:t>Me siento feliz haciendo mi trabajo.</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97.74</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0.24</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95.72</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0.13</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93.07</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0.16</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93.00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92.74</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6100"/>
                          </a:solidFill>
                          <a:effectLst/>
                          <a:latin typeface="Lato"/>
                        </a:rPr>
                        <a:t>93.15</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4"/>
                  </a:ext>
                </a:extLst>
              </a:tr>
              <a:tr h="624940">
                <a:tc>
                  <a:txBody>
                    <a:bodyPr/>
                    <a:lstStyle/>
                    <a:p>
                      <a:pPr algn="ctr" fontAlgn="ctr"/>
                      <a:r>
                        <a:rPr lang="es-MX" sz="800" b="0" i="0" u="none" strike="noStrike">
                          <a:solidFill>
                            <a:srgbClr val="000000"/>
                          </a:solidFill>
                          <a:effectLst/>
                          <a:latin typeface="Lato"/>
                        </a:rPr>
                        <a:t>En mi trabajo EXISTEN situaciones que me causan estrés o tensión.</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65.00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0.36</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62.90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0.43</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60.28</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0.65</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63.34</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0.35</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66.98</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9C0006"/>
                          </a:solidFill>
                          <a:effectLst/>
                          <a:latin typeface="Lato"/>
                        </a:rPr>
                        <a:t>63.06</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586340">
                <a:tc>
                  <a:txBody>
                    <a:bodyPr/>
                    <a:lstStyle/>
                    <a:p>
                      <a:pPr algn="ctr" fontAlgn="ctr"/>
                      <a:r>
                        <a:rPr lang="es-MX" sz="800" b="0" i="0" u="none" strike="noStrike">
                          <a:solidFill>
                            <a:srgbClr val="000000"/>
                          </a:solidFill>
                          <a:effectLst/>
                          <a:latin typeface="Lato"/>
                        </a:rPr>
                        <a:t>Mi institución da respuesta oportuna a observaciones sobre limpieza y seguridad</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95.16</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0.48</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92.60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2.47</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88.50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1.80</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86.49</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3.32</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87.05</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dirty="0">
                          <a:solidFill>
                            <a:srgbClr val="000000"/>
                          </a:solidFill>
                          <a:effectLst/>
                          <a:latin typeface="Lato"/>
                        </a:rPr>
                        <a:t>87.38</a:t>
                      </a:r>
                    </a:p>
                  </a:txBody>
                  <a:tcPr marL="6975" marR="6975" marT="69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20231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94374" y="229845"/>
            <a:ext cx="5151000" cy="562800"/>
          </a:xfrm>
        </p:spPr>
        <p:txBody>
          <a:bodyPr/>
          <a:lstStyle/>
          <a:p>
            <a:r>
              <a:rPr lang="es-MX" dirty="0" smtClean="0"/>
              <a:t>Balance Trabajo - Familia</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147374368"/>
              </p:ext>
            </p:extLst>
          </p:nvPr>
        </p:nvGraphicFramePr>
        <p:xfrm>
          <a:off x="254000" y="1397001"/>
          <a:ext cx="8635997" cy="3056466"/>
        </p:xfrm>
        <a:graphic>
          <a:graphicData uri="http://schemas.openxmlformats.org/drawingml/2006/table">
            <a:tbl>
              <a:tblPr/>
              <a:tblGrid>
                <a:gridCol w="1583030">
                  <a:extLst>
                    <a:ext uri="{9D8B030D-6E8A-4147-A177-3AD203B41FA5}">
                      <a16:colId xmlns:a16="http://schemas.microsoft.com/office/drawing/2014/main" val="20000"/>
                    </a:ext>
                  </a:extLst>
                </a:gridCol>
                <a:gridCol w="565368">
                  <a:extLst>
                    <a:ext uri="{9D8B030D-6E8A-4147-A177-3AD203B41FA5}">
                      <a16:colId xmlns:a16="http://schemas.microsoft.com/office/drawing/2014/main" val="20001"/>
                    </a:ext>
                  </a:extLst>
                </a:gridCol>
                <a:gridCol w="565368">
                  <a:extLst>
                    <a:ext uri="{9D8B030D-6E8A-4147-A177-3AD203B41FA5}">
                      <a16:colId xmlns:a16="http://schemas.microsoft.com/office/drawing/2014/main" val="20002"/>
                    </a:ext>
                  </a:extLst>
                </a:gridCol>
                <a:gridCol w="565368">
                  <a:extLst>
                    <a:ext uri="{9D8B030D-6E8A-4147-A177-3AD203B41FA5}">
                      <a16:colId xmlns:a16="http://schemas.microsoft.com/office/drawing/2014/main" val="20003"/>
                    </a:ext>
                  </a:extLst>
                </a:gridCol>
                <a:gridCol w="584214">
                  <a:extLst>
                    <a:ext uri="{9D8B030D-6E8A-4147-A177-3AD203B41FA5}">
                      <a16:colId xmlns:a16="http://schemas.microsoft.com/office/drawing/2014/main" val="20004"/>
                    </a:ext>
                  </a:extLst>
                </a:gridCol>
                <a:gridCol w="586570">
                  <a:extLst>
                    <a:ext uri="{9D8B030D-6E8A-4147-A177-3AD203B41FA5}">
                      <a16:colId xmlns:a16="http://schemas.microsoft.com/office/drawing/2014/main" val="20005"/>
                    </a:ext>
                  </a:extLst>
                </a:gridCol>
                <a:gridCol w="565368">
                  <a:extLst>
                    <a:ext uri="{9D8B030D-6E8A-4147-A177-3AD203B41FA5}">
                      <a16:colId xmlns:a16="http://schemas.microsoft.com/office/drawing/2014/main" val="20006"/>
                    </a:ext>
                  </a:extLst>
                </a:gridCol>
                <a:gridCol w="565368">
                  <a:extLst>
                    <a:ext uri="{9D8B030D-6E8A-4147-A177-3AD203B41FA5}">
                      <a16:colId xmlns:a16="http://schemas.microsoft.com/office/drawing/2014/main" val="20007"/>
                    </a:ext>
                  </a:extLst>
                </a:gridCol>
                <a:gridCol w="565368">
                  <a:extLst>
                    <a:ext uri="{9D8B030D-6E8A-4147-A177-3AD203B41FA5}">
                      <a16:colId xmlns:a16="http://schemas.microsoft.com/office/drawing/2014/main" val="20008"/>
                    </a:ext>
                  </a:extLst>
                </a:gridCol>
                <a:gridCol w="782092">
                  <a:extLst>
                    <a:ext uri="{9D8B030D-6E8A-4147-A177-3AD203B41FA5}">
                      <a16:colId xmlns:a16="http://schemas.microsoft.com/office/drawing/2014/main" val="20009"/>
                    </a:ext>
                  </a:extLst>
                </a:gridCol>
                <a:gridCol w="784448">
                  <a:extLst>
                    <a:ext uri="{9D8B030D-6E8A-4147-A177-3AD203B41FA5}">
                      <a16:colId xmlns:a16="http://schemas.microsoft.com/office/drawing/2014/main" val="20010"/>
                    </a:ext>
                  </a:extLst>
                </a:gridCol>
                <a:gridCol w="923435">
                  <a:extLst>
                    <a:ext uri="{9D8B030D-6E8A-4147-A177-3AD203B41FA5}">
                      <a16:colId xmlns:a16="http://schemas.microsoft.com/office/drawing/2014/main" val="20011"/>
                    </a:ext>
                  </a:extLst>
                </a:gridCol>
              </a:tblGrid>
              <a:tr h="629843">
                <a:tc rowSpan="2">
                  <a:txBody>
                    <a:bodyPr/>
                    <a:lstStyle/>
                    <a:p>
                      <a:pPr algn="ctr" fontAlgn="ctr"/>
                      <a:r>
                        <a:rPr lang="es-MX" sz="900" b="1" i="0" u="none" strike="noStrike">
                          <a:solidFill>
                            <a:srgbClr val="262626"/>
                          </a:solidFill>
                          <a:effectLst/>
                          <a:latin typeface="Lato"/>
                        </a:rPr>
                        <a:t>REACTIVO/ ÁREA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72790">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607414">
                <a:tc>
                  <a:txBody>
                    <a:bodyPr/>
                    <a:lstStyle/>
                    <a:p>
                      <a:pPr algn="ctr" fontAlgn="ctr"/>
                      <a:r>
                        <a:rPr lang="es-MX" sz="800" b="0" i="0" u="none" strike="noStrike">
                          <a:solidFill>
                            <a:srgbClr val="000000"/>
                          </a:solidFill>
                          <a:effectLst/>
                          <a:latin typeface="Lato"/>
                        </a:rPr>
                        <a:t>Mi trabajo me permite dedicar suficiente tiempo a mi familia.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83.21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81.90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0.09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80.28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0.14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82.38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82.10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81.83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934762">
                <a:tc>
                  <a:txBody>
                    <a:bodyPr/>
                    <a:lstStyle/>
                    <a:p>
                      <a:pPr algn="ctr" fontAlgn="ctr"/>
                      <a:r>
                        <a:rPr lang="es-MX" sz="800" b="0" i="0" u="none" strike="noStrike">
                          <a:solidFill>
                            <a:srgbClr val="000000"/>
                          </a:solidFill>
                          <a:effectLst/>
                          <a:latin typeface="Lato"/>
                        </a:rPr>
                        <a:t>Mi institución informa de manera adecuada sobre la prestaciones y beneficios a los que tengo derecho.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92.66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93.03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0.45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87.71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0.49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85.26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5.35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74.04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84.90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11657">
                <a:tc>
                  <a:txBody>
                    <a:bodyPr/>
                    <a:lstStyle/>
                    <a:p>
                      <a:pPr algn="ctr" fontAlgn="ctr"/>
                      <a:r>
                        <a:rPr lang="es-MX" sz="800" b="0" i="0" u="none" strike="noStrike">
                          <a:solidFill>
                            <a:srgbClr val="000000"/>
                          </a:solidFill>
                          <a:effectLst/>
                          <a:latin typeface="Lato"/>
                        </a:rPr>
                        <a:t>Me apoyan en el trabajo cuando tengo una urgencia familiar</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98.10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96.75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0.65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92.99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1.20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89.88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2.24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90.48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dirty="0">
                          <a:solidFill>
                            <a:srgbClr val="006100"/>
                          </a:solidFill>
                          <a:effectLst/>
                          <a:latin typeface="Lato"/>
                        </a:rPr>
                        <a:t>91.07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28534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66293" y="106555"/>
            <a:ext cx="5151000" cy="562800"/>
          </a:xfrm>
        </p:spPr>
        <p:txBody>
          <a:bodyPr/>
          <a:lstStyle/>
          <a:p>
            <a:r>
              <a:rPr lang="es-MX" dirty="0" smtClean="0"/>
              <a:t>Colaboración y Trabajo en Equipo</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598185626"/>
              </p:ext>
            </p:extLst>
          </p:nvPr>
        </p:nvGraphicFramePr>
        <p:xfrm>
          <a:off x="254003" y="1337733"/>
          <a:ext cx="8627531" cy="3268133"/>
        </p:xfrm>
        <a:graphic>
          <a:graphicData uri="http://schemas.openxmlformats.org/drawingml/2006/table">
            <a:tbl>
              <a:tblPr/>
              <a:tblGrid>
                <a:gridCol w="1581478">
                  <a:extLst>
                    <a:ext uri="{9D8B030D-6E8A-4147-A177-3AD203B41FA5}">
                      <a16:colId xmlns:a16="http://schemas.microsoft.com/office/drawing/2014/main" val="20000"/>
                    </a:ext>
                  </a:extLst>
                </a:gridCol>
                <a:gridCol w="564814">
                  <a:extLst>
                    <a:ext uri="{9D8B030D-6E8A-4147-A177-3AD203B41FA5}">
                      <a16:colId xmlns:a16="http://schemas.microsoft.com/office/drawing/2014/main" val="20001"/>
                    </a:ext>
                  </a:extLst>
                </a:gridCol>
                <a:gridCol w="564814">
                  <a:extLst>
                    <a:ext uri="{9D8B030D-6E8A-4147-A177-3AD203B41FA5}">
                      <a16:colId xmlns:a16="http://schemas.microsoft.com/office/drawing/2014/main" val="20002"/>
                    </a:ext>
                  </a:extLst>
                </a:gridCol>
                <a:gridCol w="564814">
                  <a:extLst>
                    <a:ext uri="{9D8B030D-6E8A-4147-A177-3AD203B41FA5}">
                      <a16:colId xmlns:a16="http://schemas.microsoft.com/office/drawing/2014/main" val="20003"/>
                    </a:ext>
                  </a:extLst>
                </a:gridCol>
                <a:gridCol w="583641">
                  <a:extLst>
                    <a:ext uri="{9D8B030D-6E8A-4147-A177-3AD203B41FA5}">
                      <a16:colId xmlns:a16="http://schemas.microsoft.com/office/drawing/2014/main" val="20004"/>
                    </a:ext>
                  </a:extLst>
                </a:gridCol>
                <a:gridCol w="585994">
                  <a:extLst>
                    <a:ext uri="{9D8B030D-6E8A-4147-A177-3AD203B41FA5}">
                      <a16:colId xmlns:a16="http://schemas.microsoft.com/office/drawing/2014/main" val="20005"/>
                    </a:ext>
                  </a:extLst>
                </a:gridCol>
                <a:gridCol w="564814">
                  <a:extLst>
                    <a:ext uri="{9D8B030D-6E8A-4147-A177-3AD203B41FA5}">
                      <a16:colId xmlns:a16="http://schemas.microsoft.com/office/drawing/2014/main" val="20006"/>
                    </a:ext>
                  </a:extLst>
                </a:gridCol>
                <a:gridCol w="564814">
                  <a:extLst>
                    <a:ext uri="{9D8B030D-6E8A-4147-A177-3AD203B41FA5}">
                      <a16:colId xmlns:a16="http://schemas.microsoft.com/office/drawing/2014/main" val="20007"/>
                    </a:ext>
                  </a:extLst>
                </a:gridCol>
                <a:gridCol w="564814">
                  <a:extLst>
                    <a:ext uri="{9D8B030D-6E8A-4147-A177-3AD203B41FA5}">
                      <a16:colId xmlns:a16="http://schemas.microsoft.com/office/drawing/2014/main" val="20008"/>
                    </a:ext>
                  </a:extLst>
                </a:gridCol>
                <a:gridCol w="781326">
                  <a:extLst>
                    <a:ext uri="{9D8B030D-6E8A-4147-A177-3AD203B41FA5}">
                      <a16:colId xmlns:a16="http://schemas.microsoft.com/office/drawing/2014/main" val="20009"/>
                    </a:ext>
                  </a:extLst>
                </a:gridCol>
                <a:gridCol w="783679">
                  <a:extLst>
                    <a:ext uri="{9D8B030D-6E8A-4147-A177-3AD203B41FA5}">
                      <a16:colId xmlns:a16="http://schemas.microsoft.com/office/drawing/2014/main" val="20010"/>
                    </a:ext>
                  </a:extLst>
                </a:gridCol>
                <a:gridCol w="922529">
                  <a:extLst>
                    <a:ext uri="{9D8B030D-6E8A-4147-A177-3AD203B41FA5}">
                      <a16:colId xmlns:a16="http://schemas.microsoft.com/office/drawing/2014/main" val="20011"/>
                    </a:ext>
                  </a:extLst>
                </a:gridCol>
              </a:tblGrid>
              <a:tr h="646533">
                <a:tc rowSpan="2">
                  <a:txBody>
                    <a:bodyPr/>
                    <a:lstStyle/>
                    <a:p>
                      <a:pPr algn="ctr" fontAlgn="ctr"/>
                      <a:r>
                        <a:rPr lang="es-MX" sz="900" b="1" i="0" u="none" strike="noStrike">
                          <a:solidFill>
                            <a:srgbClr val="262626"/>
                          </a:solidFill>
                          <a:effectLst/>
                          <a:latin typeface="Lato"/>
                        </a:rPr>
                        <a:t>REACTIVO/ ÁREA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80018">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567505">
                <a:tc>
                  <a:txBody>
                    <a:bodyPr/>
                    <a:lstStyle/>
                    <a:p>
                      <a:pPr algn="ctr" fontAlgn="ctr"/>
                      <a:r>
                        <a:rPr lang="es-MX" sz="800" b="0" i="0" u="none" strike="noStrike">
                          <a:solidFill>
                            <a:srgbClr val="000000"/>
                          </a:solidFill>
                          <a:effectLst/>
                          <a:latin typeface="Lato"/>
                        </a:rPr>
                        <a:t>En mi área se promueve trabajar en equipo.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97.26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95.55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90.20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87.98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0.35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88.90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89.03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604841">
                <a:tc>
                  <a:txBody>
                    <a:bodyPr/>
                    <a:lstStyle/>
                    <a:p>
                      <a:pPr algn="ctr" fontAlgn="ctr"/>
                      <a:r>
                        <a:rPr lang="es-MX" sz="800" b="0" i="0" u="none" strike="noStrike">
                          <a:solidFill>
                            <a:srgbClr val="000000"/>
                          </a:solidFill>
                          <a:effectLst/>
                          <a:latin typeface="Lato"/>
                        </a:rPr>
                        <a:t>En mi área recibimos capacitación para trabajar en equipo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91.07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0.84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87.82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0.92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79.82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1.00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79.00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2.63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75.30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9C0006"/>
                          </a:solidFill>
                          <a:effectLst/>
                          <a:latin typeface="Lato"/>
                        </a:rPr>
                        <a:t>79.24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616043">
                <a:tc>
                  <a:txBody>
                    <a:bodyPr/>
                    <a:lstStyle/>
                    <a:p>
                      <a:pPr algn="ctr" fontAlgn="ctr"/>
                      <a:r>
                        <a:rPr lang="es-MX" sz="800" b="0" i="0" u="none" strike="noStrike">
                          <a:solidFill>
                            <a:srgbClr val="000000"/>
                          </a:solidFill>
                          <a:effectLst/>
                          <a:latin typeface="Lato"/>
                        </a:rPr>
                        <a:t>Cuando trabajo en equipo se logran mejores resultados.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97.38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96.89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0.54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93.14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0.61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90.78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0.73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89.85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6100"/>
                          </a:solidFill>
                          <a:effectLst/>
                          <a:latin typeface="Lato"/>
                        </a:rPr>
                        <a:t>91.55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4"/>
                  </a:ext>
                </a:extLst>
              </a:tr>
              <a:tr h="553193">
                <a:tc>
                  <a:txBody>
                    <a:bodyPr/>
                    <a:lstStyle/>
                    <a:p>
                      <a:pPr algn="ctr" fontAlgn="ctr"/>
                      <a:r>
                        <a:rPr lang="es-MX" sz="800" b="0" i="0" u="none" strike="noStrike">
                          <a:solidFill>
                            <a:srgbClr val="000000"/>
                          </a:solidFill>
                          <a:effectLst/>
                          <a:latin typeface="Lato"/>
                        </a:rPr>
                        <a:t>En mi área se trabaja en equipo.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96.90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94.50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88.13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0.25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85.83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0.39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84.77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dirty="0">
                          <a:solidFill>
                            <a:srgbClr val="000000"/>
                          </a:solidFill>
                          <a:effectLst/>
                          <a:latin typeface="Lato"/>
                        </a:rPr>
                        <a:t>86.72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30157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0"/>
          <p:cNvSpPr txBox="1">
            <a:spLocks noGrp="1"/>
          </p:cNvSpPr>
          <p:nvPr>
            <p:ph type="body" idx="4294967295"/>
          </p:nvPr>
        </p:nvSpPr>
        <p:spPr>
          <a:xfrm>
            <a:off x="606733" y="1438383"/>
            <a:ext cx="8108677" cy="3121500"/>
          </a:xfrm>
          <a:prstGeom prst="rect">
            <a:avLst/>
          </a:prstGeom>
          <a:ln>
            <a:noFill/>
          </a:ln>
        </p:spPr>
        <p:txBody>
          <a:bodyPr spcFirstLastPara="1" wrap="square" lIns="91425" tIns="91425" rIns="91425" bIns="91425" anchor="ctr" anchorCtr="0">
            <a:noAutofit/>
          </a:bodyPr>
          <a:lstStyle/>
          <a:p>
            <a:pPr marL="0" lvl="0" indent="0" algn="just">
              <a:lnSpc>
                <a:spcPct val="150000"/>
              </a:lnSpc>
              <a:buNone/>
            </a:pPr>
            <a:r>
              <a:rPr lang="es-MX" dirty="0">
                <a:solidFill>
                  <a:schemeClr val="accent3">
                    <a:lumMod val="50000"/>
                  </a:schemeClr>
                </a:solidFill>
              </a:rPr>
              <a:t>Dar a conocer los </a:t>
            </a:r>
            <a:r>
              <a:rPr lang="es-MX" b="1" dirty="0">
                <a:solidFill>
                  <a:schemeClr val="accent3">
                    <a:lumMod val="50000"/>
                  </a:schemeClr>
                </a:solidFill>
              </a:rPr>
              <a:t>resultados estadísticos obtenidos</a:t>
            </a:r>
            <a:r>
              <a:rPr lang="es-MX" dirty="0">
                <a:solidFill>
                  <a:schemeClr val="accent3">
                    <a:lumMod val="50000"/>
                  </a:schemeClr>
                </a:solidFill>
              </a:rPr>
              <a:t> en la aplicación de la Encuesta del Clima y Cultura Organizacional que la Secretaría de la Transparencia y Rendición de Cuentas, a través de la </a:t>
            </a:r>
            <a:r>
              <a:rPr lang="es-MX" b="1" dirty="0">
                <a:solidFill>
                  <a:schemeClr val="accent3">
                    <a:lumMod val="50000"/>
                  </a:schemeClr>
                </a:solidFill>
              </a:rPr>
              <a:t>Dirección General de </a:t>
            </a:r>
            <a:r>
              <a:rPr lang="es-MX" b="1" dirty="0" smtClean="0">
                <a:solidFill>
                  <a:schemeClr val="accent3">
                    <a:lumMod val="50000"/>
                  </a:schemeClr>
                </a:solidFill>
              </a:rPr>
              <a:t>Mejora de la </a:t>
            </a:r>
            <a:r>
              <a:rPr lang="es-MX" b="1" dirty="0">
                <a:solidFill>
                  <a:schemeClr val="accent3">
                    <a:lumMod val="50000"/>
                  </a:schemeClr>
                </a:solidFill>
              </a:rPr>
              <a:t>Gestión Pública</a:t>
            </a:r>
            <a:r>
              <a:rPr lang="es-MX" dirty="0">
                <a:solidFill>
                  <a:schemeClr val="accent3">
                    <a:lumMod val="50000"/>
                  </a:schemeClr>
                </a:solidFill>
              </a:rPr>
              <a:t>, coordina en todas las instituciones de Gobierno del Estado, con la finalidad de identificar las </a:t>
            </a:r>
            <a:r>
              <a:rPr lang="es-MX" b="1" dirty="0">
                <a:solidFill>
                  <a:schemeClr val="accent3">
                    <a:lumMod val="50000"/>
                  </a:schemeClr>
                </a:solidFill>
              </a:rPr>
              <a:t>áreas de oportunidad </a:t>
            </a:r>
            <a:r>
              <a:rPr lang="es-MX" dirty="0">
                <a:solidFill>
                  <a:schemeClr val="accent3">
                    <a:lumMod val="50000"/>
                  </a:schemeClr>
                </a:solidFill>
              </a:rPr>
              <a:t>para que se implementen </a:t>
            </a:r>
            <a:r>
              <a:rPr lang="es-MX" b="1" dirty="0">
                <a:solidFill>
                  <a:schemeClr val="accent3">
                    <a:lumMod val="50000"/>
                  </a:schemeClr>
                </a:solidFill>
              </a:rPr>
              <a:t>acciones de mejora</a:t>
            </a:r>
            <a:r>
              <a:rPr lang="es-MX" dirty="0">
                <a:solidFill>
                  <a:schemeClr val="accent3">
                    <a:lumMod val="50000"/>
                  </a:schemeClr>
                </a:solidFill>
              </a:rPr>
              <a:t>, las cuales servirán como base para solventar los requerimientos y problemáticas manifestados por los servidores públicos adscritos a las mismas con sus respuestas. </a:t>
            </a:r>
          </a:p>
          <a:p>
            <a:pPr marL="0" lvl="0" indent="0" algn="l" rtl="0">
              <a:lnSpc>
                <a:spcPct val="150000"/>
              </a:lnSpc>
              <a:spcBef>
                <a:spcPts val="0"/>
              </a:spcBef>
              <a:spcAft>
                <a:spcPts val="0"/>
              </a:spcAft>
              <a:buNone/>
            </a:pPr>
            <a:endParaRPr dirty="0">
              <a:solidFill>
                <a:schemeClr val="accent3">
                  <a:lumMod val="50000"/>
                </a:schemeClr>
              </a:solidFill>
            </a:endParaRPr>
          </a:p>
        </p:txBody>
      </p:sp>
      <p:sp>
        <p:nvSpPr>
          <p:cNvPr id="503" name="Google Shape;503;p30"/>
          <p:cNvSpPr txBox="1">
            <a:spLocks noGrp="1"/>
          </p:cNvSpPr>
          <p:nvPr>
            <p:ph type="title"/>
          </p:nvPr>
        </p:nvSpPr>
        <p:spPr>
          <a:xfrm>
            <a:off x="4202130" y="486122"/>
            <a:ext cx="4513280" cy="767326"/>
          </a:xfrm>
          <a:prstGeom prst="rect">
            <a:avLst/>
          </a:prstGeom>
        </p:spPr>
        <p:txBody>
          <a:bodyPr spcFirstLastPara="1" wrap="square" lIns="91425" tIns="91425" rIns="91425" bIns="91425" anchor="t" anchorCtr="0">
            <a:noAutofit/>
          </a:bodyPr>
          <a:lstStyle/>
          <a:p>
            <a:pPr lvl="0">
              <a:spcAft>
                <a:spcPts val="1200"/>
              </a:spcAft>
            </a:pPr>
            <a:r>
              <a:rPr lang="es-MX" sz="2000" dirty="0"/>
              <a:t>Objetivo del estudio de Clima Laboral y Cultura Organizacional </a:t>
            </a:r>
            <a:endParaRPr sz="2000" dirty="0"/>
          </a:p>
        </p:txBody>
      </p:sp>
      <p:grpSp>
        <p:nvGrpSpPr>
          <p:cNvPr id="4" name="Google Shape;11555;p66"/>
          <p:cNvGrpSpPr/>
          <p:nvPr/>
        </p:nvGrpSpPr>
        <p:grpSpPr>
          <a:xfrm>
            <a:off x="3298004" y="548783"/>
            <a:ext cx="431515" cy="517723"/>
            <a:chOff x="3127598" y="1513234"/>
            <a:chExt cx="289714" cy="347593"/>
          </a:xfrm>
        </p:grpSpPr>
        <p:sp>
          <p:nvSpPr>
            <p:cNvPr id="5" name="Google Shape;11556;p66"/>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557;p66"/>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558;p66"/>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559;p66"/>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560;p66"/>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769035" y="250394"/>
            <a:ext cx="5151000" cy="562800"/>
          </a:xfrm>
        </p:spPr>
        <p:txBody>
          <a:bodyPr/>
          <a:lstStyle/>
          <a:p>
            <a:r>
              <a:rPr lang="es-MX" dirty="0" smtClean="0"/>
              <a:t>Liderazgo y Participación 1</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3134104933"/>
              </p:ext>
            </p:extLst>
          </p:nvPr>
        </p:nvGraphicFramePr>
        <p:xfrm>
          <a:off x="262470" y="1134533"/>
          <a:ext cx="8627532" cy="3606799"/>
        </p:xfrm>
        <a:graphic>
          <a:graphicData uri="http://schemas.openxmlformats.org/drawingml/2006/table">
            <a:tbl>
              <a:tblPr/>
              <a:tblGrid>
                <a:gridCol w="1581479">
                  <a:extLst>
                    <a:ext uri="{9D8B030D-6E8A-4147-A177-3AD203B41FA5}">
                      <a16:colId xmlns:a16="http://schemas.microsoft.com/office/drawing/2014/main" val="20000"/>
                    </a:ext>
                  </a:extLst>
                </a:gridCol>
                <a:gridCol w="564814">
                  <a:extLst>
                    <a:ext uri="{9D8B030D-6E8A-4147-A177-3AD203B41FA5}">
                      <a16:colId xmlns:a16="http://schemas.microsoft.com/office/drawing/2014/main" val="20001"/>
                    </a:ext>
                  </a:extLst>
                </a:gridCol>
                <a:gridCol w="564814">
                  <a:extLst>
                    <a:ext uri="{9D8B030D-6E8A-4147-A177-3AD203B41FA5}">
                      <a16:colId xmlns:a16="http://schemas.microsoft.com/office/drawing/2014/main" val="20002"/>
                    </a:ext>
                  </a:extLst>
                </a:gridCol>
                <a:gridCol w="564814">
                  <a:extLst>
                    <a:ext uri="{9D8B030D-6E8A-4147-A177-3AD203B41FA5}">
                      <a16:colId xmlns:a16="http://schemas.microsoft.com/office/drawing/2014/main" val="20003"/>
                    </a:ext>
                  </a:extLst>
                </a:gridCol>
                <a:gridCol w="583641">
                  <a:extLst>
                    <a:ext uri="{9D8B030D-6E8A-4147-A177-3AD203B41FA5}">
                      <a16:colId xmlns:a16="http://schemas.microsoft.com/office/drawing/2014/main" val="20004"/>
                    </a:ext>
                  </a:extLst>
                </a:gridCol>
                <a:gridCol w="585994">
                  <a:extLst>
                    <a:ext uri="{9D8B030D-6E8A-4147-A177-3AD203B41FA5}">
                      <a16:colId xmlns:a16="http://schemas.microsoft.com/office/drawing/2014/main" val="20005"/>
                    </a:ext>
                  </a:extLst>
                </a:gridCol>
                <a:gridCol w="564814">
                  <a:extLst>
                    <a:ext uri="{9D8B030D-6E8A-4147-A177-3AD203B41FA5}">
                      <a16:colId xmlns:a16="http://schemas.microsoft.com/office/drawing/2014/main" val="20006"/>
                    </a:ext>
                  </a:extLst>
                </a:gridCol>
                <a:gridCol w="564814">
                  <a:extLst>
                    <a:ext uri="{9D8B030D-6E8A-4147-A177-3AD203B41FA5}">
                      <a16:colId xmlns:a16="http://schemas.microsoft.com/office/drawing/2014/main" val="20007"/>
                    </a:ext>
                  </a:extLst>
                </a:gridCol>
                <a:gridCol w="564814">
                  <a:extLst>
                    <a:ext uri="{9D8B030D-6E8A-4147-A177-3AD203B41FA5}">
                      <a16:colId xmlns:a16="http://schemas.microsoft.com/office/drawing/2014/main" val="20008"/>
                    </a:ext>
                  </a:extLst>
                </a:gridCol>
                <a:gridCol w="781326">
                  <a:extLst>
                    <a:ext uri="{9D8B030D-6E8A-4147-A177-3AD203B41FA5}">
                      <a16:colId xmlns:a16="http://schemas.microsoft.com/office/drawing/2014/main" val="20009"/>
                    </a:ext>
                  </a:extLst>
                </a:gridCol>
                <a:gridCol w="783679">
                  <a:extLst>
                    <a:ext uri="{9D8B030D-6E8A-4147-A177-3AD203B41FA5}">
                      <a16:colId xmlns:a16="http://schemas.microsoft.com/office/drawing/2014/main" val="20010"/>
                    </a:ext>
                  </a:extLst>
                </a:gridCol>
                <a:gridCol w="922529">
                  <a:extLst>
                    <a:ext uri="{9D8B030D-6E8A-4147-A177-3AD203B41FA5}">
                      <a16:colId xmlns:a16="http://schemas.microsoft.com/office/drawing/2014/main" val="20011"/>
                    </a:ext>
                  </a:extLst>
                </a:gridCol>
              </a:tblGrid>
              <a:tr h="455729">
                <a:tc rowSpan="2">
                  <a:txBody>
                    <a:bodyPr/>
                    <a:lstStyle/>
                    <a:p>
                      <a:pPr algn="ctr" fontAlgn="ctr"/>
                      <a:r>
                        <a:rPr lang="es-MX" sz="800" b="1" i="0" u="none" strike="noStrike">
                          <a:solidFill>
                            <a:srgbClr val="262626"/>
                          </a:solidFill>
                          <a:effectLst/>
                          <a:latin typeface="Lato"/>
                        </a:rPr>
                        <a:t>REACTIVO/ ÁREA</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800" b="1" i="0" u="none" strike="noStrike">
                          <a:solidFill>
                            <a:srgbClr val="262626"/>
                          </a:solidFill>
                          <a:effectLst/>
                          <a:latin typeface="Lato"/>
                        </a:rPr>
                        <a:t>Mandos Superiores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Directivos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Mandos Medios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Operativos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Honorarios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800" b="1" i="0" u="none" strike="noStrike">
                          <a:solidFill>
                            <a:srgbClr val="262626"/>
                          </a:solidFill>
                          <a:effectLst/>
                          <a:latin typeface="Lato"/>
                        </a:rPr>
                        <a:t>PROMEDIO GENERAL</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197380">
                <a:tc vMerge="1">
                  <a:txBody>
                    <a:bodyPr/>
                    <a:lstStyle/>
                    <a:p>
                      <a:endParaRPr lang="es-MX"/>
                    </a:p>
                  </a:txBody>
                  <a:tcPr/>
                </a:tc>
                <a:tc>
                  <a:txBody>
                    <a:bodyPr/>
                    <a:lstStyle/>
                    <a:p>
                      <a:pPr algn="ctr" fontAlgn="ctr"/>
                      <a:r>
                        <a:rPr lang="es-MX" sz="800" b="1" i="0" u="none" strike="noStrike">
                          <a:solidFill>
                            <a:srgbClr val="262626"/>
                          </a:solidFill>
                          <a:effectLst/>
                          <a:latin typeface="Lato"/>
                        </a:rPr>
                        <a:t>Op</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623722">
                <a:tc>
                  <a:txBody>
                    <a:bodyPr/>
                    <a:lstStyle/>
                    <a:p>
                      <a:pPr algn="ctr" fontAlgn="ctr"/>
                      <a:r>
                        <a:rPr lang="es-MX" sz="700" b="0" i="0" u="none" strike="noStrike">
                          <a:solidFill>
                            <a:srgbClr val="000000"/>
                          </a:solidFill>
                          <a:effectLst/>
                          <a:latin typeface="Lato"/>
                        </a:rPr>
                        <a:t>Mi jefe(a) directo(a) me proporciona la información necesaria para desempeñar mi trabajo.</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0.00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96.90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0.12</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94.53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0.16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89.91</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0.16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88.56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0.30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90.05</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89.40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84246">
                <a:tc>
                  <a:txBody>
                    <a:bodyPr/>
                    <a:lstStyle/>
                    <a:p>
                      <a:pPr algn="ctr" fontAlgn="ctr"/>
                      <a:r>
                        <a:rPr lang="es-MX" sz="700" b="0" i="0" u="none" strike="noStrike">
                          <a:solidFill>
                            <a:srgbClr val="000000"/>
                          </a:solidFill>
                          <a:effectLst/>
                          <a:latin typeface="Lato"/>
                        </a:rPr>
                        <a:t>Mi titular (Secretario[a] o Director[a] General)  es un servidor(a) público(a) ejemplar.</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0.60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97.67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1.80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95.43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5.83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90.26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7.00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86.47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5.74</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89.85</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88.29</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26794">
                <a:tc>
                  <a:txBody>
                    <a:bodyPr/>
                    <a:lstStyle/>
                    <a:p>
                      <a:pPr algn="ctr" fontAlgn="ctr"/>
                      <a:r>
                        <a:rPr lang="es-MX" sz="700" b="0" i="0" u="none" strike="noStrike">
                          <a:solidFill>
                            <a:srgbClr val="000000"/>
                          </a:solidFill>
                          <a:effectLst/>
                          <a:latin typeface="Lato"/>
                        </a:rPr>
                        <a:t>Mis mandos superiores (subsecretarios y directivos)  son servidores públicos ejemplares.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1.19</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96.41</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1.92</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94.98</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6.28</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88.46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7.41</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84.97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6.34</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88.24</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86.75</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39501">
                <a:tc>
                  <a:txBody>
                    <a:bodyPr/>
                    <a:lstStyle/>
                    <a:p>
                      <a:pPr algn="ctr" fontAlgn="ctr"/>
                      <a:r>
                        <a:rPr lang="es-MX" sz="700" b="0" i="0" u="none" strike="noStrike">
                          <a:solidFill>
                            <a:srgbClr val="000000"/>
                          </a:solidFill>
                          <a:effectLst/>
                          <a:latin typeface="Lato"/>
                        </a:rPr>
                        <a:t>Mi jefe(a) directo(a) es un servidor público ejemplar.</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0.60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98.27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0.96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95.80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3.03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90.22</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2.95</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87.94</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2.07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91.23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89.33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679427">
                <a:tc>
                  <a:txBody>
                    <a:bodyPr/>
                    <a:lstStyle/>
                    <a:p>
                      <a:pPr algn="ctr" fontAlgn="ctr"/>
                      <a:r>
                        <a:rPr lang="es-MX" sz="700" b="0" i="0" u="none" strike="noStrike">
                          <a:solidFill>
                            <a:srgbClr val="000000"/>
                          </a:solidFill>
                          <a:effectLst/>
                          <a:latin typeface="Lato"/>
                        </a:rPr>
                        <a:t>Mi titular (Secretario[a] o Director[a] General) está abierto(a)  para recibir sugerencias y comentarios.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0.60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96.24</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1.56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94.37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6.03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87.71</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6.64</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84.69</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5.91</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87.58</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dirty="0">
                          <a:solidFill>
                            <a:srgbClr val="000000"/>
                          </a:solidFill>
                          <a:effectLst/>
                          <a:latin typeface="Lato"/>
                        </a:rPr>
                        <a:t>86.30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58738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769035" y="250394"/>
            <a:ext cx="5151000" cy="562800"/>
          </a:xfrm>
        </p:spPr>
        <p:txBody>
          <a:bodyPr/>
          <a:lstStyle/>
          <a:p>
            <a:r>
              <a:rPr lang="es-MX" dirty="0" smtClean="0"/>
              <a:t>Liderazgo y Participación 2</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1412263358"/>
              </p:ext>
            </p:extLst>
          </p:nvPr>
        </p:nvGraphicFramePr>
        <p:xfrm>
          <a:off x="270937" y="1134534"/>
          <a:ext cx="8610595" cy="3598332"/>
        </p:xfrm>
        <a:graphic>
          <a:graphicData uri="http://schemas.openxmlformats.org/drawingml/2006/table">
            <a:tbl>
              <a:tblPr/>
              <a:tblGrid>
                <a:gridCol w="1670416">
                  <a:extLst>
                    <a:ext uri="{9D8B030D-6E8A-4147-A177-3AD203B41FA5}">
                      <a16:colId xmlns:a16="http://schemas.microsoft.com/office/drawing/2014/main" val="20000"/>
                    </a:ext>
                  </a:extLst>
                </a:gridCol>
                <a:gridCol w="596577">
                  <a:extLst>
                    <a:ext uri="{9D8B030D-6E8A-4147-A177-3AD203B41FA5}">
                      <a16:colId xmlns:a16="http://schemas.microsoft.com/office/drawing/2014/main" val="20001"/>
                    </a:ext>
                  </a:extLst>
                </a:gridCol>
                <a:gridCol w="596577">
                  <a:extLst>
                    <a:ext uri="{9D8B030D-6E8A-4147-A177-3AD203B41FA5}">
                      <a16:colId xmlns:a16="http://schemas.microsoft.com/office/drawing/2014/main" val="20002"/>
                    </a:ext>
                  </a:extLst>
                </a:gridCol>
                <a:gridCol w="596577">
                  <a:extLst>
                    <a:ext uri="{9D8B030D-6E8A-4147-A177-3AD203B41FA5}">
                      <a16:colId xmlns:a16="http://schemas.microsoft.com/office/drawing/2014/main" val="20003"/>
                    </a:ext>
                  </a:extLst>
                </a:gridCol>
                <a:gridCol w="596577">
                  <a:extLst>
                    <a:ext uri="{9D8B030D-6E8A-4147-A177-3AD203B41FA5}">
                      <a16:colId xmlns:a16="http://schemas.microsoft.com/office/drawing/2014/main" val="20004"/>
                    </a:ext>
                  </a:extLst>
                </a:gridCol>
                <a:gridCol w="596577">
                  <a:extLst>
                    <a:ext uri="{9D8B030D-6E8A-4147-A177-3AD203B41FA5}">
                      <a16:colId xmlns:a16="http://schemas.microsoft.com/office/drawing/2014/main" val="20005"/>
                    </a:ext>
                  </a:extLst>
                </a:gridCol>
                <a:gridCol w="596577">
                  <a:extLst>
                    <a:ext uri="{9D8B030D-6E8A-4147-A177-3AD203B41FA5}">
                      <a16:colId xmlns:a16="http://schemas.microsoft.com/office/drawing/2014/main" val="20006"/>
                    </a:ext>
                  </a:extLst>
                </a:gridCol>
                <a:gridCol w="596577">
                  <a:extLst>
                    <a:ext uri="{9D8B030D-6E8A-4147-A177-3AD203B41FA5}">
                      <a16:colId xmlns:a16="http://schemas.microsoft.com/office/drawing/2014/main" val="20007"/>
                    </a:ext>
                  </a:extLst>
                </a:gridCol>
                <a:gridCol w="596577">
                  <a:extLst>
                    <a:ext uri="{9D8B030D-6E8A-4147-A177-3AD203B41FA5}">
                      <a16:colId xmlns:a16="http://schemas.microsoft.com/office/drawing/2014/main" val="20008"/>
                    </a:ext>
                  </a:extLst>
                </a:gridCol>
                <a:gridCol w="596577">
                  <a:extLst>
                    <a:ext uri="{9D8B030D-6E8A-4147-A177-3AD203B41FA5}">
                      <a16:colId xmlns:a16="http://schemas.microsoft.com/office/drawing/2014/main" val="20009"/>
                    </a:ext>
                  </a:extLst>
                </a:gridCol>
                <a:gridCol w="596577">
                  <a:extLst>
                    <a:ext uri="{9D8B030D-6E8A-4147-A177-3AD203B41FA5}">
                      <a16:colId xmlns:a16="http://schemas.microsoft.com/office/drawing/2014/main" val="20010"/>
                    </a:ext>
                  </a:extLst>
                </a:gridCol>
                <a:gridCol w="974409">
                  <a:extLst>
                    <a:ext uri="{9D8B030D-6E8A-4147-A177-3AD203B41FA5}">
                      <a16:colId xmlns:a16="http://schemas.microsoft.com/office/drawing/2014/main" val="20011"/>
                    </a:ext>
                  </a:extLst>
                </a:gridCol>
              </a:tblGrid>
              <a:tr h="454659">
                <a:tc rowSpan="2">
                  <a:txBody>
                    <a:bodyPr/>
                    <a:lstStyle/>
                    <a:p>
                      <a:pPr algn="ctr" fontAlgn="ctr"/>
                      <a:r>
                        <a:rPr lang="es-MX" sz="800" b="1" i="0" u="none" strike="noStrike">
                          <a:solidFill>
                            <a:srgbClr val="262626"/>
                          </a:solidFill>
                          <a:effectLst/>
                          <a:latin typeface="Lato"/>
                        </a:rPr>
                        <a:t>REACTIVO/ ÁREA</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800" b="1" i="0" u="none" strike="noStrike">
                          <a:solidFill>
                            <a:srgbClr val="262626"/>
                          </a:solidFill>
                          <a:effectLst/>
                          <a:latin typeface="Lato"/>
                        </a:rPr>
                        <a:t>Mandos Superiores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Directivos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Mandos Medios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Operativos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800" b="1" i="0" u="none" strike="noStrike">
                          <a:solidFill>
                            <a:srgbClr val="262626"/>
                          </a:solidFill>
                          <a:effectLst/>
                          <a:latin typeface="Lato"/>
                        </a:rPr>
                        <a:t>Honorarios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800" b="1" i="0" u="none" strike="noStrike">
                          <a:solidFill>
                            <a:srgbClr val="262626"/>
                          </a:solidFill>
                          <a:effectLst/>
                          <a:latin typeface="Lato"/>
                        </a:rPr>
                        <a:t>PROMEDIO GENERAL</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196917">
                <a:tc vMerge="1">
                  <a:txBody>
                    <a:bodyPr/>
                    <a:lstStyle/>
                    <a:p>
                      <a:endParaRPr lang="es-MX"/>
                    </a:p>
                  </a:txBody>
                  <a:tcPr/>
                </a:tc>
                <a:tc>
                  <a:txBody>
                    <a:bodyPr/>
                    <a:lstStyle/>
                    <a:p>
                      <a:pPr algn="ctr" fontAlgn="ctr"/>
                      <a:r>
                        <a:rPr lang="es-MX" sz="800" b="1" i="0" u="none" strike="noStrike">
                          <a:solidFill>
                            <a:srgbClr val="262626"/>
                          </a:solidFill>
                          <a:effectLst/>
                          <a:latin typeface="Lato"/>
                        </a:rPr>
                        <a:t>Op</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Op</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800" b="1" i="0" u="none" strike="noStrike">
                          <a:solidFill>
                            <a:srgbClr val="262626"/>
                          </a:solidFill>
                          <a:effectLst/>
                          <a:latin typeface="Lato"/>
                        </a:rPr>
                        <a:t>%</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622258">
                <a:tc>
                  <a:txBody>
                    <a:bodyPr/>
                    <a:lstStyle/>
                    <a:p>
                      <a:pPr algn="ctr" fontAlgn="ctr"/>
                      <a:r>
                        <a:rPr lang="es-MX" sz="700" b="0" i="0" u="none" strike="noStrike">
                          <a:solidFill>
                            <a:srgbClr val="000000"/>
                          </a:solidFill>
                          <a:effectLst/>
                          <a:latin typeface="Lato"/>
                        </a:rPr>
                        <a:t>Mis mandos superiores (subsecretarios y directivos) están abiertos para recibir sugerencias y comentarios.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0.60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96.12</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1.44</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94.24</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5.47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86.79</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6.17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83.63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5.96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86.01</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85.26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82874">
                <a:tc>
                  <a:txBody>
                    <a:bodyPr/>
                    <a:lstStyle/>
                    <a:p>
                      <a:pPr algn="ctr" fontAlgn="ctr"/>
                      <a:r>
                        <a:rPr lang="es-MX" sz="700" b="0" i="0" u="none" strike="noStrike">
                          <a:solidFill>
                            <a:srgbClr val="000000"/>
                          </a:solidFill>
                          <a:effectLst/>
                          <a:latin typeface="Lato"/>
                        </a:rPr>
                        <a:t>Mi jefe(a) directo(a) está abierto para recibir sugerencias y comentarios.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0.60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97.31</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0.48</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95.11</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0.63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90.81</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0.97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88.18</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0.52</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90.93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89.53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25323">
                <a:tc>
                  <a:txBody>
                    <a:bodyPr/>
                    <a:lstStyle/>
                    <a:p>
                      <a:pPr algn="ctr" fontAlgn="ctr"/>
                      <a:r>
                        <a:rPr lang="es-MX" sz="700" b="0" i="0" u="none" strike="noStrike">
                          <a:solidFill>
                            <a:srgbClr val="000000"/>
                          </a:solidFill>
                          <a:effectLst/>
                          <a:latin typeface="Lato"/>
                        </a:rPr>
                        <a:t>Mi jefe(a) directo(a) distribuye el trabajo de acuerdo a capacidades.</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0.60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95.64</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0.36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93.53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1.68</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87.35</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1.85</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84.96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1.99</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87.31</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86.29</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38469">
                <a:tc>
                  <a:txBody>
                    <a:bodyPr/>
                    <a:lstStyle/>
                    <a:p>
                      <a:pPr algn="ctr" fontAlgn="ctr"/>
                      <a:r>
                        <a:rPr lang="es-MX" sz="700" b="0" i="0" u="none" strike="noStrike">
                          <a:solidFill>
                            <a:srgbClr val="000000"/>
                          </a:solidFill>
                          <a:effectLst/>
                          <a:latin typeface="Lato"/>
                        </a:rPr>
                        <a:t>El lenguaje de mi Titular (Secretario[a] o Director[a] General) es respetuoso.</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0.60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98.63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0.84</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97.38</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1.97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95.62</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3.10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93.40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2.37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95.23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6100"/>
                          </a:solidFill>
                          <a:effectLst/>
                          <a:latin typeface="Lato"/>
                        </a:rPr>
                        <a:t>94.38</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5"/>
                  </a:ext>
                </a:extLst>
              </a:tr>
              <a:tr h="677832">
                <a:tc>
                  <a:txBody>
                    <a:bodyPr/>
                    <a:lstStyle/>
                    <a:p>
                      <a:pPr algn="ctr" fontAlgn="ctr"/>
                      <a:r>
                        <a:rPr lang="es-MX" sz="700" b="0" i="0" u="none" strike="noStrike">
                          <a:solidFill>
                            <a:srgbClr val="000000"/>
                          </a:solidFill>
                          <a:effectLst/>
                          <a:latin typeface="Lato"/>
                        </a:rPr>
                        <a:t>El lenguaje de mis mandos superiores (subsecretarios y/o directivos) es respetuoso.</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0.60</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98.27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1.08</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97.26</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1.84</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95.19</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3.03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92.98</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2.42</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94.83</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dirty="0">
                          <a:solidFill>
                            <a:srgbClr val="006100"/>
                          </a:solidFill>
                          <a:effectLst/>
                          <a:latin typeface="Lato"/>
                        </a:rPr>
                        <a:t>93.97</a:t>
                      </a:r>
                    </a:p>
                  </a:txBody>
                  <a:tcPr marL="6232" marR="6232" marT="62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8960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769035" y="250394"/>
            <a:ext cx="5151000" cy="562800"/>
          </a:xfrm>
        </p:spPr>
        <p:txBody>
          <a:bodyPr/>
          <a:lstStyle/>
          <a:p>
            <a:r>
              <a:rPr lang="es-MX" dirty="0" smtClean="0"/>
              <a:t>Liderazgo y Participación 3</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68971157"/>
              </p:ext>
            </p:extLst>
          </p:nvPr>
        </p:nvGraphicFramePr>
        <p:xfrm>
          <a:off x="270937" y="1312332"/>
          <a:ext cx="8610595" cy="3208867"/>
        </p:xfrm>
        <a:graphic>
          <a:graphicData uri="http://schemas.openxmlformats.org/drawingml/2006/table">
            <a:tbl>
              <a:tblPr/>
              <a:tblGrid>
                <a:gridCol w="1670416">
                  <a:extLst>
                    <a:ext uri="{9D8B030D-6E8A-4147-A177-3AD203B41FA5}">
                      <a16:colId xmlns:a16="http://schemas.microsoft.com/office/drawing/2014/main" val="20000"/>
                    </a:ext>
                  </a:extLst>
                </a:gridCol>
                <a:gridCol w="596577">
                  <a:extLst>
                    <a:ext uri="{9D8B030D-6E8A-4147-A177-3AD203B41FA5}">
                      <a16:colId xmlns:a16="http://schemas.microsoft.com/office/drawing/2014/main" val="20001"/>
                    </a:ext>
                  </a:extLst>
                </a:gridCol>
                <a:gridCol w="596577">
                  <a:extLst>
                    <a:ext uri="{9D8B030D-6E8A-4147-A177-3AD203B41FA5}">
                      <a16:colId xmlns:a16="http://schemas.microsoft.com/office/drawing/2014/main" val="20002"/>
                    </a:ext>
                  </a:extLst>
                </a:gridCol>
                <a:gridCol w="596577">
                  <a:extLst>
                    <a:ext uri="{9D8B030D-6E8A-4147-A177-3AD203B41FA5}">
                      <a16:colId xmlns:a16="http://schemas.microsoft.com/office/drawing/2014/main" val="20003"/>
                    </a:ext>
                  </a:extLst>
                </a:gridCol>
                <a:gridCol w="596577">
                  <a:extLst>
                    <a:ext uri="{9D8B030D-6E8A-4147-A177-3AD203B41FA5}">
                      <a16:colId xmlns:a16="http://schemas.microsoft.com/office/drawing/2014/main" val="20004"/>
                    </a:ext>
                  </a:extLst>
                </a:gridCol>
                <a:gridCol w="596577">
                  <a:extLst>
                    <a:ext uri="{9D8B030D-6E8A-4147-A177-3AD203B41FA5}">
                      <a16:colId xmlns:a16="http://schemas.microsoft.com/office/drawing/2014/main" val="20005"/>
                    </a:ext>
                  </a:extLst>
                </a:gridCol>
                <a:gridCol w="596577">
                  <a:extLst>
                    <a:ext uri="{9D8B030D-6E8A-4147-A177-3AD203B41FA5}">
                      <a16:colId xmlns:a16="http://schemas.microsoft.com/office/drawing/2014/main" val="20006"/>
                    </a:ext>
                  </a:extLst>
                </a:gridCol>
                <a:gridCol w="596577">
                  <a:extLst>
                    <a:ext uri="{9D8B030D-6E8A-4147-A177-3AD203B41FA5}">
                      <a16:colId xmlns:a16="http://schemas.microsoft.com/office/drawing/2014/main" val="20007"/>
                    </a:ext>
                  </a:extLst>
                </a:gridCol>
                <a:gridCol w="596577">
                  <a:extLst>
                    <a:ext uri="{9D8B030D-6E8A-4147-A177-3AD203B41FA5}">
                      <a16:colId xmlns:a16="http://schemas.microsoft.com/office/drawing/2014/main" val="20008"/>
                    </a:ext>
                  </a:extLst>
                </a:gridCol>
                <a:gridCol w="596577">
                  <a:extLst>
                    <a:ext uri="{9D8B030D-6E8A-4147-A177-3AD203B41FA5}">
                      <a16:colId xmlns:a16="http://schemas.microsoft.com/office/drawing/2014/main" val="20009"/>
                    </a:ext>
                  </a:extLst>
                </a:gridCol>
                <a:gridCol w="596577">
                  <a:extLst>
                    <a:ext uri="{9D8B030D-6E8A-4147-A177-3AD203B41FA5}">
                      <a16:colId xmlns:a16="http://schemas.microsoft.com/office/drawing/2014/main" val="20010"/>
                    </a:ext>
                  </a:extLst>
                </a:gridCol>
                <a:gridCol w="974409">
                  <a:extLst>
                    <a:ext uri="{9D8B030D-6E8A-4147-A177-3AD203B41FA5}">
                      <a16:colId xmlns:a16="http://schemas.microsoft.com/office/drawing/2014/main" val="20011"/>
                    </a:ext>
                  </a:extLst>
                </a:gridCol>
              </a:tblGrid>
              <a:tr h="778644">
                <a:tc rowSpan="2">
                  <a:txBody>
                    <a:bodyPr/>
                    <a:lstStyle/>
                    <a:p>
                      <a:pPr algn="ctr" fontAlgn="ctr"/>
                      <a:r>
                        <a:rPr lang="es-MX" sz="900" b="1" i="0" u="none" strike="noStrike">
                          <a:solidFill>
                            <a:srgbClr val="262626"/>
                          </a:solidFill>
                          <a:effectLst/>
                          <a:latin typeface="Lato"/>
                        </a:rPr>
                        <a:t>REACTIVO/ ÁREA</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18720">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534163">
                <a:tc>
                  <a:txBody>
                    <a:bodyPr/>
                    <a:lstStyle/>
                    <a:p>
                      <a:pPr algn="ctr" fontAlgn="ctr"/>
                      <a:r>
                        <a:rPr lang="es-MX" sz="900" b="0" i="0" u="none" strike="noStrike">
                          <a:solidFill>
                            <a:srgbClr val="000000"/>
                          </a:solidFill>
                          <a:effectLst/>
                          <a:latin typeface="Lato"/>
                        </a:rPr>
                        <a:t>El lenguaje de mi jefe(a) directo(a) es respetuoso.</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0.60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98.63</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0.00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97.84</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0.31</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95.56</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0.40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94.27</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0.13</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95.88</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6100"/>
                          </a:solidFill>
                          <a:effectLst/>
                          <a:latin typeface="Lato"/>
                        </a:rPr>
                        <a:t>94.97</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2"/>
                  </a:ext>
                </a:extLst>
              </a:tr>
              <a:tr h="592488">
                <a:tc>
                  <a:txBody>
                    <a:bodyPr/>
                    <a:lstStyle/>
                    <a:p>
                      <a:pPr algn="ctr" fontAlgn="ctr"/>
                      <a:r>
                        <a:rPr lang="es-MX" sz="900" b="0" i="0" u="none" strike="noStrike">
                          <a:solidFill>
                            <a:srgbClr val="000000"/>
                          </a:solidFill>
                          <a:effectLst/>
                          <a:latin typeface="Lato"/>
                        </a:rPr>
                        <a:t>Mi Titular (Secretario[a] o Director[a] General) me inspira confianza y estabilidad.</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0.60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97.31</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0.48</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95.52</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2.42</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90.54</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3.99</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87.05</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900" b="0" i="0" u="none" strike="noStrike">
                          <a:solidFill>
                            <a:srgbClr val="000000"/>
                          </a:solidFill>
                          <a:effectLst/>
                          <a:latin typeface="Lato"/>
                        </a:rPr>
                        <a:t>3.41</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89.72</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900" b="0" i="0" u="none" strike="noStrike">
                          <a:solidFill>
                            <a:srgbClr val="000000"/>
                          </a:solidFill>
                          <a:effectLst/>
                          <a:latin typeface="Lato"/>
                        </a:rPr>
                        <a:t>88.68</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597835">
                <a:tc>
                  <a:txBody>
                    <a:bodyPr/>
                    <a:lstStyle/>
                    <a:p>
                      <a:pPr algn="ctr" fontAlgn="ctr"/>
                      <a:r>
                        <a:rPr lang="es-MX" sz="900" b="0" i="0" u="none" strike="noStrike">
                          <a:solidFill>
                            <a:srgbClr val="000000"/>
                          </a:solidFill>
                          <a:effectLst/>
                          <a:latin typeface="Lato"/>
                        </a:rPr>
                        <a:t>Mis mandos superiores(subsecretarios y/o directivos) me inspiran confianza y estabilidad.</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0.60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96.36</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0.96</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94.81</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2.26</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89.26</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900" b="0" i="0" u="none" strike="noStrike">
                          <a:solidFill>
                            <a:srgbClr val="000000"/>
                          </a:solidFill>
                          <a:effectLst/>
                          <a:latin typeface="Lato"/>
                        </a:rPr>
                        <a:t>3.76</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86.00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900" b="0" i="0" u="none" strike="noStrike">
                          <a:solidFill>
                            <a:srgbClr val="000000"/>
                          </a:solidFill>
                          <a:effectLst/>
                          <a:latin typeface="Lato"/>
                        </a:rPr>
                        <a:t>3.24</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88.29</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900" b="0" i="0" u="none" strike="noStrike">
                          <a:solidFill>
                            <a:srgbClr val="000000"/>
                          </a:solidFill>
                          <a:effectLst/>
                          <a:latin typeface="Lato"/>
                        </a:rPr>
                        <a:t>87.54</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87017">
                <a:tc>
                  <a:txBody>
                    <a:bodyPr/>
                    <a:lstStyle/>
                    <a:p>
                      <a:pPr algn="ctr" fontAlgn="ctr"/>
                      <a:r>
                        <a:rPr lang="es-MX" sz="900" b="0" i="0" u="none" strike="noStrike">
                          <a:solidFill>
                            <a:srgbClr val="000000"/>
                          </a:solidFill>
                          <a:effectLst/>
                          <a:latin typeface="Lato"/>
                        </a:rPr>
                        <a:t>Mi jefe(a) directo(a) me inspira confianza y estabilidad.</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0.60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97.19</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0.00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95.53</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0.45</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90.46</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0.70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88.47</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900" b="0" i="0" u="none" strike="noStrike">
                          <a:solidFill>
                            <a:srgbClr val="000000"/>
                          </a:solidFill>
                          <a:effectLst/>
                          <a:latin typeface="Lato"/>
                        </a:rPr>
                        <a:t>0.30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91.09</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dirty="0">
                          <a:solidFill>
                            <a:srgbClr val="000000"/>
                          </a:solidFill>
                          <a:effectLst/>
                          <a:latin typeface="Lato"/>
                        </a:rPr>
                        <a:t>89.65</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9841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769035" y="250394"/>
            <a:ext cx="5151000" cy="562800"/>
          </a:xfrm>
        </p:spPr>
        <p:txBody>
          <a:bodyPr/>
          <a:lstStyle/>
          <a:p>
            <a:r>
              <a:rPr lang="es-MX" dirty="0" smtClean="0"/>
              <a:t>Liderazgo y Participación 4</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627789322"/>
              </p:ext>
            </p:extLst>
          </p:nvPr>
        </p:nvGraphicFramePr>
        <p:xfrm>
          <a:off x="253996" y="1422401"/>
          <a:ext cx="8644469" cy="3031066"/>
        </p:xfrm>
        <a:graphic>
          <a:graphicData uri="http://schemas.openxmlformats.org/drawingml/2006/table">
            <a:tbl>
              <a:tblPr/>
              <a:tblGrid>
                <a:gridCol w="1676987">
                  <a:extLst>
                    <a:ext uri="{9D8B030D-6E8A-4147-A177-3AD203B41FA5}">
                      <a16:colId xmlns:a16="http://schemas.microsoft.com/office/drawing/2014/main" val="20000"/>
                    </a:ext>
                  </a:extLst>
                </a:gridCol>
                <a:gridCol w="598924">
                  <a:extLst>
                    <a:ext uri="{9D8B030D-6E8A-4147-A177-3AD203B41FA5}">
                      <a16:colId xmlns:a16="http://schemas.microsoft.com/office/drawing/2014/main" val="20001"/>
                    </a:ext>
                  </a:extLst>
                </a:gridCol>
                <a:gridCol w="598924">
                  <a:extLst>
                    <a:ext uri="{9D8B030D-6E8A-4147-A177-3AD203B41FA5}">
                      <a16:colId xmlns:a16="http://schemas.microsoft.com/office/drawing/2014/main" val="20002"/>
                    </a:ext>
                  </a:extLst>
                </a:gridCol>
                <a:gridCol w="598924">
                  <a:extLst>
                    <a:ext uri="{9D8B030D-6E8A-4147-A177-3AD203B41FA5}">
                      <a16:colId xmlns:a16="http://schemas.microsoft.com/office/drawing/2014/main" val="20003"/>
                    </a:ext>
                  </a:extLst>
                </a:gridCol>
                <a:gridCol w="598924">
                  <a:extLst>
                    <a:ext uri="{9D8B030D-6E8A-4147-A177-3AD203B41FA5}">
                      <a16:colId xmlns:a16="http://schemas.microsoft.com/office/drawing/2014/main" val="20004"/>
                    </a:ext>
                  </a:extLst>
                </a:gridCol>
                <a:gridCol w="598924">
                  <a:extLst>
                    <a:ext uri="{9D8B030D-6E8A-4147-A177-3AD203B41FA5}">
                      <a16:colId xmlns:a16="http://schemas.microsoft.com/office/drawing/2014/main" val="20005"/>
                    </a:ext>
                  </a:extLst>
                </a:gridCol>
                <a:gridCol w="598924">
                  <a:extLst>
                    <a:ext uri="{9D8B030D-6E8A-4147-A177-3AD203B41FA5}">
                      <a16:colId xmlns:a16="http://schemas.microsoft.com/office/drawing/2014/main" val="20006"/>
                    </a:ext>
                  </a:extLst>
                </a:gridCol>
                <a:gridCol w="598924">
                  <a:extLst>
                    <a:ext uri="{9D8B030D-6E8A-4147-A177-3AD203B41FA5}">
                      <a16:colId xmlns:a16="http://schemas.microsoft.com/office/drawing/2014/main" val="20007"/>
                    </a:ext>
                  </a:extLst>
                </a:gridCol>
                <a:gridCol w="598924">
                  <a:extLst>
                    <a:ext uri="{9D8B030D-6E8A-4147-A177-3AD203B41FA5}">
                      <a16:colId xmlns:a16="http://schemas.microsoft.com/office/drawing/2014/main" val="20008"/>
                    </a:ext>
                  </a:extLst>
                </a:gridCol>
                <a:gridCol w="598924">
                  <a:extLst>
                    <a:ext uri="{9D8B030D-6E8A-4147-A177-3AD203B41FA5}">
                      <a16:colId xmlns:a16="http://schemas.microsoft.com/office/drawing/2014/main" val="20009"/>
                    </a:ext>
                  </a:extLst>
                </a:gridCol>
                <a:gridCol w="598924">
                  <a:extLst>
                    <a:ext uri="{9D8B030D-6E8A-4147-A177-3AD203B41FA5}">
                      <a16:colId xmlns:a16="http://schemas.microsoft.com/office/drawing/2014/main" val="20010"/>
                    </a:ext>
                  </a:extLst>
                </a:gridCol>
                <a:gridCol w="978242">
                  <a:extLst>
                    <a:ext uri="{9D8B030D-6E8A-4147-A177-3AD203B41FA5}">
                      <a16:colId xmlns:a16="http://schemas.microsoft.com/office/drawing/2014/main" val="20011"/>
                    </a:ext>
                  </a:extLst>
                </a:gridCol>
              </a:tblGrid>
              <a:tr h="555233">
                <a:tc rowSpan="2">
                  <a:txBody>
                    <a:bodyPr/>
                    <a:lstStyle/>
                    <a:p>
                      <a:pPr algn="ctr" fontAlgn="ctr"/>
                      <a:r>
                        <a:rPr lang="es-MX" sz="900" b="1" i="0" u="none" strike="noStrike">
                          <a:solidFill>
                            <a:srgbClr val="262626"/>
                          </a:solidFill>
                          <a:effectLst/>
                          <a:latin typeface="Lato"/>
                        </a:rPr>
                        <a:t>REACTIVO/ ÁREA</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40476">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759904">
                <a:tc>
                  <a:txBody>
                    <a:bodyPr/>
                    <a:lstStyle/>
                    <a:p>
                      <a:pPr algn="ctr" fontAlgn="ctr"/>
                      <a:r>
                        <a:rPr lang="es-MX" sz="900" b="0" i="0" u="none" strike="noStrike">
                          <a:solidFill>
                            <a:srgbClr val="000000"/>
                          </a:solidFill>
                          <a:effectLst/>
                          <a:latin typeface="Lato"/>
                        </a:rPr>
                        <a:t>Mi titular (Secretario[a] o Director General) me da un trato digno y humano.</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0.60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98.15</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1.08</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97.14</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2.60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94.19</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4.05</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91.15</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3.28</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93.45</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6100"/>
                          </a:solidFill>
                          <a:effectLst/>
                          <a:latin typeface="Lato"/>
                        </a:rPr>
                        <a:t>92.48</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2"/>
                  </a:ext>
                </a:extLst>
              </a:tr>
              <a:tr h="711809">
                <a:tc>
                  <a:txBody>
                    <a:bodyPr/>
                    <a:lstStyle/>
                    <a:p>
                      <a:pPr algn="ctr" fontAlgn="ctr"/>
                      <a:r>
                        <a:rPr lang="es-MX" sz="900" b="0" i="0" u="none" strike="noStrike">
                          <a:solidFill>
                            <a:srgbClr val="000000"/>
                          </a:solidFill>
                          <a:effectLst/>
                          <a:latin typeface="Lato"/>
                        </a:rPr>
                        <a:t>Mis mandos superiores (Subsecretario[a] y/o personal directivo) me dan un trato digno y humano.</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0.60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98.03</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1.08</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96.73</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1.91</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93.72</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3.30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90.96</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2.81</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93.17</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6100"/>
                          </a:solidFill>
                          <a:effectLst/>
                          <a:latin typeface="Lato"/>
                        </a:rPr>
                        <a:t>92.20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3"/>
                  </a:ext>
                </a:extLst>
              </a:tr>
              <a:tr h="763644">
                <a:tc>
                  <a:txBody>
                    <a:bodyPr/>
                    <a:lstStyle/>
                    <a:p>
                      <a:pPr algn="ctr" fontAlgn="ctr"/>
                      <a:r>
                        <a:rPr lang="es-MX" sz="900" b="0" i="0" u="none" strike="noStrike">
                          <a:solidFill>
                            <a:srgbClr val="000000"/>
                          </a:solidFill>
                          <a:effectLst/>
                          <a:latin typeface="Lato"/>
                        </a:rPr>
                        <a:t>Mi jefe(a) directo(a) me da un trato digno y humano.</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Lato"/>
                        </a:rPr>
                        <a:t>0.60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98.39</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0.00</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97.52</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0.29</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94.43</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0.41</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92.85</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a:solidFill>
                            <a:srgbClr val="000000"/>
                          </a:solidFill>
                          <a:effectLst/>
                          <a:latin typeface="Lato"/>
                        </a:rPr>
                        <a:t>0.22</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6100"/>
                          </a:solidFill>
                          <a:effectLst/>
                          <a:latin typeface="Lato"/>
                        </a:rPr>
                        <a:t>94.85</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900" b="0" i="0" u="none" strike="noStrike" dirty="0">
                          <a:solidFill>
                            <a:srgbClr val="006100"/>
                          </a:solidFill>
                          <a:effectLst/>
                          <a:latin typeface="Lato"/>
                        </a:rPr>
                        <a:t>93.73</a:t>
                      </a:r>
                    </a:p>
                  </a:txBody>
                  <a:tcPr marL="7380" marR="7380" marT="7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3845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760288" y="116829"/>
            <a:ext cx="4813480" cy="562800"/>
          </a:xfrm>
        </p:spPr>
        <p:txBody>
          <a:bodyPr/>
          <a:lstStyle/>
          <a:p>
            <a:r>
              <a:rPr lang="es-MX" dirty="0" smtClean="0"/>
              <a:t>Identidad con la Organización</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1017344377"/>
              </p:ext>
            </p:extLst>
          </p:nvPr>
        </p:nvGraphicFramePr>
        <p:xfrm>
          <a:off x="262466" y="1473200"/>
          <a:ext cx="8636003" cy="2971801"/>
        </p:xfrm>
        <a:graphic>
          <a:graphicData uri="http://schemas.openxmlformats.org/drawingml/2006/table">
            <a:tbl>
              <a:tblPr/>
              <a:tblGrid>
                <a:gridCol w="1583030">
                  <a:extLst>
                    <a:ext uri="{9D8B030D-6E8A-4147-A177-3AD203B41FA5}">
                      <a16:colId xmlns:a16="http://schemas.microsoft.com/office/drawing/2014/main" val="20000"/>
                    </a:ext>
                  </a:extLst>
                </a:gridCol>
                <a:gridCol w="565369">
                  <a:extLst>
                    <a:ext uri="{9D8B030D-6E8A-4147-A177-3AD203B41FA5}">
                      <a16:colId xmlns:a16="http://schemas.microsoft.com/office/drawing/2014/main" val="20001"/>
                    </a:ext>
                  </a:extLst>
                </a:gridCol>
                <a:gridCol w="565369">
                  <a:extLst>
                    <a:ext uri="{9D8B030D-6E8A-4147-A177-3AD203B41FA5}">
                      <a16:colId xmlns:a16="http://schemas.microsoft.com/office/drawing/2014/main" val="20002"/>
                    </a:ext>
                  </a:extLst>
                </a:gridCol>
                <a:gridCol w="565369">
                  <a:extLst>
                    <a:ext uri="{9D8B030D-6E8A-4147-A177-3AD203B41FA5}">
                      <a16:colId xmlns:a16="http://schemas.microsoft.com/office/drawing/2014/main" val="20003"/>
                    </a:ext>
                  </a:extLst>
                </a:gridCol>
                <a:gridCol w="584214">
                  <a:extLst>
                    <a:ext uri="{9D8B030D-6E8A-4147-A177-3AD203B41FA5}">
                      <a16:colId xmlns:a16="http://schemas.microsoft.com/office/drawing/2014/main" val="20004"/>
                    </a:ext>
                  </a:extLst>
                </a:gridCol>
                <a:gridCol w="586570">
                  <a:extLst>
                    <a:ext uri="{9D8B030D-6E8A-4147-A177-3AD203B41FA5}">
                      <a16:colId xmlns:a16="http://schemas.microsoft.com/office/drawing/2014/main" val="20005"/>
                    </a:ext>
                  </a:extLst>
                </a:gridCol>
                <a:gridCol w="565369">
                  <a:extLst>
                    <a:ext uri="{9D8B030D-6E8A-4147-A177-3AD203B41FA5}">
                      <a16:colId xmlns:a16="http://schemas.microsoft.com/office/drawing/2014/main" val="20006"/>
                    </a:ext>
                  </a:extLst>
                </a:gridCol>
                <a:gridCol w="565369">
                  <a:extLst>
                    <a:ext uri="{9D8B030D-6E8A-4147-A177-3AD203B41FA5}">
                      <a16:colId xmlns:a16="http://schemas.microsoft.com/office/drawing/2014/main" val="20007"/>
                    </a:ext>
                  </a:extLst>
                </a:gridCol>
                <a:gridCol w="565369">
                  <a:extLst>
                    <a:ext uri="{9D8B030D-6E8A-4147-A177-3AD203B41FA5}">
                      <a16:colId xmlns:a16="http://schemas.microsoft.com/office/drawing/2014/main" val="20008"/>
                    </a:ext>
                  </a:extLst>
                </a:gridCol>
                <a:gridCol w="782092">
                  <a:extLst>
                    <a:ext uri="{9D8B030D-6E8A-4147-A177-3AD203B41FA5}">
                      <a16:colId xmlns:a16="http://schemas.microsoft.com/office/drawing/2014/main" val="20009"/>
                    </a:ext>
                  </a:extLst>
                </a:gridCol>
                <a:gridCol w="784448">
                  <a:extLst>
                    <a:ext uri="{9D8B030D-6E8A-4147-A177-3AD203B41FA5}">
                      <a16:colId xmlns:a16="http://schemas.microsoft.com/office/drawing/2014/main" val="20010"/>
                    </a:ext>
                  </a:extLst>
                </a:gridCol>
                <a:gridCol w="923435">
                  <a:extLst>
                    <a:ext uri="{9D8B030D-6E8A-4147-A177-3AD203B41FA5}">
                      <a16:colId xmlns:a16="http://schemas.microsoft.com/office/drawing/2014/main" val="20011"/>
                    </a:ext>
                  </a:extLst>
                </a:gridCol>
              </a:tblGrid>
              <a:tr h="643137">
                <a:tc rowSpan="2">
                  <a:txBody>
                    <a:bodyPr/>
                    <a:lstStyle/>
                    <a:p>
                      <a:pPr algn="ctr" fontAlgn="ctr"/>
                      <a:r>
                        <a:rPr lang="es-MX" sz="900" b="1" i="0" u="none" strike="noStrike">
                          <a:solidFill>
                            <a:srgbClr val="262626"/>
                          </a:solidFill>
                          <a:effectLst/>
                          <a:latin typeface="Lato"/>
                        </a:rPr>
                        <a:t>REACTIVO/ ÁREA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78549">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649946">
                <a:tc>
                  <a:txBody>
                    <a:bodyPr/>
                    <a:lstStyle/>
                    <a:p>
                      <a:pPr algn="ctr" fontAlgn="ctr"/>
                      <a:r>
                        <a:rPr lang="es-MX" sz="800" b="0" i="0" u="none" strike="noStrike">
                          <a:solidFill>
                            <a:srgbClr val="000000"/>
                          </a:solidFill>
                          <a:effectLst/>
                          <a:latin typeface="Lato"/>
                        </a:rPr>
                        <a:t>Mi institución es el mejor lugar para trabajar.</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97.19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94.83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0.78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91.72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0.82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90.62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0.86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88.50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6100"/>
                          </a:solidFill>
                          <a:effectLst/>
                          <a:latin typeface="Lato"/>
                        </a:rPr>
                        <a:t>90.86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2"/>
                  </a:ext>
                </a:extLst>
              </a:tr>
              <a:tr h="631376">
                <a:tc>
                  <a:txBody>
                    <a:bodyPr/>
                    <a:lstStyle/>
                    <a:p>
                      <a:pPr algn="ctr" fontAlgn="ctr"/>
                      <a:r>
                        <a:rPr lang="es-MX" sz="800" b="0" i="0" u="none" strike="noStrike">
                          <a:solidFill>
                            <a:srgbClr val="000000"/>
                          </a:solidFill>
                          <a:effectLst/>
                          <a:latin typeface="Lato"/>
                        </a:rPr>
                        <a:t>Me siento orgulloso de ser parte de mi institución.</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98.87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97.45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96.03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94.69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93.96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6100"/>
                          </a:solidFill>
                          <a:effectLst/>
                          <a:latin typeface="Lato"/>
                        </a:rPr>
                        <a:t>95.08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3"/>
                  </a:ext>
                </a:extLst>
              </a:tr>
              <a:tr h="768793">
                <a:tc>
                  <a:txBody>
                    <a:bodyPr/>
                    <a:lstStyle/>
                    <a:p>
                      <a:pPr algn="ctr" fontAlgn="ctr"/>
                      <a:r>
                        <a:rPr lang="es-MX" sz="800" b="0" i="0" u="none" strike="noStrike">
                          <a:solidFill>
                            <a:srgbClr val="000000"/>
                          </a:solidFill>
                          <a:effectLst/>
                          <a:latin typeface="Lato"/>
                        </a:rPr>
                        <a:t>Trabajar en el gobierno me permite contribuir al bienestar de la sociedad.</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99.40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98.71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97.41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0.31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95.81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95.32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dirty="0">
                          <a:solidFill>
                            <a:srgbClr val="006100"/>
                          </a:solidFill>
                          <a:effectLst/>
                          <a:latin typeface="Lato"/>
                        </a:rPr>
                        <a:t>96.29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7236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810131" y="147651"/>
            <a:ext cx="5151000" cy="562800"/>
          </a:xfrm>
        </p:spPr>
        <p:txBody>
          <a:bodyPr/>
          <a:lstStyle/>
          <a:p>
            <a:r>
              <a:rPr lang="es-MX" dirty="0" smtClean="0"/>
              <a:t>Enfoque a Resultados y Productividad</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693854022"/>
              </p:ext>
            </p:extLst>
          </p:nvPr>
        </p:nvGraphicFramePr>
        <p:xfrm>
          <a:off x="245531" y="1126067"/>
          <a:ext cx="8636002" cy="3589866"/>
        </p:xfrm>
        <a:graphic>
          <a:graphicData uri="http://schemas.openxmlformats.org/drawingml/2006/table">
            <a:tbl>
              <a:tblPr/>
              <a:tblGrid>
                <a:gridCol w="1583030">
                  <a:extLst>
                    <a:ext uri="{9D8B030D-6E8A-4147-A177-3AD203B41FA5}">
                      <a16:colId xmlns:a16="http://schemas.microsoft.com/office/drawing/2014/main" val="20000"/>
                    </a:ext>
                  </a:extLst>
                </a:gridCol>
                <a:gridCol w="565369">
                  <a:extLst>
                    <a:ext uri="{9D8B030D-6E8A-4147-A177-3AD203B41FA5}">
                      <a16:colId xmlns:a16="http://schemas.microsoft.com/office/drawing/2014/main" val="20001"/>
                    </a:ext>
                  </a:extLst>
                </a:gridCol>
                <a:gridCol w="565369">
                  <a:extLst>
                    <a:ext uri="{9D8B030D-6E8A-4147-A177-3AD203B41FA5}">
                      <a16:colId xmlns:a16="http://schemas.microsoft.com/office/drawing/2014/main" val="20002"/>
                    </a:ext>
                  </a:extLst>
                </a:gridCol>
                <a:gridCol w="565369">
                  <a:extLst>
                    <a:ext uri="{9D8B030D-6E8A-4147-A177-3AD203B41FA5}">
                      <a16:colId xmlns:a16="http://schemas.microsoft.com/office/drawing/2014/main" val="20003"/>
                    </a:ext>
                  </a:extLst>
                </a:gridCol>
                <a:gridCol w="584214">
                  <a:extLst>
                    <a:ext uri="{9D8B030D-6E8A-4147-A177-3AD203B41FA5}">
                      <a16:colId xmlns:a16="http://schemas.microsoft.com/office/drawing/2014/main" val="20004"/>
                    </a:ext>
                  </a:extLst>
                </a:gridCol>
                <a:gridCol w="586568">
                  <a:extLst>
                    <a:ext uri="{9D8B030D-6E8A-4147-A177-3AD203B41FA5}">
                      <a16:colId xmlns:a16="http://schemas.microsoft.com/office/drawing/2014/main" val="20005"/>
                    </a:ext>
                  </a:extLst>
                </a:gridCol>
                <a:gridCol w="565369">
                  <a:extLst>
                    <a:ext uri="{9D8B030D-6E8A-4147-A177-3AD203B41FA5}">
                      <a16:colId xmlns:a16="http://schemas.microsoft.com/office/drawing/2014/main" val="20006"/>
                    </a:ext>
                  </a:extLst>
                </a:gridCol>
                <a:gridCol w="565369">
                  <a:extLst>
                    <a:ext uri="{9D8B030D-6E8A-4147-A177-3AD203B41FA5}">
                      <a16:colId xmlns:a16="http://schemas.microsoft.com/office/drawing/2014/main" val="20007"/>
                    </a:ext>
                  </a:extLst>
                </a:gridCol>
                <a:gridCol w="565369">
                  <a:extLst>
                    <a:ext uri="{9D8B030D-6E8A-4147-A177-3AD203B41FA5}">
                      <a16:colId xmlns:a16="http://schemas.microsoft.com/office/drawing/2014/main" val="20008"/>
                    </a:ext>
                  </a:extLst>
                </a:gridCol>
                <a:gridCol w="782092">
                  <a:extLst>
                    <a:ext uri="{9D8B030D-6E8A-4147-A177-3AD203B41FA5}">
                      <a16:colId xmlns:a16="http://schemas.microsoft.com/office/drawing/2014/main" val="20009"/>
                    </a:ext>
                  </a:extLst>
                </a:gridCol>
                <a:gridCol w="784449">
                  <a:extLst>
                    <a:ext uri="{9D8B030D-6E8A-4147-A177-3AD203B41FA5}">
                      <a16:colId xmlns:a16="http://schemas.microsoft.com/office/drawing/2014/main" val="20010"/>
                    </a:ext>
                  </a:extLst>
                </a:gridCol>
                <a:gridCol w="923435">
                  <a:extLst>
                    <a:ext uri="{9D8B030D-6E8A-4147-A177-3AD203B41FA5}">
                      <a16:colId xmlns:a16="http://schemas.microsoft.com/office/drawing/2014/main" val="20011"/>
                    </a:ext>
                  </a:extLst>
                </a:gridCol>
              </a:tblGrid>
              <a:tr h="491289">
                <a:tc rowSpan="2">
                  <a:txBody>
                    <a:bodyPr/>
                    <a:lstStyle/>
                    <a:p>
                      <a:pPr algn="ctr" fontAlgn="ctr"/>
                      <a:r>
                        <a:rPr lang="es-MX" sz="900" b="1" i="0" u="none" strike="noStrike">
                          <a:solidFill>
                            <a:srgbClr val="262626"/>
                          </a:solidFill>
                          <a:effectLst/>
                          <a:latin typeface="Lato"/>
                        </a:rPr>
                        <a:t>REACTIVO/ ÁREA</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12782">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477104">
                <a:tc>
                  <a:txBody>
                    <a:bodyPr/>
                    <a:lstStyle/>
                    <a:p>
                      <a:pPr algn="ctr" fontAlgn="ctr"/>
                      <a:r>
                        <a:rPr lang="es-MX" sz="800" b="0" i="0" u="none" strike="noStrike">
                          <a:solidFill>
                            <a:srgbClr val="000000"/>
                          </a:solidFill>
                          <a:effectLst/>
                          <a:latin typeface="Lato"/>
                        </a:rPr>
                        <a:t>Conozco el impacto del trabajo de mi institución.</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98.87</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97.64</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0.18</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95.82</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0.76</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93.56</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0.95</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93.46</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6100"/>
                          </a:solidFill>
                          <a:effectLst/>
                          <a:latin typeface="Lato"/>
                        </a:rPr>
                        <a:t>94.31</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2"/>
                  </a:ext>
                </a:extLst>
              </a:tr>
              <a:tr h="729133">
                <a:tc>
                  <a:txBody>
                    <a:bodyPr/>
                    <a:lstStyle/>
                    <a:p>
                      <a:pPr algn="ctr" fontAlgn="ctr"/>
                      <a:r>
                        <a:rPr lang="es-MX" sz="800" b="0" i="0" u="none" strike="noStrike">
                          <a:solidFill>
                            <a:srgbClr val="000000"/>
                          </a:solidFill>
                          <a:effectLst/>
                          <a:latin typeface="Lato"/>
                        </a:rPr>
                        <a:t>La estructura de mi área es la adecuada para cumplir con nuestros objetivos.</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91.34</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0.36</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88.74</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0.61</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87.30</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0.72</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88.44</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0.78</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87.99</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88.16</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73794">
                <a:tc>
                  <a:txBody>
                    <a:bodyPr/>
                    <a:lstStyle/>
                    <a:p>
                      <a:pPr algn="ctr" fontAlgn="ctr"/>
                      <a:r>
                        <a:rPr lang="es-MX" sz="800" b="0" i="0" u="none" strike="noStrike">
                          <a:solidFill>
                            <a:srgbClr val="000000"/>
                          </a:solidFill>
                          <a:effectLst/>
                          <a:latin typeface="Lato"/>
                        </a:rPr>
                        <a:t>Me siento comprometido a lograr buenos resultados en mi trabajo.</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0.00</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99.64</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0.00</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99.45</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0.09</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98.22</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0.08</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97.21</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0.17</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97.18</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6100"/>
                          </a:solidFill>
                          <a:effectLst/>
                          <a:latin typeface="Lato"/>
                        </a:rPr>
                        <a:t>97.57</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4"/>
                  </a:ext>
                </a:extLst>
              </a:tr>
              <a:tr h="567418">
                <a:tc>
                  <a:txBody>
                    <a:bodyPr/>
                    <a:lstStyle/>
                    <a:p>
                      <a:pPr algn="ctr" fontAlgn="ctr"/>
                      <a:r>
                        <a:rPr lang="es-MX" sz="800" b="0" i="0" u="none" strike="noStrike">
                          <a:solidFill>
                            <a:srgbClr val="000000"/>
                          </a:solidFill>
                          <a:effectLst/>
                          <a:latin typeface="Lato"/>
                        </a:rPr>
                        <a:t>En mi área logramos obtener mejores resultados sin incrementar el gasto.</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96.72</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0.48</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95.47</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1.84</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92.69</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3.19</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89.95</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5.01</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89.15</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6100"/>
                          </a:solidFill>
                          <a:effectLst/>
                          <a:latin typeface="Lato"/>
                        </a:rPr>
                        <a:t>90.81</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5"/>
                  </a:ext>
                </a:extLst>
              </a:tr>
              <a:tr h="638346">
                <a:tc>
                  <a:txBody>
                    <a:bodyPr/>
                    <a:lstStyle/>
                    <a:p>
                      <a:pPr algn="ctr" fontAlgn="ctr"/>
                      <a:r>
                        <a:rPr lang="es-MX" sz="800" b="0" i="0" u="none" strike="noStrike">
                          <a:solidFill>
                            <a:srgbClr val="000000"/>
                          </a:solidFill>
                          <a:effectLst/>
                          <a:latin typeface="Lato"/>
                        </a:rPr>
                        <a:t>El área de recursos humanos da buen servicio al personal de mi institución.</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93.73</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0.24</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93.53</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1.12</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90.87</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2.13</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89.30</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3.37</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89.05</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dirty="0">
                          <a:solidFill>
                            <a:srgbClr val="000000"/>
                          </a:solidFill>
                          <a:effectLst/>
                          <a:latin typeface="Lato"/>
                        </a:rPr>
                        <a:t>89.87</a:t>
                      </a:r>
                    </a:p>
                  </a:txBody>
                  <a:tcPr marL="6750" marR="6750" marT="6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6371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789584" y="260667"/>
            <a:ext cx="5151000" cy="562800"/>
          </a:xfrm>
        </p:spPr>
        <p:txBody>
          <a:bodyPr/>
          <a:lstStyle/>
          <a:p>
            <a:r>
              <a:rPr lang="es-MX" dirty="0" smtClean="0"/>
              <a:t>Normatividad y Procesos</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099384716"/>
              </p:ext>
            </p:extLst>
          </p:nvPr>
        </p:nvGraphicFramePr>
        <p:xfrm>
          <a:off x="237066" y="1151466"/>
          <a:ext cx="8652932" cy="3572934"/>
        </p:xfrm>
        <a:graphic>
          <a:graphicData uri="http://schemas.openxmlformats.org/drawingml/2006/table">
            <a:tbl>
              <a:tblPr/>
              <a:tblGrid>
                <a:gridCol w="1586134">
                  <a:extLst>
                    <a:ext uri="{9D8B030D-6E8A-4147-A177-3AD203B41FA5}">
                      <a16:colId xmlns:a16="http://schemas.microsoft.com/office/drawing/2014/main" val="20000"/>
                    </a:ext>
                  </a:extLst>
                </a:gridCol>
                <a:gridCol w="566477">
                  <a:extLst>
                    <a:ext uri="{9D8B030D-6E8A-4147-A177-3AD203B41FA5}">
                      <a16:colId xmlns:a16="http://schemas.microsoft.com/office/drawing/2014/main" val="20001"/>
                    </a:ext>
                  </a:extLst>
                </a:gridCol>
                <a:gridCol w="566477">
                  <a:extLst>
                    <a:ext uri="{9D8B030D-6E8A-4147-A177-3AD203B41FA5}">
                      <a16:colId xmlns:a16="http://schemas.microsoft.com/office/drawing/2014/main" val="20002"/>
                    </a:ext>
                  </a:extLst>
                </a:gridCol>
                <a:gridCol w="566477">
                  <a:extLst>
                    <a:ext uri="{9D8B030D-6E8A-4147-A177-3AD203B41FA5}">
                      <a16:colId xmlns:a16="http://schemas.microsoft.com/office/drawing/2014/main" val="20003"/>
                    </a:ext>
                  </a:extLst>
                </a:gridCol>
                <a:gridCol w="585360">
                  <a:extLst>
                    <a:ext uri="{9D8B030D-6E8A-4147-A177-3AD203B41FA5}">
                      <a16:colId xmlns:a16="http://schemas.microsoft.com/office/drawing/2014/main" val="20004"/>
                    </a:ext>
                  </a:extLst>
                </a:gridCol>
                <a:gridCol w="587720">
                  <a:extLst>
                    <a:ext uri="{9D8B030D-6E8A-4147-A177-3AD203B41FA5}">
                      <a16:colId xmlns:a16="http://schemas.microsoft.com/office/drawing/2014/main" val="20005"/>
                    </a:ext>
                  </a:extLst>
                </a:gridCol>
                <a:gridCol w="566477">
                  <a:extLst>
                    <a:ext uri="{9D8B030D-6E8A-4147-A177-3AD203B41FA5}">
                      <a16:colId xmlns:a16="http://schemas.microsoft.com/office/drawing/2014/main" val="20006"/>
                    </a:ext>
                  </a:extLst>
                </a:gridCol>
                <a:gridCol w="566477">
                  <a:extLst>
                    <a:ext uri="{9D8B030D-6E8A-4147-A177-3AD203B41FA5}">
                      <a16:colId xmlns:a16="http://schemas.microsoft.com/office/drawing/2014/main" val="20007"/>
                    </a:ext>
                  </a:extLst>
                </a:gridCol>
                <a:gridCol w="566477">
                  <a:extLst>
                    <a:ext uri="{9D8B030D-6E8A-4147-A177-3AD203B41FA5}">
                      <a16:colId xmlns:a16="http://schemas.microsoft.com/office/drawing/2014/main" val="20008"/>
                    </a:ext>
                  </a:extLst>
                </a:gridCol>
                <a:gridCol w="783625">
                  <a:extLst>
                    <a:ext uri="{9D8B030D-6E8A-4147-A177-3AD203B41FA5}">
                      <a16:colId xmlns:a16="http://schemas.microsoft.com/office/drawing/2014/main" val="20009"/>
                    </a:ext>
                  </a:extLst>
                </a:gridCol>
                <a:gridCol w="785986">
                  <a:extLst>
                    <a:ext uri="{9D8B030D-6E8A-4147-A177-3AD203B41FA5}">
                      <a16:colId xmlns:a16="http://schemas.microsoft.com/office/drawing/2014/main" val="20010"/>
                    </a:ext>
                  </a:extLst>
                </a:gridCol>
                <a:gridCol w="925245">
                  <a:extLst>
                    <a:ext uri="{9D8B030D-6E8A-4147-A177-3AD203B41FA5}">
                      <a16:colId xmlns:a16="http://schemas.microsoft.com/office/drawing/2014/main" val="20011"/>
                    </a:ext>
                  </a:extLst>
                </a:gridCol>
              </a:tblGrid>
              <a:tr h="582501">
                <a:tc rowSpan="2">
                  <a:txBody>
                    <a:bodyPr/>
                    <a:lstStyle/>
                    <a:p>
                      <a:pPr algn="ctr" fontAlgn="ctr"/>
                      <a:r>
                        <a:rPr lang="es-MX" sz="900" b="1" i="0" u="none" strike="noStrike">
                          <a:solidFill>
                            <a:srgbClr val="262626"/>
                          </a:solidFill>
                          <a:effectLst/>
                          <a:latin typeface="Lato"/>
                        </a:rPr>
                        <a:t>REACTIVO/ ÁREA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52286">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874593">
                <a:tc>
                  <a:txBody>
                    <a:bodyPr/>
                    <a:lstStyle/>
                    <a:p>
                      <a:pPr algn="ctr" fontAlgn="ctr"/>
                      <a:r>
                        <a:rPr lang="es-MX" sz="800" b="0" i="0" u="none" strike="noStrike">
                          <a:solidFill>
                            <a:srgbClr val="000000"/>
                          </a:solidFill>
                          <a:effectLst/>
                          <a:latin typeface="Lato"/>
                        </a:rPr>
                        <a:t>La normatividad de mi institución está adecuada a las necesidades actuales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1.19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92.46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0.36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92.02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1.68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90.20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2.88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89.09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3.19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88.62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89.45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28119">
                <a:tc>
                  <a:txBody>
                    <a:bodyPr/>
                    <a:lstStyle/>
                    <a:p>
                      <a:pPr algn="ctr" fontAlgn="ctr"/>
                      <a:r>
                        <a:rPr lang="es-MX" sz="800" b="0" i="0" u="none" strike="noStrike">
                          <a:solidFill>
                            <a:srgbClr val="000000"/>
                          </a:solidFill>
                          <a:effectLst/>
                          <a:latin typeface="Lato"/>
                        </a:rPr>
                        <a:t>Los procedimientos de mi institución están actualizados.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1.79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90.33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0.84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90.67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3.12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88.40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4.00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88.31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4.83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86.93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88.29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555030">
                <a:tc>
                  <a:txBody>
                    <a:bodyPr/>
                    <a:lstStyle/>
                    <a:p>
                      <a:pPr algn="ctr" fontAlgn="ctr"/>
                      <a:r>
                        <a:rPr lang="es-MX" sz="800" b="0" i="0" u="none" strike="noStrike">
                          <a:solidFill>
                            <a:srgbClr val="000000"/>
                          </a:solidFill>
                          <a:effectLst/>
                          <a:latin typeface="Lato"/>
                        </a:rPr>
                        <a:t>Conozco la normatividad aplicable a mi trabajo.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96.84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0.36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96.35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1.01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93.05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2.25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89.57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3.37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88.22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6100"/>
                          </a:solidFill>
                          <a:effectLst/>
                          <a:latin typeface="Lato"/>
                        </a:rPr>
                        <a:t>90.60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extLst>
                  <a:ext uri="{0D108BD9-81ED-4DB2-BD59-A6C34878D82A}">
                    <a16:rowId xmlns:a16="http://schemas.microsoft.com/office/drawing/2014/main" val="10004"/>
                  </a:ext>
                </a:extLst>
              </a:tr>
              <a:tr h="780405">
                <a:tc>
                  <a:txBody>
                    <a:bodyPr/>
                    <a:lstStyle/>
                    <a:p>
                      <a:pPr algn="ctr" fontAlgn="ctr"/>
                      <a:r>
                        <a:rPr lang="es-MX" sz="800" b="0" i="0" u="none" strike="noStrike">
                          <a:solidFill>
                            <a:srgbClr val="000000"/>
                          </a:solidFill>
                          <a:effectLst/>
                          <a:latin typeface="Lato"/>
                        </a:rPr>
                        <a:t>En mi institución se implementan las sugerencias para simplificar los procesos de trabajo</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93.85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1.08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91.12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2.82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86.27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3.24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85.03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5.05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83.85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dirty="0">
                          <a:solidFill>
                            <a:srgbClr val="000000"/>
                          </a:solidFill>
                          <a:effectLst/>
                          <a:latin typeface="Lato"/>
                        </a:rPr>
                        <a:t>85.53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2010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871776" y="301764"/>
            <a:ext cx="5151000" cy="562800"/>
          </a:xfrm>
        </p:spPr>
        <p:txBody>
          <a:bodyPr/>
          <a:lstStyle/>
          <a:p>
            <a:r>
              <a:rPr lang="es-MX" dirty="0" smtClean="0"/>
              <a:t>Profesionalización</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1047797512"/>
              </p:ext>
            </p:extLst>
          </p:nvPr>
        </p:nvGraphicFramePr>
        <p:xfrm>
          <a:off x="245535" y="1134533"/>
          <a:ext cx="8635997" cy="3598333"/>
        </p:xfrm>
        <a:graphic>
          <a:graphicData uri="http://schemas.openxmlformats.org/drawingml/2006/table">
            <a:tbl>
              <a:tblPr/>
              <a:tblGrid>
                <a:gridCol w="1583030">
                  <a:extLst>
                    <a:ext uri="{9D8B030D-6E8A-4147-A177-3AD203B41FA5}">
                      <a16:colId xmlns:a16="http://schemas.microsoft.com/office/drawing/2014/main" val="20000"/>
                    </a:ext>
                  </a:extLst>
                </a:gridCol>
                <a:gridCol w="565368">
                  <a:extLst>
                    <a:ext uri="{9D8B030D-6E8A-4147-A177-3AD203B41FA5}">
                      <a16:colId xmlns:a16="http://schemas.microsoft.com/office/drawing/2014/main" val="20001"/>
                    </a:ext>
                  </a:extLst>
                </a:gridCol>
                <a:gridCol w="565368">
                  <a:extLst>
                    <a:ext uri="{9D8B030D-6E8A-4147-A177-3AD203B41FA5}">
                      <a16:colId xmlns:a16="http://schemas.microsoft.com/office/drawing/2014/main" val="20002"/>
                    </a:ext>
                  </a:extLst>
                </a:gridCol>
                <a:gridCol w="565368">
                  <a:extLst>
                    <a:ext uri="{9D8B030D-6E8A-4147-A177-3AD203B41FA5}">
                      <a16:colId xmlns:a16="http://schemas.microsoft.com/office/drawing/2014/main" val="20003"/>
                    </a:ext>
                  </a:extLst>
                </a:gridCol>
                <a:gridCol w="584214">
                  <a:extLst>
                    <a:ext uri="{9D8B030D-6E8A-4147-A177-3AD203B41FA5}">
                      <a16:colId xmlns:a16="http://schemas.microsoft.com/office/drawing/2014/main" val="20004"/>
                    </a:ext>
                  </a:extLst>
                </a:gridCol>
                <a:gridCol w="586569">
                  <a:extLst>
                    <a:ext uri="{9D8B030D-6E8A-4147-A177-3AD203B41FA5}">
                      <a16:colId xmlns:a16="http://schemas.microsoft.com/office/drawing/2014/main" val="20005"/>
                    </a:ext>
                  </a:extLst>
                </a:gridCol>
                <a:gridCol w="565368">
                  <a:extLst>
                    <a:ext uri="{9D8B030D-6E8A-4147-A177-3AD203B41FA5}">
                      <a16:colId xmlns:a16="http://schemas.microsoft.com/office/drawing/2014/main" val="20006"/>
                    </a:ext>
                  </a:extLst>
                </a:gridCol>
                <a:gridCol w="565368">
                  <a:extLst>
                    <a:ext uri="{9D8B030D-6E8A-4147-A177-3AD203B41FA5}">
                      <a16:colId xmlns:a16="http://schemas.microsoft.com/office/drawing/2014/main" val="20007"/>
                    </a:ext>
                  </a:extLst>
                </a:gridCol>
                <a:gridCol w="565368">
                  <a:extLst>
                    <a:ext uri="{9D8B030D-6E8A-4147-A177-3AD203B41FA5}">
                      <a16:colId xmlns:a16="http://schemas.microsoft.com/office/drawing/2014/main" val="20008"/>
                    </a:ext>
                  </a:extLst>
                </a:gridCol>
                <a:gridCol w="782093">
                  <a:extLst>
                    <a:ext uri="{9D8B030D-6E8A-4147-A177-3AD203B41FA5}">
                      <a16:colId xmlns:a16="http://schemas.microsoft.com/office/drawing/2014/main" val="20009"/>
                    </a:ext>
                  </a:extLst>
                </a:gridCol>
                <a:gridCol w="784448">
                  <a:extLst>
                    <a:ext uri="{9D8B030D-6E8A-4147-A177-3AD203B41FA5}">
                      <a16:colId xmlns:a16="http://schemas.microsoft.com/office/drawing/2014/main" val="20010"/>
                    </a:ext>
                  </a:extLst>
                </a:gridCol>
                <a:gridCol w="923435">
                  <a:extLst>
                    <a:ext uri="{9D8B030D-6E8A-4147-A177-3AD203B41FA5}">
                      <a16:colId xmlns:a16="http://schemas.microsoft.com/office/drawing/2014/main" val="20011"/>
                    </a:ext>
                  </a:extLst>
                </a:gridCol>
              </a:tblGrid>
              <a:tr h="425477">
                <a:tc rowSpan="2">
                  <a:txBody>
                    <a:bodyPr/>
                    <a:lstStyle/>
                    <a:p>
                      <a:pPr algn="ctr" fontAlgn="ctr"/>
                      <a:r>
                        <a:rPr lang="es-MX" sz="700" b="1" i="0" u="none" strike="noStrike">
                          <a:solidFill>
                            <a:srgbClr val="262626"/>
                          </a:solidFill>
                          <a:effectLst/>
                          <a:latin typeface="Lato"/>
                        </a:rPr>
                        <a:t>REACTIVO/ ÁREA</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700" b="1" i="0" u="none" strike="noStrike">
                          <a:solidFill>
                            <a:srgbClr val="262626"/>
                          </a:solidFill>
                          <a:effectLst/>
                          <a:latin typeface="Lato"/>
                        </a:rPr>
                        <a:t>Mandos Superiores</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700" b="1" i="0" u="none" strike="noStrike">
                          <a:solidFill>
                            <a:srgbClr val="262626"/>
                          </a:solidFill>
                          <a:effectLst/>
                          <a:latin typeface="Lato"/>
                        </a:rPr>
                        <a:t>Directivos</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700" b="1" i="0" u="none" strike="noStrike">
                          <a:solidFill>
                            <a:srgbClr val="262626"/>
                          </a:solidFill>
                          <a:effectLst/>
                          <a:latin typeface="Lato"/>
                        </a:rPr>
                        <a:t>Mandos Medios</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700" b="1" i="0" u="none" strike="noStrike">
                          <a:solidFill>
                            <a:srgbClr val="262626"/>
                          </a:solidFill>
                          <a:effectLst/>
                          <a:latin typeface="Lato"/>
                        </a:rPr>
                        <a:t>Operativos</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700" b="1" i="0" u="none" strike="noStrike">
                          <a:solidFill>
                            <a:srgbClr val="262626"/>
                          </a:solidFill>
                          <a:effectLst/>
                          <a:latin typeface="Lato"/>
                        </a:rPr>
                        <a:t>Honorarios</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700" b="1" i="0" u="none" strike="noStrike">
                          <a:solidFill>
                            <a:srgbClr val="262626"/>
                          </a:solidFill>
                          <a:effectLst/>
                          <a:latin typeface="Lato"/>
                        </a:rPr>
                        <a:t>PROMEDIO GENERAL</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184278">
                <a:tc vMerge="1">
                  <a:txBody>
                    <a:bodyPr/>
                    <a:lstStyle/>
                    <a:p>
                      <a:endParaRPr lang="es-MX"/>
                    </a:p>
                  </a:txBody>
                  <a:tcPr/>
                </a:tc>
                <a:tc>
                  <a:txBody>
                    <a:bodyPr/>
                    <a:lstStyle/>
                    <a:p>
                      <a:pPr algn="ctr" fontAlgn="ctr"/>
                      <a:r>
                        <a:rPr lang="es-MX" sz="700" b="1" i="0" u="none" strike="noStrike">
                          <a:solidFill>
                            <a:srgbClr val="262626"/>
                          </a:solidFill>
                          <a:effectLst/>
                          <a:latin typeface="Lato"/>
                        </a:rPr>
                        <a:t>Op</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700" b="1" i="0" u="none" strike="noStrike">
                          <a:solidFill>
                            <a:srgbClr val="262626"/>
                          </a:solidFill>
                          <a:effectLst/>
                          <a:latin typeface="Lato"/>
                        </a:rPr>
                        <a:t>%</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700" b="1" i="0" u="none" strike="noStrike">
                          <a:solidFill>
                            <a:srgbClr val="262626"/>
                          </a:solidFill>
                          <a:effectLst/>
                          <a:latin typeface="Lato"/>
                        </a:rPr>
                        <a:t>Op</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700" b="1" i="0" u="none" strike="noStrike">
                          <a:solidFill>
                            <a:srgbClr val="262626"/>
                          </a:solidFill>
                          <a:effectLst/>
                          <a:latin typeface="Lato"/>
                        </a:rPr>
                        <a:t>%</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700" b="1" i="0" u="none" strike="noStrike">
                          <a:solidFill>
                            <a:srgbClr val="262626"/>
                          </a:solidFill>
                          <a:effectLst/>
                          <a:latin typeface="Lato"/>
                        </a:rPr>
                        <a:t>Op</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700" b="1" i="0" u="none" strike="noStrike">
                          <a:solidFill>
                            <a:srgbClr val="262626"/>
                          </a:solidFill>
                          <a:effectLst/>
                          <a:latin typeface="Lato"/>
                        </a:rPr>
                        <a:t>%</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700" b="1" i="0" u="none" strike="noStrike">
                          <a:solidFill>
                            <a:srgbClr val="262626"/>
                          </a:solidFill>
                          <a:effectLst/>
                          <a:latin typeface="Lato"/>
                        </a:rPr>
                        <a:t>Op</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700" b="1" i="0" u="none" strike="noStrike">
                          <a:solidFill>
                            <a:srgbClr val="262626"/>
                          </a:solidFill>
                          <a:effectLst/>
                          <a:latin typeface="Lato"/>
                        </a:rPr>
                        <a:t>%</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700" b="1" i="0" u="none" strike="noStrike">
                          <a:solidFill>
                            <a:srgbClr val="262626"/>
                          </a:solidFill>
                          <a:effectLst/>
                          <a:latin typeface="Lato"/>
                        </a:rPr>
                        <a:t>Op</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700" b="1" i="0" u="none" strike="noStrike">
                          <a:solidFill>
                            <a:srgbClr val="262626"/>
                          </a:solidFill>
                          <a:effectLst/>
                          <a:latin typeface="Lato"/>
                        </a:rPr>
                        <a:t>%</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601975">
                <a:tc>
                  <a:txBody>
                    <a:bodyPr/>
                    <a:lstStyle/>
                    <a:p>
                      <a:pPr algn="ctr" fontAlgn="ctr"/>
                      <a:r>
                        <a:rPr lang="es-MX" sz="700" b="0" i="0" u="none" strike="noStrike">
                          <a:solidFill>
                            <a:srgbClr val="000000"/>
                          </a:solidFill>
                          <a:effectLst/>
                          <a:latin typeface="Lato"/>
                        </a:rPr>
                        <a:t>En mi institución el proceso de ingreso para ocupar una plaza vacante es claro y transparente.</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0.00</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94.40</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3.13</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92.04</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4.98</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85.76</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5.86</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82.61</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9.62</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80.92</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83.69</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708036">
                <a:tc>
                  <a:txBody>
                    <a:bodyPr/>
                    <a:lstStyle/>
                    <a:p>
                      <a:pPr algn="ctr" fontAlgn="ctr"/>
                      <a:r>
                        <a:rPr lang="es-MX" sz="700" b="0" i="0" u="none" strike="noStrike">
                          <a:solidFill>
                            <a:srgbClr val="000000"/>
                          </a:solidFill>
                          <a:effectLst/>
                          <a:latin typeface="Lato"/>
                        </a:rPr>
                        <a:t>Los servidores públicos de carrera contribuyen a que los cambios de administración se den en forma eficiente.</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2.38</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94.22</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3.37</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92.44</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6.97</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87.51</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8.38</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83.96</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12.04</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82.04</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85.05</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74618">
                <a:tc>
                  <a:txBody>
                    <a:bodyPr/>
                    <a:lstStyle/>
                    <a:p>
                      <a:pPr algn="ctr" fontAlgn="ctr"/>
                      <a:r>
                        <a:rPr lang="es-MX" sz="700" b="0" i="0" u="none" strike="noStrike">
                          <a:solidFill>
                            <a:srgbClr val="000000"/>
                          </a:solidFill>
                          <a:effectLst/>
                          <a:latin typeface="Lato"/>
                        </a:rPr>
                        <a:t>El Servicio Profesional de Carrera mejora la administración pública.</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2.38</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91.93</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3.49</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91.43</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6.03</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87.27</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7.22</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84.96</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10.62</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82.65</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85.58</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687971">
                <a:tc>
                  <a:txBody>
                    <a:bodyPr/>
                    <a:lstStyle/>
                    <a:p>
                      <a:pPr algn="ctr" fontAlgn="ctr"/>
                      <a:r>
                        <a:rPr lang="es-MX" sz="700" b="0" i="0" u="none" strike="noStrike">
                          <a:solidFill>
                            <a:srgbClr val="000000"/>
                          </a:solidFill>
                          <a:effectLst/>
                          <a:latin typeface="Lato"/>
                        </a:rPr>
                        <a:t>Cuando existe una vacante en mi institución  primero se busca la promoción interna.</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1.79</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91.05</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4.57</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86.94</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7.89</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9C0006"/>
                          </a:solidFill>
                          <a:effectLst/>
                          <a:latin typeface="Lato"/>
                        </a:rPr>
                        <a:t>78.10</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700" b="0" i="0" u="none" strike="noStrike">
                          <a:solidFill>
                            <a:srgbClr val="000000"/>
                          </a:solidFill>
                          <a:effectLst/>
                          <a:latin typeface="Lato"/>
                        </a:rPr>
                        <a:t>9.20</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9C0006"/>
                          </a:solidFill>
                          <a:effectLst/>
                          <a:latin typeface="Lato"/>
                        </a:rPr>
                        <a:t>75.86</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700" b="0" i="0" u="none" strike="noStrike">
                          <a:solidFill>
                            <a:srgbClr val="000000"/>
                          </a:solidFill>
                          <a:effectLst/>
                          <a:latin typeface="Lato"/>
                        </a:rPr>
                        <a:t>15.49</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9C0006"/>
                          </a:solidFill>
                          <a:effectLst/>
                          <a:latin typeface="Lato"/>
                        </a:rPr>
                        <a:t>73.08</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700" b="0" i="0" u="none" strike="noStrike">
                          <a:solidFill>
                            <a:srgbClr val="9C0006"/>
                          </a:solidFill>
                          <a:effectLst/>
                          <a:latin typeface="Lato"/>
                        </a:rPr>
                        <a:t>76.70</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515978">
                <a:tc>
                  <a:txBody>
                    <a:bodyPr/>
                    <a:lstStyle/>
                    <a:p>
                      <a:pPr algn="ctr" fontAlgn="ctr"/>
                      <a:r>
                        <a:rPr lang="es-MX" sz="700" b="0" i="0" u="none" strike="noStrike">
                          <a:solidFill>
                            <a:srgbClr val="000000"/>
                          </a:solidFill>
                          <a:effectLst/>
                          <a:latin typeface="Lato"/>
                        </a:rPr>
                        <a:t>En mi institución se promueve la cultura de la profesionalización.</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1.19</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94.97</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1.08</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6100"/>
                          </a:solidFill>
                          <a:effectLst/>
                          <a:latin typeface="Lato"/>
                        </a:rPr>
                        <a:t>93.95</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700" b="0" i="0" u="none" strike="noStrike">
                          <a:solidFill>
                            <a:srgbClr val="000000"/>
                          </a:solidFill>
                          <a:effectLst/>
                          <a:latin typeface="Lato"/>
                        </a:rPr>
                        <a:t>2.76</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88.71</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3.94</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85.96</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a:solidFill>
                            <a:srgbClr val="000000"/>
                          </a:solidFill>
                          <a:effectLst/>
                          <a:latin typeface="Lato"/>
                        </a:rPr>
                        <a:t>5.44</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effectLst/>
                          <a:latin typeface="Lato"/>
                        </a:rPr>
                        <a:t>85.63</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700" b="0" i="0" u="none" strike="noStrike" dirty="0">
                          <a:solidFill>
                            <a:srgbClr val="000000"/>
                          </a:solidFill>
                          <a:effectLst/>
                          <a:latin typeface="Lato"/>
                        </a:rPr>
                        <a:t>87.01</a:t>
                      </a:r>
                    </a:p>
                  </a:txBody>
                  <a:tcPr marL="5832" marR="5832" marT="5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6274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71921" y="147652"/>
            <a:ext cx="4649093" cy="562800"/>
          </a:xfrm>
        </p:spPr>
        <p:txBody>
          <a:bodyPr/>
          <a:lstStyle/>
          <a:p>
            <a:r>
              <a:rPr lang="es-MX" dirty="0" smtClean="0"/>
              <a:t>Impacto de la encuesta en mi organización</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669004236"/>
              </p:ext>
            </p:extLst>
          </p:nvPr>
        </p:nvGraphicFramePr>
        <p:xfrm>
          <a:off x="254002" y="1354665"/>
          <a:ext cx="8627531" cy="3090334"/>
        </p:xfrm>
        <a:graphic>
          <a:graphicData uri="http://schemas.openxmlformats.org/drawingml/2006/table">
            <a:tbl>
              <a:tblPr/>
              <a:tblGrid>
                <a:gridCol w="1581478">
                  <a:extLst>
                    <a:ext uri="{9D8B030D-6E8A-4147-A177-3AD203B41FA5}">
                      <a16:colId xmlns:a16="http://schemas.microsoft.com/office/drawing/2014/main" val="20000"/>
                    </a:ext>
                  </a:extLst>
                </a:gridCol>
                <a:gridCol w="564814">
                  <a:extLst>
                    <a:ext uri="{9D8B030D-6E8A-4147-A177-3AD203B41FA5}">
                      <a16:colId xmlns:a16="http://schemas.microsoft.com/office/drawing/2014/main" val="20001"/>
                    </a:ext>
                  </a:extLst>
                </a:gridCol>
                <a:gridCol w="564814">
                  <a:extLst>
                    <a:ext uri="{9D8B030D-6E8A-4147-A177-3AD203B41FA5}">
                      <a16:colId xmlns:a16="http://schemas.microsoft.com/office/drawing/2014/main" val="20002"/>
                    </a:ext>
                  </a:extLst>
                </a:gridCol>
                <a:gridCol w="564814">
                  <a:extLst>
                    <a:ext uri="{9D8B030D-6E8A-4147-A177-3AD203B41FA5}">
                      <a16:colId xmlns:a16="http://schemas.microsoft.com/office/drawing/2014/main" val="20003"/>
                    </a:ext>
                  </a:extLst>
                </a:gridCol>
                <a:gridCol w="583641">
                  <a:extLst>
                    <a:ext uri="{9D8B030D-6E8A-4147-A177-3AD203B41FA5}">
                      <a16:colId xmlns:a16="http://schemas.microsoft.com/office/drawing/2014/main" val="20004"/>
                    </a:ext>
                  </a:extLst>
                </a:gridCol>
                <a:gridCol w="585994">
                  <a:extLst>
                    <a:ext uri="{9D8B030D-6E8A-4147-A177-3AD203B41FA5}">
                      <a16:colId xmlns:a16="http://schemas.microsoft.com/office/drawing/2014/main" val="20005"/>
                    </a:ext>
                  </a:extLst>
                </a:gridCol>
                <a:gridCol w="564814">
                  <a:extLst>
                    <a:ext uri="{9D8B030D-6E8A-4147-A177-3AD203B41FA5}">
                      <a16:colId xmlns:a16="http://schemas.microsoft.com/office/drawing/2014/main" val="20006"/>
                    </a:ext>
                  </a:extLst>
                </a:gridCol>
                <a:gridCol w="564814">
                  <a:extLst>
                    <a:ext uri="{9D8B030D-6E8A-4147-A177-3AD203B41FA5}">
                      <a16:colId xmlns:a16="http://schemas.microsoft.com/office/drawing/2014/main" val="20007"/>
                    </a:ext>
                  </a:extLst>
                </a:gridCol>
                <a:gridCol w="564814">
                  <a:extLst>
                    <a:ext uri="{9D8B030D-6E8A-4147-A177-3AD203B41FA5}">
                      <a16:colId xmlns:a16="http://schemas.microsoft.com/office/drawing/2014/main" val="20008"/>
                    </a:ext>
                  </a:extLst>
                </a:gridCol>
                <a:gridCol w="781326">
                  <a:extLst>
                    <a:ext uri="{9D8B030D-6E8A-4147-A177-3AD203B41FA5}">
                      <a16:colId xmlns:a16="http://schemas.microsoft.com/office/drawing/2014/main" val="20009"/>
                    </a:ext>
                  </a:extLst>
                </a:gridCol>
                <a:gridCol w="783679">
                  <a:extLst>
                    <a:ext uri="{9D8B030D-6E8A-4147-A177-3AD203B41FA5}">
                      <a16:colId xmlns:a16="http://schemas.microsoft.com/office/drawing/2014/main" val="20010"/>
                    </a:ext>
                  </a:extLst>
                </a:gridCol>
                <a:gridCol w="922529">
                  <a:extLst>
                    <a:ext uri="{9D8B030D-6E8A-4147-A177-3AD203B41FA5}">
                      <a16:colId xmlns:a16="http://schemas.microsoft.com/office/drawing/2014/main" val="20011"/>
                    </a:ext>
                  </a:extLst>
                </a:gridCol>
              </a:tblGrid>
              <a:tr h="548677">
                <a:tc rowSpan="2">
                  <a:txBody>
                    <a:bodyPr/>
                    <a:lstStyle/>
                    <a:p>
                      <a:pPr algn="ctr" fontAlgn="ctr"/>
                      <a:r>
                        <a:rPr lang="es-MX" sz="900" b="1" i="0" u="none" strike="noStrike">
                          <a:solidFill>
                            <a:srgbClr val="262626"/>
                          </a:solidFill>
                          <a:effectLst/>
                          <a:latin typeface="Lato"/>
                        </a:rPr>
                        <a:t>REACTIVO/ ÁREA</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gridSpan="2">
                  <a:txBody>
                    <a:bodyPr/>
                    <a:lstStyle/>
                    <a:p>
                      <a:pPr algn="ctr" fontAlgn="ctr"/>
                      <a:r>
                        <a:rPr lang="es-MX" sz="900" b="1" i="0" u="none" strike="noStrike">
                          <a:solidFill>
                            <a:srgbClr val="262626"/>
                          </a:solidFill>
                          <a:effectLst/>
                          <a:latin typeface="Lato"/>
                        </a:rPr>
                        <a:t>Mandos Superiores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Directivos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Mandos Medios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Operativos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gridSpan="2">
                  <a:txBody>
                    <a:bodyPr/>
                    <a:lstStyle/>
                    <a:p>
                      <a:pPr algn="ctr" fontAlgn="ctr"/>
                      <a:r>
                        <a:rPr lang="es-MX" sz="900" b="1" i="0" u="none" strike="noStrike">
                          <a:solidFill>
                            <a:srgbClr val="262626"/>
                          </a:solidFill>
                          <a:effectLst/>
                          <a:latin typeface="Lato"/>
                        </a:rPr>
                        <a:t>Honorarios</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s-MX"/>
                    </a:p>
                  </a:txBody>
                  <a:tcPr/>
                </a:tc>
                <a:tc rowSpan="2">
                  <a:txBody>
                    <a:bodyPr/>
                    <a:lstStyle/>
                    <a:p>
                      <a:pPr algn="ctr" fontAlgn="ctr"/>
                      <a:r>
                        <a:rPr lang="es-MX" sz="900" b="1" i="0" u="none" strike="noStrike">
                          <a:solidFill>
                            <a:srgbClr val="262626"/>
                          </a:solidFill>
                          <a:effectLst/>
                          <a:latin typeface="Lato"/>
                        </a:rPr>
                        <a:t>PROMEDIO GENERAL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237636">
                <a:tc vMerge="1">
                  <a:txBody>
                    <a:bodyPr/>
                    <a:lstStyle/>
                    <a:p>
                      <a:endParaRPr lang="es-MX"/>
                    </a:p>
                  </a:txBody>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Op</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s-MX" sz="900" b="1" i="0" u="none" strike="noStrike">
                          <a:solidFill>
                            <a:srgbClr val="262626"/>
                          </a:solidFill>
                          <a:effectLst/>
                          <a:latin typeface="Lato"/>
                        </a:rPr>
                        <a:t>%</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vMerge="1">
                  <a:txBody>
                    <a:bodyPr/>
                    <a:lstStyle/>
                    <a:p>
                      <a:endParaRPr lang="es-MX"/>
                    </a:p>
                  </a:txBody>
                  <a:tcPr/>
                </a:tc>
                <a:extLst>
                  <a:ext uri="{0D108BD9-81ED-4DB2-BD59-A6C34878D82A}">
                    <a16:rowId xmlns:a16="http://schemas.microsoft.com/office/drawing/2014/main" val="10001"/>
                  </a:ext>
                </a:extLst>
              </a:tr>
              <a:tr h="722944">
                <a:tc>
                  <a:txBody>
                    <a:bodyPr/>
                    <a:lstStyle/>
                    <a:p>
                      <a:pPr algn="ctr" fontAlgn="ctr"/>
                      <a:r>
                        <a:rPr lang="es-MX" sz="800" b="0" i="0" u="none" strike="noStrike">
                          <a:solidFill>
                            <a:srgbClr val="000000"/>
                          </a:solidFill>
                          <a:effectLst/>
                          <a:latin typeface="Lato"/>
                        </a:rPr>
                        <a:t>Mi institución difunde los resultados de la encuesta de clima y cultura organizacional.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1.79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93.69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4.69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90.04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8.74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82.78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10.88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79.10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19.12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9C0006"/>
                          </a:solidFill>
                          <a:effectLst/>
                          <a:latin typeface="Lato"/>
                        </a:rPr>
                        <a:t>76.13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800" b="0" i="0" u="none" strike="noStrike">
                          <a:solidFill>
                            <a:srgbClr val="000000"/>
                          </a:solidFill>
                          <a:effectLst/>
                          <a:latin typeface="Lato"/>
                        </a:rPr>
                        <a:t>80.27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750932">
                <a:tc>
                  <a:txBody>
                    <a:bodyPr/>
                    <a:lstStyle/>
                    <a:p>
                      <a:pPr algn="ctr" fontAlgn="ctr"/>
                      <a:r>
                        <a:rPr lang="es-MX" sz="800" b="0" i="0" u="none" strike="noStrike">
                          <a:solidFill>
                            <a:srgbClr val="000000"/>
                          </a:solidFill>
                          <a:effectLst/>
                          <a:latin typeface="Lato"/>
                        </a:rPr>
                        <a:t>Participo en las acciones de mejora de clima y cultura organizacional de mi institución.</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1.19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96.05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1.68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91.95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2.44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86.81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2.91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85.35</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6.09</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81.61</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85.63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830145">
                <a:tc>
                  <a:txBody>
                    <a:bodyPr/>
                    <a:lstStyle/>
                    <a:p>
                      <a:pPr algn="ctr" fontAlgn="ctr"/>
                      <a:r>
                        <a:rPr lang="es-MX" sz="800" b="0" i="0" u="none" strike="noStrike">
                          <a:solidFill>
                            <a:srgbClr val="000000"/>
                          </a:solidFill>
                          <a:effectLst/>
                          <a:latin typeface="Lato"/>
                        </a:rPr>
                        <a:t>Mi institución realiza acciones para mejorar el clima y cultura organizacional.</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0.60</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94.33</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2.64</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6100"/>
                          </a:solidFill>
                          <a:effectLst/>
                          <a:latin typeface="Lato"/>
                        </a:rPr>
                        <a:t>91.18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800" b="0" i="0" u="none" strike="noStrike">
                          <a:solidFill>
                            <a:srgbClr val="000000"/>
                          </a:solidFill>
                          <a:effectLst/>
                          <a:latin typeface="Lato"/>
                        </a:rPr>
                        <a:t>5.38</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84.22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5.67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83.32</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a:solidFill>
                            <a:srgbClr val="000000"/>
                          </a:solidFill>
                          <a:effectLst/>
                          <a:latin typeface="Lato"/>
                        </a:rPr>
                        <a:t>9.37</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00" b="0" i="0" u="none" strike="noStrike">
                          <a:solidFill>
                            <a:srgbClr val="000000"/>
                          </a:solidFill>
                          <a:effectLst/>
                          <a:latin typeface="Lato"/>
                        </a:rPr>
                        <a:t>81.46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800" b="0" i="0" u="none" strike="noStrike" dirty="0">
                          <a:solidFill>
                            <a:srgbClr val="000000"/>
                          </a:solidFill>
                          <a:effectLst/>
                          <a:latin typeface="Lato"/>
                        </a:rPr>
                        <a:t>83.76</a:t>
                      </a:r>
                    </a:p>
                  </a:txBody>
                  <a:tcPr marL="7246" marR="7246" marT="72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5334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14922" y="75732"/>
            <a:ext cx="5151000" cy="562800"/>
          </a:xfrm>
        </p:spPr>
        <p:txBody>
          <a:bodyPr/>
          <a:lstStyle/>
          <a:p>
            <a:r>
              <a:rPr lang="es-MX" dirty="0" smtClean="0"/>
              <a:t>Calificaciones Generales</a:t>
            </a:r>
            <a:br>
              <a:rPr lang="es-MX" dirty="0" smtClean="0"/>
            </a:br>
            <a:r>
              <a:rPr lang="es-MX" dirty="0" smtClean="0"/>
              <a:t>(Promedio General)</a:t>
            </a:r>
            <a:endParaRPr lang="es-MX" dirty="0"/>
          </a:p>
        </p:txBody>
      </p:sp>
      <p:graphicFrame>
        <p:nvGraphicFramePr>
          <p:cNvPr id="2" name="1 Tabla"/>
          <p:cNvGraphicFramePr>
            <a:graphicFrameLocks noGrp="1"/>
          </p:cNvGraphicFramePr>
          <p:nvPr>
            <p:extLst>
              <p:ext uri="{D42A27DB-BD31-4B8C-83A1-F6EECF244321}">
                <p14:modId xmlns:p14="http://schemas.microsoft.com/office/powerpoint/2010/main" val="2709812425"/>
              </p:ext>
            </p:extLst>
          </p:nvPr>
        </p:nvGraphicFramePr>
        <p:xfrm>
          <a:off x="311151" y="1232504"/>
          <a:ext cx="8570385" cy="3483428"/>
        </p:xfrm>
        <a:graphic>
          <a:graphicData uri="http://schemas.openxmlformats.org/drawingml/2006/table">
            <a:tbl>
              <a:tblPr/>
              <a:tblGrid>
                <a:gridCol w="679291">
                  <a:extLst>
                    <a:ext uri="{9D8B030D-6E8A-4147-A177-3AD203B41FA5}">
                      <a16:colId xmlns:a16="http://schemas.microsoft.com/office/drawing/2014/main" val="20000"/>
                    </a:ext>
                  </a:extLst>
                </a:gridCol>
                <a:gridCol w="464182">
                  <a:extLst>
                    <a:ext uri="{9D8B030D-6E8A-4147-A177-3AD203B41FA5}">
                      <a16:colId xmlns:a16="http://schemas.microsoft.com/office/drawing/2014/main" val="20001"/>
                    </a:ext>
                  </a:extLst>
                </a:gridCol>
                <a:gridCol w="464182">
                  <a:extLst>
                    <a:ext uri="{9D8B030D-6E8A-4147-A177-3AD203B41FA5}">
                      <a16:colId xmlns:a16="http://schemas.microsoft.com/office/drawing/2014/main" val="20002"/>
                    </a:ext>
                  </a:extLst>
                </a:gridCol>
                <a:gridCol w="464182">
                  <a:extLst>
                    <a:ext uri="{9D8B030D-6E8A-4147-A177-3AD203B41FA5}">
                      <a16:colId xmlns:a16="http://schemas.microsoft.com/office/drawing/2014/main" val="20003"/>
                    </a:ext>
                  </a:extLst>
                </a:gridCol>
                <a:gridCol w="464182">
                  <a:extLst>
                    <a:ext uri="{9D8B030D-6E8A-4147-A177-3AD203B41FA5}">
                      <a16:colId xmlns:a16="http://schemas.microsoft.com/office/drawing/2014/main" val="20004"/>
                    </a:ext>
                  </a:extLst>
                </a:gridCol>
                <a:gridCol w="464182">
                  <a:extLst>
                    <a:ext uri="{9D8B030D-6E8A-4147-A177-3AD203B41FA5}">
                      <a16:colId xmlns:a16="http://schemas.microsoft.com/office/drawing/2014/main" val="20005"/>
                    </a:ext>
                  </a:extLst>
                </a:gridCol>
                <a:gridCol w="464182">
                  <a:extLst>
                    <a:ext uri="{9D8B030D-6E8A-4147-A177-3AD203B41FA5}">
                      <a16:colId xmlns:a16="http://schemas.microsoft.com/office/drawing/2014/main" val="20006"/>
                    </a:ext>
                  </a:extLst>
                </a:gridCol>
                <a:gridCol w="464182">
                  <a:extLst>
                    <a:ext uri="{9D8B030D-6E8A-4147-A177-3AD203B41FA5}">
                      <a16:colId xmlns:a16="http://schemas.microsoft.com/office/drawing/2014/main" val="20007"/>
                    </a:ext>
                  </a:extLst>
                </a:gridCol>
                <a:gridCol w="464182">
                  <a:extLst>
                    <a:ext uri="{9D8B030D-6E8A-4147-A177-3AD203B41FA5}">
                      <a16:colId xmlns:a16="http://schemas.microsoft.com/office/drawing/2014/main" val="20008"/>
                    </a:ext>
                  </a:extLst>
                </a:gridCol>
                <a:gridCol w="464182">
                  <a:extLst>
                    <a:ext uri="{9D8B030D-6E8A-4147-A177-3AD203B41FA5}">
                      <a16:colId xmlns:a16="http://schemas.microsoft.com/office/drawing/2014/main" val="20009"/>
                    </a:ext>
                  </a:extLst>
                </a:gridCol>
                <a:gridCol w="464182">
                  <a:extLst>
                    <a:ext uri="{9D8B030D-6E8A-4147-A177-3AD203B41FA5}">
                      <a16:colId xmlns:a16="http://schemas.microsoft.com/office/drawing/2014/main" val="20010"/>
                    </a:ext>
                  </a:extLst>
                </a:gridCol>
                <a:gridCol w="464182">
                  <a:extLst>
                    <a:ext uri="{9D8B030D-6E8A-4147-A177-3AD203B41FA5}">
                      <a16:colId xmlns:a16="http://schemas.microsoft.com/office/drawing/2014/main" val="20011"/>
                    </a:ext>
                  </a:extLst>
                </a:gridCol>
                <a:gridCol w="464182">
                  <a:extLst>
                    <a:ext uri="{9D8B030D-6E8A-4147-A177-3AD203B41FA5}">
                      <a16:colId xmlns:a16="http://schemas.microsoft.com/office/drawing/2014/main" val="20012"/>
                    </a:ext>
                  </a:extLst>
                </a:gridCol>
                <a:gridCol w="464182">
                  <a:extLst>
                    <a:ext uri="{9D8B030D-6E8A-4147-A177-3AD203B41FA5}">
                      <a16:colId xmlns:a16="http://schemas.microsoft.com/office/drawing/2014/main" val="20013"/>
                    </a:ext>
                  </a:extLst>
                </a:gridCol>
                <a:gridCol w="464182">
                  <a:extLst>
                    <a:ext uri="{9D8B030D-6E8A-4147-A177-3AD203B41FA5}">
                      <a16:colId xmlns:a16="http://schemas.microsoft.com/office/drawing/2014/main" val="20014"/>
                    </a:ext>
                  </a:extLst>
                </a:gridCol>
                <a:gridCol w="464182">
                  <a:extLst>
                    <a:ext uri="{9D8B030D-6E8A-4147-A177-3AD203B41FA5}">
                      <a16:colId xmlns:a16="http://schemas.microsoft.com/office/drawing/2014/main" val="20015"/>
                    </a:ext>
                  </a:extLst>
                </a:gridCol>
                <a:gridCol w="464182">
                  <a:extLst>
                    <a:ext uri="{9D8B030D-6E8A-4147-A177-3AD203B41FA5}">
                      <a16:colId xmlns:a16="http://schemas.microsoft.com/office/drawing/2014/main" val="20016"/>
                    </a:ext>
                  </a:extLst>
                </a:gridCol>
                <a:gridCol w="464182">
                  <a:extLst>
                    <a:ext uri="{9D8B030D-6E8A-4147-A177-3AD203B41FA5}">
                      <a16:colId xmlns:a16="http://schemas.microsoft.com/office/drawing/2014/main" val="20017"/>
                    </a:ext>
                  </a:extLst>
                </a:gridCol>
              </a:tblGrid>
              <a:tr h="1799714">
                <a:tc>
                  <a:txBody>
                    <a:bodyPr/>
                    <a:lstStyle/>
                    <a:p>
                      <a:pPr algn="l" fontAlgn="b"/>
                      <a:r>
                        <a:rPr lang="es-MX" sz="1100" b="0" i="0" u="none" strike="noStrike">
                          <a:solidFill>
                            <a:srgbClr val="000000"/>
                          </a:solidFill>
                          <a:effectLst/>
                          <a:latin typeface="Calibri"/>
                        </a:rPr>
                        <a:t> </a:t>
                      </a:r>
                    </a:p>
                  </a:txBody>
                  <a:tcPr marL="8443" marR="8443" marT="84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s-MX" sz="1100" b="0" i="0" u="none" strike="noStrike">
                          <a:solidFill>
                            <a:srgbClr val="000000"/>
                          </a:solidFill>
                          <a:effectLst/>
                          <a:latin typeface="Calibri"/>
                        </a:rPr>
                        <a:t>RECOMPENSAS Y RECONOCIMIENTOS</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CAPACITACIÓN Y DESARROLLO</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MEJORA Y CAMBIO</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CALIDAD Y ORIENTACIÓN AL USUARIO</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EQUIDAD LABORAL</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COMUNICACIÓN</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DISPONIBILIDAD DE RECURSOS</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CALIDAD DE VIDA LABORAL</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BALANCE TRABAJO-FAMILIA</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COLABORACIÓN Y TRABAJO EN EQUIPO</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LIDERAZGO Y PARTICIPACIÓN</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IDENTIDAD CON LA INSTITUCIÓN</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ENFOQUE A RESULTADOS Y PRODUCTIVIDAD</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NORMATIVIDAD Y PROCESOS</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PROFESIONALIZACIÓN</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0" i="0" u="none" strike="noStrike">
                          <a:solidFill>
                            <a:srgbClr val="000000"/>
                          </a:solidFill>
                          <a:effectLst/>
                          <a:latin typeface="Calibri"/>
                        </a:rPr>
                        <a:t>IMPACTO DE LA ENCUESTA EN MI INSTITUCIÓN</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0" fontAlgn="ctr"/>
                      <a:r>
                        <a:rPr lang="es-MX" sz="1100" b="1" i="0" u="none" strike="noStrike">
                          <a:solidFill>
                            <a:srgbClr val="000000"/>
                          </a:solidFill>
                          <a:effectLst/>
                          <a:latin typeface="Calibri"/>
                        </a:rPr>
                        <a:t>PROMEDIO GENERAL</a:t>
                      </a:r>
                    </a:p>
                  </a:txBody>
                  <a:tcPr marL="8443" marR="8443" marT="844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0000"/>
                  </a:ext>
                </a:extLst>
              </a:tr>
              <a:tr h="726355">
                <a:tc>
                  <a:txBody>
                    <a:bodyPr/>
                    <a:lstStyle/>
                    <a:p>
                      <a:pPr algn="ctr" rtl="0" fontAlgn="ctr"/>
                      <a:r>
                        <a:rPr lang="es-MX" sz="1050" b="0" i="0" u="none" strike="noStrike" dirty="0">
                          <a:solidFill>
                            <a:srgbClr val="FFFFFF"/>
                          </a:solidFill>
                          <a:effectLst/>
                          <a:latin typeface="Calibri"/>
                        </a:rPr>
                        <a:t>Promedio Gobierno del Estado 2020</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s-MX" sz="1100" b="0" i="0" u="none" strike="noStrike">
                          <a:solidFill>
                            <a:srgbClr val="9C0006"/>
                          </a:solidFill>
                          <a:effectLst/>
                          <a:latin typeface="Calibri"/>
                        </a:rPr>
                        <a:t>76.51</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100" b="0" i="0" u="none" strike="noStrike">
                          <a:solidFill>
                            <a:srgbClr val="000000"/>
                          </a:solidFill>
                          <a:effectLst/>
                          <a:latin typeface="Calibri"/>
                        </a:rPr>
                        <a:t>83.81</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0000"/>
                          </a:solidFill>
                          <a:effectLst/>
                          <a:latin typeface="Calibri"/>
                        </a:rPr>
                        <a:t>86.89</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6100"/>
                          </a:solidFill>
                          <a:effectLst/>
                          <a:latin typeface="Calibri"/>
                        </a:rPr>
                        <a:t>90.45</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100" b="0" i="0" u="none" strike="noStrike">
                          <a:solidFill>
                            <a:srgbClr val="000000"/>
                          </a:solidFill>
                          <a:effectLst/>
                          <a:latin typeface="Calibri"/>
                        </a:rPr>
                        <a:t>83.70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0000"/>
                          </a:solidFill>
                          <a:effectLst/>
                          <a:latin typeface="Calibri"/>
                        </a:rPr>
                        <a:t>86.25</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0000"/>
                          </a:solidFill>
                          <a:effectLst/>
                          <a:latin typeface="Calibri"/>
                        </a:rPr>
                        <a:t>83.98</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0000"/>
                          </a:solidFill>
                          <a:effectLst/>
                          <a:latin typeface="Calibri"/>
                        </a:rPr>
                        <a:t>86.57</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0000"/>
                          </a:solidFill>
                          <a:effectLst/>
                          <a:latin typeface="Calibri"/>
                        </a:rPr>
                        <a:t>86.45</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0000"/>
                          </a:solidFill>
                          <a:effectLst/>
                          <a:latin typeface="Calibri"/>
                        </a:rPr>
                        <a:t>86.19</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0000"/>
                          </a:solidFill>
                          <a:effectLst/>
                          <a:latin typeface="Calibri"/>
                        </a:rPr>
                        <a:t>87.00</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6100"/>
                          </a:solidFill>
                          <a:effectLst/>
                          <a:latin typeface="Calibri"/>
                        </a:rPr>
                        <a:t>93.99</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100" b="0" i="0" u="none" strike="noStrike">
                          <a:solidFill>
                            <a:srgbClr val="006100"/>
                          </a:solidFill>
                          <a:effectLst/>
                          <a:latin typeface="Calibri"/>
                        </a:rPr>
                        <a:t>91.39</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100" b="0" i="0" u="none" strike="noStrike">
                          <a:solidFill>
                            <a:srgbClr val="000000"/>
                          </a:solidFill>
                          <a:effectLst/>
                          <a:latin typeface="Calibri"/>
                        </a:rPr>
                        <a:t>87.43</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0000"/>
                          </a:solidFill>
                          <a:effectLst/>
                          <a:latin typeface="Calibri"/>
                        </a:rPr>
                        <a:t>82.28</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0000"/>
                          </a:solidFill>
                          <a:effectLst/>
                          <a:latin typeface="Calibri"/>
                        </a:rPr>
                        <a:t>82.68</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a:solidFill>
                            <a:srgbClr val="000000"/>
                          </a:solidFill>
                          <a:effectLst/>
                          <a:latin typeface="Calibri"/>
                        </a:rPr>
                        <a:t>85.97</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767693">
                <a:tc>
                  <a:txBody>
                    <a:bodyPr/>
                    <a:lstStyle/>
                    <a:p>
                      <a:pPr algn="ctr" rtl="0" fontAlgn="ctr"/>
                      <a:r>
                        <a:rPr lang="es-MX" sz="1000" b="1" i="0" u="none" strike="noStrike" dirty="0">
                          <a:solidFill>
                            <a:srgbClr val="FFFFFF"/>
                          </a:solidFill>
                          <a:effectLst/>
                          <a:latin typeface="Calibri"/>
                        </a:rPr>
                        <a:t>Promedio Gobierno del Estado 2021</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rtl="0" fontAlgn="ctr"/>
                      <a:r>
                        <a:rPr lang="es-MX" sz="1100" b="0" i="0" u="none" strike="noStrike">
                          <a:solidFill>
                            <a:srgbClr val="9C0006"/>
                          </a:solidFill>
                          <a:effectLst/>
                          <a:latin typeface="Calibri"/>
                        </a:rPr>
                        <a:t>77.97</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s-MX" sz="1100" b="0" i="0" u="none" strike="noStrike">
                          <a:solidFill>
                            <a:srgbClr val="000000"/>
                          </a:solidFill>
                          <a:effectLst/>
                          <a:latin typeface="Calibri"/>
                        </a:rPr>
                        <a:t>84.74</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0000"/>
                          </a:solidFill>
                          <a:effectLst/>
                          <a:latin typeface="Calibri"/>
                        </a:rPr>
                        <a:t>87.63</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6100"/>
                          </a:solidFill>
                          <a:effectLst/>
                          <a:latin typeface="Calibri"/>
                        </a:rPr>
                        <a:t>90.81</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rtl="0" fontAlgn="ctr"/>
                      <a:r>
                        <a:rPr lang="es-MX" sz="1100" b="0" i="0" u="none" strike="noStrike">
                          <a:solidFill>
                            <a:srgbClr val="000000"/>
                          </a:solidFill>
                          <a:effectLst/>
                          <a:latin typeface="Calibri"/>
                        </a:rPr>
                        <a:t>81.57</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0000"/>
                          </a:solidFill>
                          <a:effectLst/>
                          <a:latin typeface="Calibri"/>
                        </a:rPr>
                        <a:t>86.34</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0000"/>
                          </a:solidFill>
                          <a:effectLst/>
                          <a:latin typeface="Calibri"/>
                        </a:rPr>
                        <a:t>84.53</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0000"/>
                          </a:solidFill>
                          <a:effectLst/>
                          <a:latin typeface="Calibri"/>
                        </a:rPr>
                        <a:t>85.29</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0000"/>
                          </a:solidFill>
                          <a:effectLst/>
                          <a:latin typeface="Calibri"/>
                        </a:rPr>
                        <a:t>85.93</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0000"/>
                          </a:solidFill>
                          <a:effectLst/>
                          <a:latin typeface="Calibri"/>
                        </a:rPr>
                        <a:t>86.64</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0000"/>
                          </a:solidFill>
                          <a:effectLst/>
                          <a:latin typeface="Calibri"/>
                        </a:rPr>
                        <a:t>89.93</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6100"/>
                          </a:solidFill>
                          <a:effectLst/>
                          <a:latin typeface="Calibri"/>
                        </a:rPr>
                        <a:t>94.08</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rtl="0" fontAlgn="ctr"/>
                      <a:r>
                        <a:rPr lang="es-MX" sz="1100" b="0" i="0" u="none" strike="noStrike">
                          <a:solidFill>
                            <a:srgbClr val="006100"/>
                          </a:solidFill>
                          <a:effectLst/>
                          <a:latin typeface="Calibri"/>
                        </a:rPr>
                        <a:t>92.14</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rtl="0" fontAlgn="ctr"/>
                      <a:r>
                        <a:rPr lang="es-MX" sz="1100" b="0" i="0" u="none" strike="noStrike">
                          <a:solidFill>
                            <a:srgbClr val="000000"/>
                          </a:solidFill>
                          <a:effectLst/>
                          <a:latin typeface="Calibri"/>
                        </a:rPr>
                        <a:t>88.47</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0000"/>
                          </a:solidFill>
                          <a:effectLst/>
                          <a:latin typeface="Calibri"/>
                        </a:rPr>
                        <a:t>83.61</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0000"/>
                          </a:solidFill>
                          <a:effectLst/>
                          <a:latin typeface="Calibri"/>
                        </a:rPr>
                        <a:t>83.22</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MX" sz="1100" b="0" i="0" u="none" strike="noStrike">
                          <a:solidFill>
                            <a:srgbClr val="000000"/>
                          </a:solidFill>
                          <a:effectLst/>
                          <a:latin typeface="Calibri"/>
                        </a:rPr>
                        <a:t>86.43</a:t>
                      </a:r>
                    </a:p>
                  </a:txBody>
                  <a:tcPr marL="8443" marR="8443" marT="8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89666">
                <a:tc>
                  <a:txBody>
                    <a:bodyPr/>
                    <a:lstStyle/>
                    <a:p>
                      <a:pPr algn="ctr" rtl="0" fontAlgn="b"/>
                      <a:r>
                        <a:rPr lang="es-MX" sz="1100" b="1" i="0" u="none" strike="noStrike">
                          <a:solidFill>
                            <a:srgbClr val="000000"/>
                          </a:solidFill>
                          <a:effectLst/>
                          <a:latin typeface="Calibri"/>
                        </a:rPr>
                        <a:t>Diferencia</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-1.46</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-0.93</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-0.74</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-0.36</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2.13</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-0.09</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-0.55</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1.28</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0.52</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-0.45</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-2.93</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-0.09</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-0.75</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-1.04</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-1.33</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a:solidFill>
                            <a:srgbClr val="000000"/>
                          </a:solidFill>
                          <a:effectLst/>
                          <a:latin typeface="Calibri"/>
                        </a:rPr>
                        <a:t>-0.54</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100" b="1" i="0" u="none" strike="noStrike" dirty="0">
                          <a:solidFill>
                            <a:srgbClr val="000000"/>
                          </a:solidFill>
                          <a:effectLst/>
                          <a:latin typeface="Calibri"/>
                        </a:rPr>
                        <a:t>-0.46</a:t>
                      </a:r>
                    </a:p>
                  </a:txBody>
                  <a:tcPr marL="8443" marR="8443" marT="8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35731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03;p30"/>
          <p:cNvSpPr txBox="1">
            <a:spLocks noGrp="1"/>
          </p:cNvSpPr>
          <p:nvPr>
            <p:ph type="title"/>
          </p:nvPr>
        </p:nvSpPr>
        <p:spPr>
          <a:xfrm>
            <a:off x="4130210" y="486122"/>
            <a:ext cx="4585199" cy="767326"/>
          </a:xfrm>
          <a:prstGeom prst="rect">
            <a:avLst/>
          </a:prstGeom>
        </p:spPr>
        <p:txBody>
          <a:bodyPr spcFirstLastPara="1" wrap="square" lIns="91425" tIns="91425" rIns="91425" bIns="91425" anchor="t" anchorCtr="0">
            <a:noAutofit/>
          </a:bodyPr>
          <a:lstStyle/>
          <a:p>
            <a:pPr lvl="0">
              <a:spcAft>
                <a:spcPts val="1200"/>
              </a:spcAft>
            </a:pPr>
            <a:r>
              <a:rPr lang="es-MX" sz="2000" dirty="0"/>
              <a:t>Objetivo de la medición de Clima Laboral y Cultura Organizacional </a:t>
            </a:r>
            <a:endParaRPr sz="2000" dirty="0"/>
          </a:p>
        </p:txBody>
      </p:sp>
      <p:sp>
        <p:nvSpPr>
          <p:cNvPr id="5" name="2 Marcador de contenido"/>
          <p:cNvSpPr txBox="1">
            <a:spLocks/>
          </p:cNvSpPr>
          <p:nvPr/>
        </p:nvSpPr>
        <p:spPr>
          <a:xfrm>
            <a:off x="485810" y="1352109"/>
            <a:ext cx="8229600" cy="61025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dirty="0">
                <a:solidFill>
                  <a:schemeClr val="accent3">
                    <a:lumMod val="50000"/>
                  </a:schemeClr>
                </a:solidFill>
                <a:latin typeface="Lato"/>
                <a:ea typeface="Lato"/>
                <a:cs typeface="Lato"/>
                <a:sym typeface="Lato"/>
              </a:rPr>
              <a:t>El Diagnóstico está estructurado en </a:t>
            </a:r>
            <a:r>
              <a:rPr lang="es-MX" b="1" dirty="0">
                <a:solidFill>
                  <a:schemeClr val="accent3">
                    <a:lumMod val="50000"/>
                  </a:schemeClr>
                </a:solidFill>
                <a:latin typeface="Lato"/>
                <a:ea typeface="Lato"/>
                <a:cs typeface="Lato"/>
                <a:sym typeface="Lato"/>
              </a:rPr>
              <a:t>16 categorías de análisis</a:t>
            </a:r>
            <a:r>
              <a:rPr lang="es-MX" dirty="0">
                <a:solidFill>
                  <a:schemeClr val="accent3">
                    <a:lumMod val="50000"/>
                  </a:schemeClr>
                </a:solidFill>
                <a:latin typeface="Lato"/>
                <a:ea typeface="Lato"/>
                <a:cs typeface="Lato"/>
                <a:sym typeface="Lato"/>
              </a:rPr>
              <a:t>, cada una compuesta por un conjunto de reactivos o afirmaciones: </a:t>
            </a:r>
          </a:p>
          <a:p>
            <a:pPr algn="just"/>
            <a:endParaRPr lang="es-MX" dirty="0">
              <a:solidFill>
                <a:schemeClr val="accent3">
                  <a:lumMod val="50000"/>
                </a:schemeClr>
              </a:solidFill>
              <a:latin typeface="Lato"/>
              <a:ea typeface="Lato"/>
              <a:cs typeface="Lato"/>
              <a:sym typeface="Lato"/>
            </a:endParaRPr>
          </a:p>
        </p:txBody>
      </p:sp>
      <p:sp>
        <p:nvSpPr>
          <p:cNvPr id="7" name="Rectángulo 6"/>
          <p:cNvSpPr/>
          <p:nvPr/>
        </p:nvSpPr>
        <p:spPr>
          <a:xfrm>
            <a:off x="722116" y="1881941"/>
            <a:ext cx="4572000" cy="2904385"/>
          </a:xfrm>
          <a:prstGeom prst="rect">
            <a:avLst/>
          </a:prstGeom>
        </p:spPr>
        <p:txBody>
          <a:bodyPr>
            <a:spAutoFit/>
          </a:bodyPr>
          <a:lstStyle/>
          <a:p>
            <a:pPr marL="0" indent="0">
              <a:lnSpc>
                <a:spcPct val="150000"/>
              </a:lnSpc>
              <a:spcAft>
                <a:spcPts val="250"/>
              </a:spcAft>
              <a:buNone/>
            </a:pPr>
            <a:r>
              <a:rPr lang="es-MX" dirty="0">
                <a:solidFill>
                  <a:schemeClr val="accent3">
                    <a:lumMod val="50000"/>
                  </a:schemeClr>
                </a:solidFill>
                <a:latin typeface="Lato"/>
                <a:ea typeface="Lato"/>
                <a:cs typeface="Lato"/>
              </a:rPr>
              <a:t>1.Recompensas y reconocimientos</a:t>
            </a:r>
            <a:r>
              <a:rPr lang="es-MX" dirty="0" smtClean="0">
                <a:solidFill>
                  <a:schemeClr val="accent3">
                    <a:lumMod val="50000"/>
                  </a:schemeClr>
                </a:solidFill>
                <a:latin typeface="Lato"/>
                <a:ea typeface="Lato"/>
                <a:cs typeface="Lato"/>
              </a:rPr>
              <a:t>, </a:t>
            </a:r>
            <a:endParaRPr lang="es-MX" dirty="0">
              <a:solidFill>
                <a:schemeClr val="accent3">
                  <a:lumMod val="50000"/>
                </a:schemeClr>
              </a:solidFill>
              <a:latin typeface="Lato"/>
              <a:ea typeface="Lato"/>
              <a:cs typeface="Lato"/>
            </a:endParaRPr>
          </a:p>
          <a:p>
            <a:pPr marL="0" indent="0">
              <a:lnSpc>
                <a:spcPct val="150000"/>
              </a:lnSpc>
              <a:spcAft>
                <a:spcPts val="250"/>
              </a:spcAft>
              <a:buNone/>
            </a:pPr>
            <a:r>
              <a:rPr lang="es-MX" dirty="0">
                <a:solidFill>
                  <a:schemeClr val="accent3">
                    <a:lumMod val="50000"/>
                  </a:schemeClr>
                </a:solidFill>
                <a:latin typeface="Lato"/>
                <a:ea typeface="Lato"/>
                <a:cs typeface="Lato"/>
              </a:rPr>
              <a:t>2.Capacitación y desarrollo, </a:t>
            </a:r>
          </a:p>
          <a:p>
            <a:pPr marL="0" indent="0">
              <a:lnSpc>
                <a:spcPct val="150000"/>
              </a:lnSpc>
              <a:spcAft>
                <a:spcPts val="250"/>
              </a:spcAft>
              <a:buNone/>
            </a:pPr>
            <a:r>
              <a:rPr lang="es-MX" dirty="0">
                <a:solidFill>
                  <a:schemeClr val="accent3">
                    <a:lumMod val="50000"/>
                  </a:schemeClr>
                </a:solidFill>
                <a:latin typeface="Lato"/>
                <a:ea typeface="Lato"/>
                <a:cs typeface="Lato"/>
              </a:rPr>
              <a:t>3.Mejora y cambio, </a:t>
            </a:r>
          </a:p>
          <a:p>
            <a:pPr marL="0" indent="0">
              <a:lnSpc>
                <a:spcPct val="150000"/>
              </a:lnSpc>
              <a:spcAft>
                <a:spcPts val="250"/>
              </a:spcAft>
              <a:buNone/>
            </a:pPr>
            <a:r>
              <a:rPr lang="es-MX" dirty="0">
                <a:solidFill>
                  <a:schemeClr val="accent3">
                    <a:lumMod val="50000"/>
                  </a:schemeClr>
                </a:solidFill>
                <a:latin typeface="Lato"/>
                <a:ea typeface="Lato"/>
                <a:cs typeface="Lato"/>
              </a:rPr>
              <a:t>4.Calidad y orientación al usuario, </a:t>
            </a:r>
          </a:p>
          <a:p>
            <a:pPr marL="0" indent="0">
              <a:lnSpc>
                <a:spcPct val="150000"/>
              </a:lnSpc>
              <a:spcAft>
                <a:spcPts val="250"/>
              </a:spcAft>
              <a:buNone/>
            </a:pPr>
            <a:r>
              <a:rPr lang="es-MX" dirty="0">
                <a:solidFill>
                  <a:schemeClr val="accent3">
                    <a:lumMod val="50000"/>
                  </a:schemeClr>
                </a:solidFill>
                <a:latin typeface="Lato"/>
                <a:ea typeface="Lato"/>
                <a:cs typeface="Lato"/>
              </a:rPr>
              <a:t>5.Equidad laboral, </a:t>
            </a:r>
          </a:p>
          <a:p>
            <a:pPr marL="0" indent="0">
              <a:lnSpc>
                <a:spcPct val="150000"/>
              </a:lnSpc>
              <a:spcAft>
                <a:spcPts val="250"/>
              </a:spcAft>
              <a:buNone/>
            </a:pPr>
            <a:r>
              <a:rPr lang="es-MX" dirty="0">
                <a:solidFill>
                  <a:schemeClr val="accent3">
                    <a:lumMod val="50000"/>
                  </a:schemeClr>
                </a:solidFill>
                <a:latin typeface="Lato"/>
                <a:ea typeface="Lato"/>
                <a:cs typeface="Lato"/>
              </a:rPr>
              <a:t>6.Comunicación, </a:t>
            </a:r>
          </a:p>
          <a:p>
            <a:pPr marL="0" indent="0">
              <a:lnSpc>
                <a:spcPct val="150000"/>
              </a:lnSpc>
              <a:spcAft>
                <a:spcPts val="250"/>
              </a:spcAft>
              <a:buNone/>
            </a:pPr>
            <a:r>
              <a:rPr lang="es-MX" dirty="0">
                <a:solidFill>
                  <a:schemeClr val="accent3">
                    <a:lumMod val="50000"/>
                  </a:schemeClr>
                </a:solidFill>
                <a:latin typeface="Lato"/>
                <a:ea typeface="Lato"/>
                <a:cs typeface="Lato"/>
              </a:rPr>
              <a:t>7.Disponibilidad de recursos, </a:t>
            </a:r>
          </a:p>
          <a:p>
            <a:pPr marL="0" indent="0">
              <a:lnSpc>
                <a:spcPct val="150000"/>
              </a:lnSpc>
              <a:spcAft>
                <a:spcPts val="250"/>
              </a:spcAft>
              <a:buNone/>
            </a:pPr>
            <a:r>
              <a:rPr lang="es-MX" dirty="0">
                <a:solidFill>
                  <a:schemeClr val="accent3">
                    <a:lumMod val="50000"/>
                  </a:schemeClr>
                </a:solidFill>
                <a:latin typeface="Lato"/>
                <a:ea typeface="Lato"/>
                <a:cs typeface="Lato"/>
              </a:rPr>
              <a:t>8.Calidad de vida laboral, </a:t>
            </a:r>
          </a:p>
        </p:txBody>
      </p:sp>
      <p:sp>
        <p:nvSpPr>
          <p:cNvPr id="8" name="Rectángulo 7"/>
          <p:cNvSpPr/>
          <p:nvPr/>
        </p:nvSpPr>
        <p:spPr>
          <a:xfrm>
            <a:off x="4254214" y="1881056"/>
            <a:ext cx="4572000" cy="2936701"/>
          </a:xfrm>
          <a:prstGeom prst="rect">
            <a:avLst/>
          </a:prstGeom>
        </p:spPr>
        <p:txBody>
          <a:bodyPr>
            <a:spAutoFit/>
          </a:bodyPr>
          <a:lstStyle/>
          <a:p>
            <a:pPr>
              <a:lnSpc>
                <a:spcPct val="150000"/>
              </a:lnSpc>
              <a:spcBef>
                <a:spcPct val="20000"/>
              </a:spcBef>
            </a:pPr>
            <a:r>
              <a:rPr lang="es-MX" dirty="0">
                <a:solidFill>
                  <a:schemeClr val="accent3">
                    <a:lumMod val="50000"/>
                  </a:schemeClr>
                </a:solidFill>
                <a:latin typeface="Lato"/>
                <a:ea typeface="Lato"/>
                <a:cs typeface="Lato"/>
              </a:rPr>
              <a:t>9.Balance trabajo-familia, </a:t>
            </a:r>
          </a:p>
          <a:p>
            <a:pPr>
              <a:lnSpc>
                <a:spcPct val="150000"/>
              </a:lnSpc>
              <a:spcBef>
                <a:spcPct val="20000"/>
              </a:spcBef>
            </a:pPr>
            <a:r>
              <a:rPr lang="es-MX" dirty="0">
                <a:solidFill>
                  <a:schemeClr val="accent3">
                    <a:lumMod val="50000"/>
                  </a:schemeClr>
                </a:solidFill>
                <a:latin typeface="Lato"/>
                <a:ea typeface="Lato"/>
                <a:cs typeface="Lato"/>
              </a:rPr>
              <a:t>10.Colaboración y trabajo en equipo, </a:t>
            </a:r>
          </a:p>
          <a:p>
            <a:pPr>
              <a:lnSpc>
                <a:spcPct val="150000"/>
              </a:lnSpc>
              <a:spcBef>
                <a:spcPct val="20000"/>
              </a:spcBef>
            </a:pPr>
            <a:r>
              <a:rPr lang="es-MX" dirty="0">
                <a:solidFill>
                  <a:schemeClr val="accent3">
                    <a:lumMod val="50000"/>
                  </a:schemeClr>
                </a:solidFill>
                <a:latin typeface="Lato"/>
                <a:ea typeface="Lato"/>
                <a:cs typeface="Lato"/>
              </a:rPr>
              <a:t>11.Liderazgo y participación, </a:t>
            </a:r>
          </a:p>
          <a:p>
            <a:pPr>
              <a:lnSpc>
                <a:spcPct val="150000"/>
              </a:lnSpc>
              <a:spcBef>
                <a:spcPct val="20000"/>
              </a:spcBef>
            </a:pPr>
            <a:r>
              <a:rPr lang="es-MX" dirty="0">
                <a:solidFill>
                  <a:schemeClr val="accent3">
                    <a:lumMod val="50000"/>
                  </a:schemeClr>
                </a:solidFill>
                <a:latin typeface="Lato"/>
                <a:ea typeface="Lato"/>
                <a:cs typeface="Lato"/>
              </a:rPr>
              <a:t>12.Identidad con la institución, </a:t>
            </a:r>
          </a:p>
          <a:p>
            <a:pPr>
              <a:lnSpc>
                <a:spcPct val="150000"/>
              </a:lnSpc>
              <a:spcBef>
                <a:spcPct val="20000"/>
              </a:spcBef>
            </a:pPr>
            <a:r>
              <a:rPr lang="es-MX" dirty="0">
                <a:solidFill>
                  <a:schemeClr val="accent3">
                    <a:lumMod val="50000"/>
                  </a:schemeClr>
                </a:solidFill>
                <a:latin typeface="Lato"/>
                <a:ea typeface="Lato"/>
                <a:cs typeface="Lato"/>
              </a:rPr>
              <a:t>13.Enfoque a resultados y productividad, </a:t>
            </a:r>
          </a:p>
          <a:p>
            <a:pPr>
              <a:lnSpc>
                <a:spcPct val="150000"/>
              </a:lnSpc>
              <a:spcBef>
                <a:spcPct val="20000"/>
              </a:spcBef>
            </a:pPr>
            <a:r>
              <a:rPr lang="es-MX" dirty="0">
                <a:solidFill>
                  <a:schemeClr val="accent3">
                    <a:lumMod val="50000"/>
                  </a:schemeClr>
                </a:solidFill>
                <a:latin typeface="Lato"/>
                <a:ea typeface="Lato"/>
                <a:cs typeface="Lato"/>
              </a:rPr>
              <a:t>14.Normatividad y procesos, </a:t>
            </a:r>
          </a:p>
          <a:p>
            <a:pPr>
              <a:lnSpc>
                <a:spcPct val="150000"/>
              </a:lnSpc>
              <a:spcBef>
                <a:spcPct val="20000"/>
              </a:spcBef>
            </a:pPr>
            <a:r>
              <a:rPr lang="es-MX" dirty="0">
                <a:solidFill>
                  <a:schemeClr val="accent3">
                    <a:lumMod val="50000"/>
                  </a:schemeClr>
                </a:solidFill>
                <a:latin typeface="Lato"/>
                <a:ea typeface="Lato"/>
                <a:cs typeface="Lato"/>
              </a:rPr>
              <a:t>15.Profesionalización e </a:t>
            </a:r>
          </a:p>
          <a:p>
            <a:pPr>
              <a:lnSpc>
                <a:spcPct val="150000"/>
              </a:lnSpc>
              <a:spcBef>
                <a:spcPct val="20000"/>
              </a:spcBef>
            </a:pPr>
            <a:r>
              <a:rPr lang="es-MX" dirty="0">
                <a:solidFill>
                  <a:schemeClr val="accent3">
                    <a:lumMod val="50000"/>
                  </a:schemeClr>
                </a:solidFill>
                <a:latin typeface="Lato"/>
                <a:ea typeface="Lato"/>
                <a:cs typeface="Lato"/>
              </a:rPr>
              <a:t>16.Impacto de la encuesta en mi institución. </a:t>
            </a:r>
          </a:p>
        </p:txBody>
      </p:sp>
      <p:grpSp>
        <p:nvGrpSpPr>
          <p:cNvPr id="18" name="Google Shape;12734;p69"/>
          <p:cNvGrpSpPr/>
          <p:nvPr/>
        </p:nvGrpSpPr>
        <p:grpSpPr>
          <a:xfrm>
            <a:off x="3263560" y="554254"/>
            <a:ext cx="462335" cy="533648"/>
            <a:chOff x="4193490" y="3350084"/>
            <a:chExt cx="289939" cy="334661"/>
          </a:xfrm>
        </p:grpSpPr>
        <p:sp>
          <p:nvSpPr>
            <p:cNvPr id="19" name="Google Shape;12735;p69"/>
            <p:cNvSpPr/>
            <p:nvPr/>
          </p:nvSpPr>
          <p:spPr>
            <a:xfrm>
              <a:off x="4193490" y="3350084"/>
              <a:ext cx="246364" cy="150110"/>
            </a:xfrm>
            <a:custGeom>
              <a:avLst/>
              <a:gdLst/>
              <a:ahLst/>
              <a:cxnLst/>
              <a:rect l="l" t="t" r="r" b="b"/>
              <a:pathLst>
                <a:path w="7740" h="4716" extrusionOk="0">
                  <a:moveTo>
                    <a:pt x="4382" y="298"/>
                  </a:moveTo>
                  <a:lnTo>
                    <a:pt x="4299" y="1048"/>
                  </a:lnTo>
                  <a:lnTo>
                    <a:pt x="3668" y="1048"/>
                  </a:lnTo>
                  <a:lnTo>
                    <a:pt x="3620" y="524"/>
                  </a:lnTo>
                  <a:lnTo>
                    <a:pt x="3584" y="298"/>
                  </a:lnTo>
                  <a:close/>
                  <a:moveTo>
                    <a:pt x="6013" y="929"/>
                  </a:moveTo>
                  <a:lnTo>
                    <a:pt x="7204" y="2120"/>
                  </a:lnTo>
                  <a:lnTo>
                    <a:pt x="6025" y="2096"/>
                  </a:lnTo>
                  <a:lnTo>
                    <a:pt x="6013" y="929"/>
                  </a:lnTo>
                  <a:close/>
                  <a:moveTo>
                    <a:pt x="3406" y="0"/>
                  </a:moveTo>
                  <a:cubicBezTo>
                    <a:pt x="3358" y="0"/>
                    <a:pt x="3322" y="12"/>
                    <a:pt x="3287" y="48"/>
                  </a:cubicBezTo>
                  <a:cubicBezTo>
                    <a:pt x="3263" y="72"/>
                    <a:pt x="3239" y="119"/>
                    <a:pt x="3239" y="167"/>
                  </a:cubicBezTo>
                  <a:lnTo>
                    <a:pt x="3275" y="393"/>
                  </a:lnTo>
                  <a:lnTo>
                    <a:pt x="143" y="393"/>
                  </a:lnTo>
                  <a:cubicBezTo>
                    <a:pt x="60" y="393"/>
                    <a:pt x="1" y="465"/>
                    <a:pt x="1" y="536"/>
                  </a:cubicBezTo>
                  <a:lnTo>
                    <a:pt x="1" y="1191"/>
                  </a:lnTo>
                  <a:cubicBezTo>
                    <a:pt x="1" y="1286"/>
                    <a:pt x="72" y="1346"/>
                    <a:pt x="143" y="1346"/>
                  </a:cubicBezTo>
                  <a:cubicBezTo>
                    <a:pt x="239" y="1346"/>
                    <a:pt x="298" y="1262"/>
                    <a:pt x="298" y="1191"/>
                  </a:cubicBezTo>
                  <a:lnTo>
                    <a:pt x="298" y="691"/>
                  </a:lnTo>
                  <a:lnTo>
                    <a:pt x="3299" y="691"/>
                  </a:lnTo>
                  <a:lnTo>
                    <a:pt x="3358" y="1203"/>
                  </a:lnTo>
                  <a:cubicBezTo>
                    <a:pt x="3382" y="1286"/>
                    <a:pt x="3441" y="1346"/>
                    <a:pt x="3513" y="1346"/>
                  </a:cubicBezTo>
                  <a:lnTo>
                    <a:pt x="4418" y="1346"/>
                  </a:lnTo>
                  <a:cubicBezTo>
                    <a:pt x="4489" y="1346"/>
                    <a:pt x="4573" y="1286"/>
                    <a:pt x="4573" y="1203"/>
                  </a:cubicBezTo>
                  <a:lnTo>
                    <a:pt x="4632" y="691"/>
                  </a:lnTo>
                  <a:lnTo>
                    <a:pt x="5680" y="691"/>
                  </a:lnTo>
                  <a:lnTo>
                    <a:pt x="5704" y="2239"/>
                  </a:lnTo>
                  <a:cubicBezTo>
                    <a:pt x="5704" y="2322"/>
                    <a:pt x="5775" y="2382"/>
                    <a:pt x="5847" y="2382"/>
                  </a:cubicBezTo>
                  <a:lnTo>
                    <a:pt x="7394" y="2394"/>
                  </a:lnTo>
                  <a:lnTo>
                    <a:pt x="7394" y="4572"/>
                  </a:lnTo>
                  <a:cubicBezTo>
                    <a:pt x="7394" y="4656"/>
                    <a:pt x="7466" y="4715"/>
                    <a:pt x="7549" y="4715"/>
                  </a:cubicBezTo>
                  <a:cubicBezTo>
                    <a:pt x="7632" y="4715"/>
                    <a:pt x="7692" y="4644"/>
                    <a:pt x="7692" y="4572"/>
                  </a:cubicBezTo>
                  <a:lnTo>
                    <a:pt x="7692" y="2251"/>
                  </a:lnTo>
                  <a:cubicBezTo>
                    <a:pt x="7740" y="2215"/>
                    <a:pt x="7728" y="2191"/>
                    <a:pt x="7692" y="2155"/>
                  </a:cubicBezTo>
                  <a:lnTo>
                    <a:pt x="5966" y="429"/>
                  </a:lnTo>
                  <a:cubicBezTo>
                    <a:pt x="5942" y="405"/>
                    <a:pt x="5894" y="393"/>
                    <a:pt x="5858" y="393"/>
                  </a:cubicBezTo>
                  <a:lnTo>
                    <a:pt x="4692" y="393"/>
                  </a:lnTo>
                  <a:lnTo>
                    <a:pt x="4715" y="167"/>
                  </a:lnTo>
                  <a:cubicBezTo>
                    <a:pt x="4715" y="119"/>
                    <a:pt x="4704" y="72"/>
                    <a:pt x="4668" y="48"/>
                  </a:cubicBezTo>
                  <a:cubicBezTo>
                    <a:pt x="4644" y="12"/>
                    <a:pt x="4596" y="0"/>
                    <a:pt x="45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736;p69"/>
            <p:cNvSpPr/>
            <p:nvPr/>
          </p:nvSpPr>
          <p:spPr>
            <a:xfrm>
              <a:off x="4193872" y="3405023"/>
              <a:ext cx="9517" cy="44753"/>
            </a:xfrm>
            <a:custGeom>
              <a:avLst/>
              <a:gdLst/>
              <a:ahLst/>
              <a:cxnLst/>
              <a:rect l="l" t="t" r="r" b="b"/>
              <a:pathLst>
                <a:path w="299" h="1406" extrusionOk="0">
                  <a:moveTo>
                    <a:pt x="155" y="1"/>
                  </a:moveTo>
                  <a:cubicBezTo>
                    <a:pt x="60" y="1"/>
                    <a:pt x="0" y="72"/>
                    <a:pt x="0" y="156"/>
                  </a:cubicBezTo>
                  <a:lnTo>
                    <a:pt x="0" y="1251"/>
                  </a:lnTo>
                  <a:cubicBezTo>
                    <a:pt x="0" y="1346"/>
                    <a:pt x="72" y="1406"/>
                    <a:pt x="155" y="1406"/>
                  </a:cubicBezTo>
                  <a:cubicBezTo>
                    <a:pt x="239" y="1406"/>
                    <a:pt x="298" y="1322"/>
                    <a:pt x="298" y="1251"/>
                  </a:cubicBezTo>
                  <a:lnTo>
                    <a:pt x="298" y="156"/>
                  </a:lnTo>
                  <a:cubicBezTo>
                    <a:pt x="298" y="72"/>
                    <a:pt x="227" y="1"/>
                    <a:pt x="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737;p69"/>
            <p:cNvSpPr/>
            <p:nvPr/>
          </p:nvSpPr>
          <p:spPr>
            <a:xfrm>
              <a:off x="4275356" y="3444460"/>
              <a:ext cx="128116" cy="9485"/>
            </a:xfrm>
            <a:custGeom>
              <a:avLst/>
              <a:gdLst/>
              <a:ahLst/>
              <a:cxnLst/>
              <a:rect l="l" t="t" r="r" b="b"/>
              <a:pathLst>
                <a:path w="4025" h="298" extrusionOk="0">
                  <a:moveTo>
                    <a:pt x="155" y="0"/>
                  </a:moveTo>
                  <a:cubicBezTo>
                    <a:pt x="60" y="0"/>
                    <a:pt x="0" y="71"/>
                    <a:pt x="0" y="143"/>
                  </a:cubicBezTo>
                  <a:cubicBezTo>
                    <a:pt x="0" y="226"/>
                    <a:pt x="72" y="298"/>
                    <a:pt x="155" y="298"/>
                  </a:cubicBezTo>
                  <a:lnTo>
                    <a:pt x="3870" y="298"/>
                  </a:lnTo>
                  <a:cubicBezTo>
                    <a:pt x="3965" y="298"/>
                    <a:pt x="4025" y="226"/>
                    <a:pt x="4025" y="143"/>
                  </a:cubicBezTo>
                  <a:cubicBezTo>
                    <a:pt x="4025" y="71"/>
                    <a:pt x="3965" y="0"/>
                    <a:pt x="38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738;p69"/>
            <p:cNvSpPr/>
            <p:nvPr/>
          </p:nvSpPr>
          <p:spPr>
            <a:xfrm>
              <a:off x="4275356" y="3463781"/>
              <a:ext cx="128116" cy="9485"/>
            </a:xfrm>
            <a:custGeom>
              <a:avLst/>
              <a:gdLst/>
              <a:ahLst/>
              <a:cxnLst/>
              <a:rect l="l" t="t" r="r" b="b"/>
              <a:pathLst>
                <a:path w="4025" h="298" extrusionOk="0">
                  <a:moveTo>
                    <a:pt x="155" y="0"/>
                  </a:moveTo>
                  <a:cubicBezTo>
                    <a:pt x="60" y="0"/>
                    <a:pt x="0" y="72"/>
                    <a:pt x="0" y="155"/>
                  </a:cubicBezTo>
                  <a:cubicBezTo>
                    <a:pt x="0" y="226"/>
                    <a:pt x="72" y="298"/>
                    <a:pt x="155" y="298"/>
                  </a:cubicBezTo>
                  <a:lnTo>
                    <a:pt x="3870" y="298"/>
                  </a:lnTo>
                  <a:cubicBezTo>
                    <a:pt x="3965" y="298"/>
                    <a:pt x="4025" y="226"/>
                    <a:pt x="4025" y="155"/>
                  </a:cubicBezTo>
                  <a:cubicBezTo>
                    <a:pt x="4025" y="72"/>
                    <a:pt x="3965" y="0"/>
                    <a:pt x="38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739;p69"/>
            <p:cNvSpPr/>
            <p:nvPr/>
          </p:nvSpPr>
          <p:spPr>
            <a:xfrm>
              <a:off x="4223442" y="3439527"/>
              <a:ext cx="38673" cy="38673"/>
            </a:xfrm>
            <a:custGeom>
              <a:avLst/>
              <a:gdLst/>
              <a:ahLst/>
              <a:cxnLst/>
              <a:rect l="l" t="t" r="r" b="b"/>
              <a:pathLst>
                <a:path w="1215" h="1215" extrusionOk="0">
                  <a:moveTo>
                    <a:pt x="905" y="322"/>
                  </a:moveTo>
                  <a:lnTo>
                    <a:pt x="905" y="917"/>
                  </a:lnTo>
                  <a:lnTo>
                    <a:pt x="310" y="917"/>
                  </a:lnTo>
                  <a:lnTo>
                    <a:pt x="310" y="322"/>
                  </a:lnTo>
                  <a:close/>
                  <a:moveTo>
                    <a:pt x="143" y="0"/>
                  </a:moveTo>
                  <a:cubicBezTo>
                    <a:pt x="48" y="0"/>
                    <a:pt x="0" y="72"/>
                    <a:pt x="0" y="155"/>
                  </a:cubicBezTo>
                  <a:lnTo>
                    <a:pt x="0" y="1060"/>
                  </a:lnTo>
                  <a:cubicBezTo>
                    <a:pt x="0" y="1155"/>
                    <a:pt x="72" y="1215"/>
                    <a:pt x="143" y="1215"/>
                  </a:cubicBezTo>
                  <a:lnTo>
                    <a:pt x="1048" y="1215"/>
                  </a:lnTo>
                  <a:cubicBezTo>
                    <a:pt x="1143" y="1215"/>
                    <a:pt x="1203" y="1131"/>
                    <a:pt x="1203" y="1060"/>
                  </a:cubicBezTo>
                  <a:lnTo>
                    <a:pt x="1203" y="155"/>
                  </a:lnTo>
                  <a:cubicBezTo>
                    <a:pt x="1215" y="72"/>
                    <a:pt x="1143" y="0"/>
                    <a:pt x="104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740;p69"/>
            <p:cNvSpPr/>
            <p:nvPr/>
          </p:nvSpPr>
          <p:spPr>
            <a:xfrm>
              <a:off x="4275356" y="3525913"/>
              <a:ext cx="128116" cy="9517"/>
            </a:xfrm>
            <a:custGeom>
              <a:avLst/>
              <a:gdLst/>
              <a:ahLst/>
              <a:cxnLst/>
              <a:rect l="l" t="t" r="r" b="b"/>
              <a:pathLst>
                <a:path w="4025" h="299" extrusionOk="0">
                  <a:moveTo>
                    <a:pt x="155" y="1"/>
                  </a:moveTo>
                  <a:cubicBezTo>
                    <a:pt x="60" y="1"/>
                    <a:pt x="0" y="72"/>
                    <a:pt x="0" y="144"/>
                  </a:cubicBezTo>
                  <a:cubicBezTo>
                    <a:pt x="0" y="227"/>
                    <a:pt x="72" y="299"/>
                    <a:pt x="155" y="299"/>
                  </a:cubicBezTo>
                  <a:lnTo>
                    <a:pt x="3870" y="299"/>
                  </a:lnTo>
                  <a:cubicBezTo>
                    <a:pt x="3965" y="299"/>
                    <a:pt x="4025" y="227"/>
                    <a:pt x="4025" y="144"/>
                  </a:cubicBezTo>
                  <a:cubicBezTo>
                    <a:pt x="4025" y="72"/>
                    <a:pt x="3965" y="1"/>
                    <a:pt x="38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741;p69"/>
            <p:cNvSpPr/>
            <p:nvPr/>
          </p:nvSpPr>
          <p:spPr>
            <a:xfrm>
              <a:off x="4275356" y="3544884"/>
              <a:ext cx="128116" cy="9485"/>
            </a:xfrm>
            <a:custGeom>
              <a:avLst/>
              <a:gdLst/>
              <a:ahLst/>
              <a:cxnLst/>
              <a:rect l="l" t="t" r="r" b="b"/>
              <a:pathLst>
                <a:path w="4025" h="298" extrusionOk="0">
                  <a:moveTo>
                    <a:pt x="155" y="0"/>
                  </a:moveTo>
                  <a:cubicBezTo>
                    <a:pt x="60" y="0"/>
                    <a:pt x="0" y="72"/>
                    <a:pt x="0" y="143"/>
                  </a:cubicBezTo>
                  <a:cubicBezTo>
                    <a:pt x="0" y="226"/>
                    <a:pt x="72" y="298"/>
                    <a:pt x="155" y="298"/>
                  </a:cubicBezTo>
                  <a:lnTo>
                    <a:pt x="3870" y="298"/>
                  </a:lnTo>
                  <a:cubicBezTo>
                    <a:pt x="3965" y="298"/>
                    <a:pt x="4025" y="226"/>
                    <a:pt x="4025" y="143"/>
                  </a:cubicBezTo>
                  <a:cubicBezTo>
                    <a:pt x="4025" y="72"/>
                    <a:pt x="3965" y="0"/>
                    <a:pt x="38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742;p69"/>
            <p:cNvSpPr/>
            <p:nvPr/>
          </p:nvSpPr>
          <p:spPr>
            <a:xfrm>
              <a:off x="4223442" y="3521011"/>
              <a:ext cx="38673" cy="38673"/>
            </a:xfrm>
            <a:custGeom>
              <a:avLst/>
              <a:gdLst/>
              <a:ahLst/>
              <a:cxnLst/>
              <a:rect l="l" t="t" r="r" b="b"/>
              <a:pathLst>
                <a:path w="1215" h="1215" extrusionOk="0">
                  <a:moveTo>
                    <a:pt x="905" y="298"/>
                  </a:moveTo>
                  <a:lnTo>
                    <a:pt x="905" y="893"/>
                  </a:lnTo>
                  <a:lnTo>
                    <a:pt x="310" y="893"/>
                  </a:lnTo>
                  <a:lnTo>
                    <a:pt x="310" y="298"/>
                  </a:lnTo>
                  <a:close/>
                  <a:moveTo>
                    <a:pt x="143" y="0"/>
                  </a:moveTo>
                  <a:cubicBezTo>
                    <a:pt x="48" y="0"/>
                    <a:pt x="0" y="83"/>
                    <a:pt x="0" y="155"/>
                  </a:cubicBezTo>
                  <a:lnTo>
                    <a:pt x="0" y="1060"/>
                  </a:lnTo>
                  <a:cubicBezTo>
                    <a:pt x="0" y="1155"/>
                    <a:pt x="72" y="1215"/>
                    <a:pt x="143" y="1215"/>
                  </a:cubicBezTo>
                  <a:lnTo>
                    <a:pt x="1048" y="1215"/>
                  </a:lnTo>
                  <a:cubicBezTo>
                    <a:pt x="1143" y="1215"/>
                    <a:pt x="1203" y="1131"/>
                    <a:pt x="1203" y="1060"/>
                  </a:cubicBezTo>
                  <a:lnTo>
                    <a:pt x="1203" y="155"/>
                  </a:lnTo>
                  <a:cubicBezTo>
                    <a:pt x="1215" y="83"/>
                    <a:pt x="1143" y="0"/>
                    <a:pt x="104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743;p69"/>
            <p:cNvSpPr/>
            <p:nvPr/>
          </p:nvSpPr>
          <p:spPr>
            <a:xfrm>
              <a:off x="4223442" y="3602464"/>
              <a:ext cx="38673" cy="38705"/>
            </a:xfrm>
            <a:custGeom>
              <a:avLst/>
              <a:gdLst/>
              <a:ahLst/>
              <a:cxnLst/>
              <a:rect l="l" t="t" r="r" b="b"/>
              <a:pathLst>
                <a:path w="1215" h="1216" extrusionOk="0">
                  <a:moveTo>
                    <a:pt x="905" y="299"/>
                  </a:moveTo>
                  <a:lnTo>
                    <a:pt x="905" y="894"/>
                  </a:lnTo>
                  <a:lnTo>
                    <a:pt x="310" y="894"/>
                  </a:lnTo>
                  <a:lnTo>
                    <a:pt x="310" y="299"/>
                  </a:lnTo>
                  <a:close/>
                  <a:moveTo>
                    <a:pt x="143" y="1"/>
                  </a:moveTo>
                  <a:cubicBezTo>
                    <a:pt x="48" y="1"/>
                    <a:pt x="0" y="84"/>
                    <a:pt x="0" y="156"/>
                  </a:cubicBezTo>
                  <a:lnTo>
                    <a:pt x="0" y="1061"/>
                  </a:lnTo>
                  <a:cubicBezTo>
                    <a:pt x="0" y="1156"/>
                    <a:pt x="72" y="1215"/>
                    <a:pt x="143" y="1215"/>
                  </a:cubicBezTo>
                  <a:lnTo>
                    <a:pt x="1048" y="1215"/>
                  </a:lnTo>
                  <a:cubicBezTo>
                    <a:pt x="1143" y="1215"/>
                    <a:pt x="1203" y="1132"/>
                    <a:pt x="1203" y="1061"/>
                  </a:cubicBezTo>
                  <a:lnTo>
                    <a:pt x="1203" y="156"/>
                  </a:lnTo>
                  <a:cubicBezTo>
                    <a:pt x="1215" y="60"/>
                    <a:pt x="1143" y="1"/>
                    <a:pt x="104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744;p69"/>
            <p:cNvSpPr/>
            <p:nvPr/>
          </p:nvSpPr>
          <p:spPr>
            <a:xfrm>
              <a:off x="4193872" y="3460375"/>
              <a:ext cx="289558" cy="224370"/>
            </a:xfrm>
            <a:custGeom>
              <a:avLst/>
              <a:gdLst/>
              <a:ahLst/>
              <a:cxnLst/>
              <a:rect l="l" t="t" r="r" b="b"/>
              <a:pathLst>
                <a:path w="9097" h="7049" extrusionOk="0">
                  <a:moveTo>
                    <a:pt x="6108" y="3751"/>
                  </a:moveTo>
                  <a:lnTo>
                    <a:pt x="8502" y="4620"/>
                  </a:lnTo>
                  <a:lnTo>
                    <a:pt x="7894" y="4894"/>
                  </a:lnTo>
                  <a:cubicBezTo>
                    <a:pt x="7847" y="4917"/>
                    <a:pt x="7811" y="4953"/>
                    <a:pt x="7799" y="5013"/>
                  </a:cubicBezTo>
                  <a:cubicBezTo>
                    <a:pt x="7787" y="5060"/>
                    <a:pt x="7799" y="5120"/>
                    <a:pt x="7847" y="5155"/>
                  </a:cubicBezTo>
                  <a:lnTo>
                    <a:pt x="8752" y="6060"/>
                  </a:lnTo>
                  <a:lnTo>
                    <a:pt x="8406" y="6406"/>
                  </a:lnTo>
                  <a:lnTo>
                    <a:pt x="7501" y="5489"/>
                  </a:lnTo>
                  <a:cubicBezTo>
                    <a:pt x="7478" y="5465"/>
                    <a:pt x="7430" y="5453"/>
                    <a:pt x="7394" y="5453"/>
                  </a:cubicBezTo>
                  <a:lnTo>
                    <a:pt x="7370" y="5453"/>
                  </a:lnTo>
                  <a:cubicBezTo>
                    <a:pt x="7323" y="5465"/>
                    <a:pt x="7275" y="5489"/>
                    <a:pt x="7251" y="5536"/>
                  </a:cubicBezTo>
                  <a:lnTo>
                    <a:pt x="6966" y="6156"/>
                  </a:lnTo>
                  <a:lnTo>
                    <a:pt x="6108" y="3751"/>
                  </a:lnTo>
                  <a:close/>
                  <a:moveTo>
                    <a:pt x="155" y="0"/>
                  </a:moveTo>
                  <a:cubicBezTo>
                    <a:pt x="60" y="0"/>
                    <a:pt x="0" y="83"/>
                    <a:pt x="0" y="155"/>
                  </a:cubicBezTo>
                  <a:lnTo>
                    <a:pt x="0" y="6894"/>
                  </a:lnTo>
                  <a:cubicBezTo>
                    <a:pt x="0" y="6989"/>
                    <a:pt x="72" y="7049"/>
                    <a:pt x="155" y="7049"/>
                  </a:cubicBezTo>
                  <a:lnTo>
                    <a:pt x="7573" y="7049"/>
                  </a:lnTo>
                  <a:cubicBezTo>
                    <a:pt x="7668" y="7049"/>
                    <a:pt x="7728" y="6965"/>
                    <a:pt x="7728" y="6894"/>
                  </a:cubicBezTo>
                  <a:lnTo>
                    <a:pt x="7728" y="6156"/>
                  </a:lnTo>
                  <a:lnTo>
                    <a:pt x="8204" y="6632"/>
                  </a:lnTo>
                  <a:cubicBezTo>
                    <a:pt x="8263" y="6691"/>
                    <a:pt x="8335" y="6715"/>
                    <a:pt x="8430" y="6715"/>
                  </a:cubicBezTo>
                  <a:cubicBezTo>
                    <a:pt x="8513" y="6715"/>
                    <a:pt x="8585" y="6691"/>
                    <a:pt x="8644" y="6632"/>
                  </a:cubicBezTo>
                  <a:lnTo>
                    <a:pt x="8990" y="6287"/>
                  </a:lnTo>
                  <a:cubicBezTo>
                    <a:pt x="9097" y="6156"/>
                    <a:pt x="9097" y="5953"/>
                    <a:pt x="8978" y="5822"/>
                  </a:cubicBezTo>
                  <a:lnTo>
                    <a:pt x="8228" y="5084"/>
                  </a:lnTo>
                  <a:lnTo>
                    <a:pt x="8644" y="4882"/>
                  </a:lnTo>
                  <a:cubicBezTo>
                    <a:pt x="8763" y="4822"/>
                    <a:pt x="8835" y="4703"/>
                    <a:pt x="8823" y="4584"/>
                  </a:cubicBezTo>
                  <a:cubicBezTo>
                    <a:pt x="8811" y="4465"/>
                    <a:pt x="8740" y="4346"/>
                    <a:pt x="8621" y="4310"/>
                  </a:cubicBezTo>
                  <a:lnTo>
                    <a:pt x="7728" y="3989"/>
                  </a:lnTo>
                  <a:lnTo>
                    <a:pt x="7728" y="1762"/>
                  </a:lnTo>
                  <a:cubicBezTo>
                    <a:pt x="7728" y="1667"/>
                    <a:pt x="7656" y="1607"/>
                    <a:pt x="7573" y="1607"/>
                  </a:cubicBezTo>
                  <a:cubicBezTo>
                    <a:pt x="7489" y="1607"/>
                    <a:pt x="7430" y="1691"/>
                    <a:pt x="7430" y="1762"/>
                  </a:cubicBezTo>
                  <a:lnTo>
                    <a:pt x="7430" y="3893"/>
                  </a:lnTo>
                  <a:lnTo>
                    <a:pt x="6227" y="3453"/>
                  </a:lnTo>
                  <a:cubicBezTo>
                    <a:pt x="6193" y="3442"/>
                    <a:pt x="6158" y="3437"/>
                    <a:pt x="6124" y="3437"/>
                  </a:cubicBezTo>
                  <a:cubicBezTo>
                    <a:pt x="6041" y="3437"/>
                    <a:pt x="5962" y="3469"/>
                    <a:pt x="5894" y="3536"/>
                  </a:cubicBezTo>
                  <a:cubicBezTo>
                    <a:pt x="5799" y="3620"/>
                    <a:pt x="5775" y="3739"/>
                    <a:pt x="5823" y="3858"/>
                  </a:cubicBezTo>
                  <a:lnTo>
                    <a:pt x="6085" y="4620"/>
                  </a:lnTo>
                  <a:lnTo>
                    <a:pt x="2727" y="4620"/>
                  </a:lnTo>
                  <a:cubicBezTo>
                    <a:pt x="2632" y="4620"/>
                    <a:pt x="2572" y="4691"/>
                    <a:pt x="2572" y="4763"/>
                  </a:cubicBezTo>
                  <a:cubicBezTo>
                    <a:pt x="2572" y="4858"/>
                    <a:pt x="2644" y="4917"/>
                    <a:pt x="2727" y="4917"/>
                  </a:cubicBezTo>
                  <a:lnTo>
                    <a:pt x="6204" y="4917"/>
                  </a:lnTo>
                  <a:lnTo>
                    <a:pt x="6311" y="5215"/>
                  </a:lnTo>
                  <a:lnTo>
                    <a:pt x="2727" y="5215"/>
                  </a:lnTo>
                  <a:cubicBezTo>
                    <a:pt x="2632" y="5215"/>
                    <a:pt x="2572" y="5286"/>
                    <a:pt x="2572" y="5358"/>
                  </a:cubicBezTo>
                  <a:cubicBezTo>
                    <a:pt x="2572" y="5453"/>
                    <a:pt x="2644" y="5513"/>
                    <a:pt x="2727" y="5513"/>
                  </a:cubicBezTo>
                  <a:lnTo>
                    <a:pt x="6418" y="5513"/>
                  </a:lnTo>
                  <a:lnTo>
                    <a:pt x="6668" y="6239"/>
                  </a:lnTo>
                  <a:cubicBezTo>
                    <a:pt x="6716" y="6358"/>
                    <a:pt x="6811" y="6453"/>
                    <a:pt x="6954" y="6453"/>
                  </a:cubicBezTo>
                  <a:cubicBezTo>
                    <a:pt x="7085" y="6453"/>
                    <a:pt x="7204" y="6394"/>
                    <a:pt x="7251" y="6275"/>
                  </a:cubicBezTo>
                  <a:lnTo>
                    <a:pt x="7406" y="5929"/>
                  </a:lnTo>
                  <a:lnTo>
                    <a:pt x="7406" y="6727"/>
                  </a:lnTo>
                  <a:lnTo>
                    <a:pt x="298" y="6727"/>
                  </a:lnTo>
                  <a:lnTo>
                    <a:pt x="298" y="155"/>
                  </a:lnTo>
                  <a:cubicBezTo>
                    <a:pt x="298" y="60"/>
                    <a:pt x="227" y="0"/>
                    <a:pt x="1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3555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p:cNvSpPr>
            <a:spLocks noGrp="1"/>
          </p:cNvSpPr>
          <p:nvPr>
            <p:ph type="title"/>
          </p:nvPr>
        </p:nvSpPr>
        <p:spPr>
          <a:xfrm>
            <a:off x="-614922" y="75732"/>
            <a:ext cx="5151000" cy="562800"/>
          </a:xfrm>
        </p:spPr>
        <p:txBody>
          <a:bodyPr/>
          <a:lstStyle/>
          <a:p>
            <a:r>
              <a:rPr lang="es-MX" dirty="0"/>
              <a:t>(Promedio General</a:t>
            </a:r>
            <a:r>
              <a:rPr lang="es-MX" dirty="0" smtClean="0"/>
              <a:t>)</a:t>
            </a:r>
            <a:br>
              <a:rPr lang="es-MX" dirty="0" smtClean="0"/>
            </a:br>
            <a:r>
              <a:rPr lang="es-MX" dirty="0" smtClean="0"/>
              <a:t>Graficado</a:t>
            </a:r>
            <a:br>
              <a:rPr lang="es-MX" dirty="0" smtClean="0"/>
            </a:br>
            <a:endParaRPr lang="es-MX" dirty="0"/>
          </a:p>
        </p:txBody>
      </p:sp>
      <p:graphicFrame>
        <p:nvGraphicFramePr>
          <p:cNvPr id="5" name="4 Gráfico"/>
          <p:cNvGraphicFramePr>
            <a:graphicFrameLocks/>
          </p:cNvGraphicFramePr>
          <p:nvPr>
            <p:extLst>
              <p:ext uri="{D42A27DB-BD31-4B8C-83A1-F6EECF244321}">
                <p14:modId xmlns:p14="http://schemas.microsoft.com/office/powerpoint/2010/main" val="16509592"/>
              </p:ext>
            </p:extLst>
          </p:nvPr>
        </p:nvGraphicFramePr>
        <p:xfrm>
          <a:off x="110068" y="965200"/>
          <a:ext cx="8771466" cy="4084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6511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solidFill>
                  <a:schemeClr val="bg1"/>
                </a:solidFill>
              </a:rPr>
              <a:t>2020</a:t>
            </a:r>
            <a:br>
              <a:rPr lang="es-MX" dirty="0" smtClean="0">
                <a:solidFill>
                  <a:schemeClr val="bg1"/>
                </a:solidFill>
              </a:rPr>
            </a:br>
            <a:r>
              <a:rPr lang="es-MX" dirty="0" smtClean="0">
                <a:solidFill>
                  <a:schemeClr val="bg1"/>
                </a:solidFill>
              </a:rPr>
              <a:t>vs </a:t>
            </a:r>
            <a:br>
              <a:rPr lang="es-MX" dirty="0" smtClean="0">
                <a:solidFill>
                  <a:schemeClr val="bg1"/>
                </a:solidFill>
              </a:rPr>
            </a:br>
            <a:r>
              <a:rPr lang="es-MX" dirty="0" smtClean="0">
                <a:solidFill>
                  <a:schemeClr val="bg1"/>
                </a:solidFill>
              </a:rPr>
              <a:t>2021</a:t>
            </a:r>
            <a:endParaRPr lang="es-MX" dirty="0">
              <a:solidFill>
                <a:schemeClr val="bg1"/>
              </a:solidFill>
            </a:endParaRPr>
          </a:p>
        </p:txBody>
      </p:sp>
      <p:sp>
        <p:nvSpPr>
          <p:cNvPr id="6" name="Título 5"/>
          <p:cNvSpPr>
            <a:spLocks noGrp="1"/>
          </p:cNvSpPr>
          <p:nvPr>
            <p:ph type="title" idx="2"/>
          </p:nvPr>
        </p:nvSpPr>
        <p:spPr>
          <a:xfrm flipH="1">
            <a:off x="2713888" y="1043158"/>
            <a:ext cx="3493200" cy="3308634"/>
          </a:xfrm>
        </p:spPr>
        <p:txBody>
          <a:bodyPr/>
          <a:lstStyle/>
          <a:p>
            <a:r>
              <a:rPr lang="es-MX" sz="6600" dirty="0" smtClean="0"/>
              <a:t>2020</a:t>
            </a:r>
            <a:br>
              <a:rPr lang="es-MX" sz="6600" dirty="0" smtClean="0"/>
            </a:br>
            <a:r>
              <a:rPr lang="es-MX" sz="6600" dirty="0" smtClean="0"/>
              <a:t>vs</a:t>
            </a:r>
            <a:br>
              <a:rPr lang="es-MX" sz="6600" dirty="0" smtClean="0"/>
            </a:br>
            <a:r>
              <a:rPr lang="es-MX" sz="6600" dirty="0" smtClean="0"/>
              <a:t>2021</a:t>
            </a:r>
            <a:endParaRPr lang="es-MX" sz="66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56" y="185797"/>
            <a:ext cx="2498219" cy="642686"/>
          </a:xfrm>
          <a:prstGeom prst="rect">
            <a:avLst/>
          </a:prstGeom>
        </p:spPr>
      </p:pic>
    </p:spTree>
    <p:extLst>
      <p:ext uri="{BB962C8B-B14F-4D97-AF65-F5344CB8AC3E}">
        <p14:creationId xmlns:p14="http://schemas.microsoft.com/office/powerpoint/2010/main" val="79030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387286639"/>
              </p:ext>
            </p:extLst>
          </p:nvPr>
        </p:nvGraphicFramePr>
        <p:xfrm>
          <a:off x="999641" y="207129"/>
          <a:ext cx="7144718" cy="4767827"/>
        </p:xfrm>
        <a:graphic>
          <a:graphicData uri="http://schemas.openxmlformats.org/drawingml/2006/table">
            <a:tbl>
              <a:tblPr/>
              <a:tblGrid>
                <a:gridCol w="3245725">
                  <a:extLst>
                    <a:ext uri="{9D8B030D-6E8A-4147-A177-3AD203B41FA5}">
                      <a16:colId xmlns:a16="http://schemas.microsoft.com/office/drawing/2014/main" val="1582386265"/>
                    </a:ext>
                  </a:extLst>
                </a:gridCol>
                <a:gridCol w="1059088">
                  <a:extLst>
                    <a:ext uri="{9D8B030D-6E8A-4147-A177-3AD203B41FA5}">
                      <a16:colId xmlns:a16="http://schemas.microsoft.com/office/drawing/2014/main" val="2855661202"/>
                    </a:ext>
                  </a:extLst>
                </a:gridCol>
                <a:gridCol w="1034467">
                  <a:extLst>
                    <a:ext uri="{9D8B030D-6E8A-4147-A177-3AD203B41FA5}">
                      <a16:colId xmlns:a16="http://schemas.microsoft.com/office/drawing/2014/main" val="4005821335"/>
                    </a:ext>
                  </a:extLst>
                </a:gridCol>
                <a:gridCol w="1805438">
                  <a:extLst>
                    <a:ext uri="{9D8B030D-6E8A-4147-A177-3AD203B41FA5}">
                      <a16:colId xmlns:a16="http://schemas.microsoft.com/office/drawing/2014/main" val="3779625772"/>
                    </a:ext>
                  </a:extLst>
                </a:gridCol>
              </a:tblGrid>
              <a:tr h="201063">
                <a:tc>
                  <a:txBody>
                    <a:bodyPr/>
                    <a:lstStyle/>
                    <a:p>
                      <a:pPr algn="ctr" fontAlgn="b"/>
                      <a:r>
                        <a:rPr lang="es-MX" sz="105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INSTITUCIÓN</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s-MX" sz="105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2020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s-MX" sz="105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2021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s-MX" sz="105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DIFERENCIA</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4025684430"/>
                  </a:ext>
                </a:extLst>
              </a:tr>
              <a:tr h="395835">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Comisión Estatal de Conciliación y Arbitraje Médico</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dirty="0">
                          <a:solidFill>
                            <a:srgbClr val="006100"/>
                          </a:solidFill>
                          <a:effectLst/>
                          <a:latin typeface="Lato" panose="020F0502020204030203" pitchFamily="34" charset="0"/>
                          <a:ea typeface="Lato" panose="020F0502020204030203" pitchFamily="34" charset="0"/>
                          <a:cs typeface="Lato" panose="020F0502020204030203" pitchFamily="34" charset="0"/>
                        </a:rPr>
                        <a:t>97.23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1050" b="0" i="0" u="none" strike="noStrike" dirty="0">
                          <a:solidFill>
                            <a:srgbClr val="006100"/>
                          </a:solidFill>
                          <a:effectLst/>
                          <a:latin typeface="Lato" panose="020F0502020204030203" pitchFamily="34" charset="0"/>
                          <a:ea typeface="Lato" panose="020F0502020204030203" pitchFamily="34" charset="0"/>
                          <a:cs typeface="Lato" panose="020F0502020204030203" pitchFamily="34" charset="0"/>
                        </a:rPr>
                        <a:t>97.92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0.69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633229884"/>
                  </a:ext>
                </a:extLst>
              </a:tr>
              <a:tr h="201063">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Jefatura del Gabinete del Poder Ejecutivo</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95.04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1050" b="0" i="0" u="none" strike="noStrike" dirty="0">
                          <a:solidFill>
                            <a:srgbClr val="006100"/>
                          </a:solidFill>
                          <a:effectLst/>
                          <a:latin typeface="Lato" panose="020F0502020204030203" pitchFamily="34" charset="0"/>
                          <a:ea typeface="Lato" panose="020F0502020204030203" pitchFamily="34" charset="0"/>
                          <a:cs typeface="Lato" panose="020F0502020204030203" pitchFamily="34" charset="0"/>
                        </a:rPr>
                        <a:t>96.02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0.99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626291481"/>
                  </a:ext>
                </a:extLst>
              </a:tr>
              <a:tr h="395302">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Coordinación General de Comunicación Social</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88.16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94.24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6.08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387329651"/>
                  </a:ext>
                </a:extLst>
              </a:tr>
              <a:tr h="201063">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de la Mujer Guanajuatense</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99.93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93.36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-6.56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177014570"/>
                  </a:ext>
                </a:extLst>
              </a:tr>
              <a:tr h="201063">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 Seguridad Pública</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91.81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92.40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0.59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264155580"/>
                  </a:ext>
                </a:extLst>
              </a:tr>
              <a:tr h="395835">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de Formación en Seguridad Pública del Estado</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0.00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92.18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0.00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171828347"/>
                  </a:ext>
                </a:extLst>
              </a:tr>
              <a:tr h="201063">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Particular del Gobernador</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91.08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91.90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0.82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021193126"/>
                  </a:ext>
                </a:extLst>
              </a:tr>
              <a:tr h="201063">
                <a:tc>
                  <a:txBody>
                    <a:bodyPr/>
                    <a:lstStyle/>
                    <a:p>
                      <a:pPr algn="l" fontAlgn="b"/>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Escuela Preparatoria Regional del Rincón</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91.64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90.83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-0.81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32719989"/>
                  </a:ext>
                </a:extLst>
              </a:tr>
              <a:tr h="395302">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Centro de Evaluación y Control de Confianza</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90.33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90.62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0.29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666778614"/>
                  </a:ext>
                </a:extLst>
              </a:tr>
              <a:tr h="395835">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Sistema Estatal para el Desarrollo Integral de la Familia</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85.71</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90.43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4.72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167831943"/>
                  </a:ext>
                </a:extLst>
              </a:tr>
              <a:tr h="395835">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 la Transparencia y Rendición de Cuentas</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89.46</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89.69</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0.23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773415209"/>
                  </a:ext>
                </a:extLst>
              </a:tr>
              <a:tr h="395835">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Tecnológico Superior de Purísima del Rincón</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88.72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89.34</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0.62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54538735"/>
                  </a:ext>
                </a:extLst>
              </a:tr>
              <a:tr h="395835">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 Desarrollo Agroalimentario y Rural</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87.38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89.30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1.92</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603513029"/>
                  </a:ext>
                </a:extLst>
              </a:tr>
              <a:tr h="395835">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para el Desarrollo y Atención a las Juventudes del Estado de Guanajuato</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84.18</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89.30</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5.13</a:t>
                      </a:r>
                    </a:p>
                  </a:txBody>
                  <a:tcPr marL="5355" marR="5355" marT="53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081636385"/>
                  </a:ext>
                </a:extLst>
              </a:tr>
            </a:tbl>
          </a:graphicData>
        </a:graphic>
      </p:graphicFrame>
    </p:spTree>
    <p:extLst>
      <p:ext uri="{BB962C8B-B14F-4D97-AF65-F5344CB8AC3E}">
        <p14:creationId xmlns:p14="http://schemas.microsoft.com/office/powerpoint/2010/main" val="584717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286359115"/>
              </p:ext>
            </p:extLst>
          </p:nvPr>
        </p:nvGraphicFramePr>
        <p:xfrm>
          <a:off x="1038388" y="193726"/>
          <a:ext cx="7136969" cy="4719236"/>
        </p:xfrm>
        <a:graphic>
          <a:graphicData uri="http://schemas.openxmlformats.org/drawingml/2006/table">
            <a:tbl>
              <a:tblPr/>
              <a:tblGrid>
                <a:gridCol w="3980570">
                  <a:extLst>
                    <a:ext uri="{9D8B030D-6E8A-4147-A177-3AD203B41FA5}">
                      <a16:colId xmlns:a16="http://schemas.microsoft.com/office/drawing/2014/main" val="2729108527"/>
                    </a:ext>
                  </a:extLst>
                </a:gridCol>
                <a:gridCol w="1052133">
                  <a:extLst>
                    <a:ext uri="{9D8B030D-6E8A-4147-A177-3AD203B41FA5}">
                      <a16:colId xmlns:a16="http://schemas.microsoft.com/office/drawing/2014/main" val="3445876675"/>
                    </a:ext>
                  </a:extLst>
                </a:gridCol>
                <a:gridCol w="1052133">
                  <a:extLst>
                    <a:ext uri="{9D8B030D-6E8A-4147-A177-3AD203B41FA5}">
                      <a16:colId xmlns:a16="http://schemas.microsoft.com/office/drawing/2014/main" val="4199376398"/>
                    </a:ext>
                  </a:extLst>
                </a:gridCol>
                <a:gridCol w="1052133">
                  <a:extLst>
                    <a:ext uri="{9D8B030D-6E8A-4147-A177-3AD203B41FA5}">
                      <a16:colId xmlns:a16="http://schemas.microsoft.com/office/drawing/2014/main" val="988803914"/>
                    </a:ext>
                  </a:extLst>
                </a:gridCol>
              </a:tblGrid>
              <a:tr h="235962">
                <a:tc>
                  <a:txBody>
                    <a:bodyPr/>
                    <a:lstStyle/>
                    <a:p>
                      <a:pPr algn="ctr" fontAlgn="b"/>
                      <a:r>
                        <a:rPr lang="es-MX" sz="1100" b="1" i="0" u="none" strike="noStrike" dirty="0" smtClean="0">
                          <a:solidFill>
                            <a:srgbClr val="000000"/>
                          </a:solidFill>
                          <a:effectLst/>
                          <a:latin typeface="Lato" panose="020F0502020204030203" pitchFamily="34" charset="0"/>
                          <a:ea typeface="Lato" panose="020F0502020204030203" pitchFamily="34" charset="0"/>
                          <a:cs typeface="Lato" panose="020F0502020204030203" pitchFamily="34" charset="0"/>
                        </a:rPr>
                        <a:t>INSTITUCIÓN</a:t>
                      </a:r>
                      <a:endParaRPr lang="es-MX" sz="11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MX" sz="1100" b="1" i="0" u="none" strike="noStrike" dirty="0" smtClean="0">
                          <a:solidFill>
                            <a:srgbClr val="000000"/>
                          </a:solidFill>
                          <a:effectLst/>
                          <a:latin typeface="Lato" panose="020F0502020204030203" pitchFamily="34" charset="0"/>
                          <a:ea typeface="Lato" panose="020F0502020204030203" pitchFamily="34" charset="0"/>
                          <a:cs typeface="Lato" panose="020F0502020204030203" pitchFamily="34" charset="0"/>
                        </a:rPr>
                        <a:t>2020</a:t>
                      </a:r>
                      <a:endParaRPr lang="es-MX" sz="11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MX" sz="1100" b="1" i="0" u="none" strike="noStrike" dirty="0" smtClean="0">
                          <a:solidFill>
                            <a:srgbClr val="000000"/>
                          </a:solidFill>
                          <a:effectLst/>
                          <a:latin typeface="Lato" panose="020F0502020204030203" pitchFamily="34" charset="0"/>
                          <a:ea typeface="Lato" panose="020F0502020204030203" pitchFamily="34" charset="0"/>
                          <a:cs typeface="Lato" panose="020F0502020204030203" pitchFamily="34" charset="0"/>
                        </a:rPr>
                        <a:t>2021</a:t>
                      </a:r>
                      <a:endParaRPr lang="es-MX" sz="11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MX" sz="1100" b="1" i="0" u="none" strike="noStrike" dirty="0" smtClean="0">
                          <a:solidFill>
                            <a:srgbClr val="000000"/>
                          </a:solidFill>
                          <a:effectLst/>
                          <a:latin typeface="Lato" panose="020F0502020204030203" pitchFamily="34" charset="0"/>
                          <a:ea typeface="Lato" panose="020F0502020204030203" pitchFamily="34" charset="0"/>
                          <a:cs typeface="Lato" panose="020F0502020204030203" pitchFamily="34" charset="0"/>
                        </a:rPr>
                        <a:t>DIFERENCIA</a:t>
                      </a:r>
                      <a:endParaRPr lang="es-MX" sz="11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895315286"/>
                  </a:ext>
                </a:extLst>
              </a:tr>
              <a:tr h="235962">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 Desarrollo Social y Humano</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88.57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89.17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0.60</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184329347"/>
                  </a:ext>
                </a:extLst>
              </a:tr>
              <a:tr h="235962">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Universidad Politécnica del Bicentenario</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86.55</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89.14</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2.59</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663997966"/>
                  </a:ext>
                </a:extLst>
              </a:tr>
              <a:tr h="235962">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Universidad Virtual del Estado de Guanajuato</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87.54</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88.14</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0.60</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250385555"/>
                  </a:ext>
                </a:extLst>
              </a:tr>
              <a:tr h="235962">
                <a:tc>
                  <a:txBody>
                    <a:bodyPr/>
                    <a:lstStyle/>
                    <a:p>
                      <a:pPr algn="l" fontAlgn="b"/>
                      <a:r>
                        <a:rPr lang="pt-BR"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Parque Agro Tecnológico Xonotli S.A de C.V.</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90.74</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88.07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-2.67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4080884872"/>
                  </a:ext>
                </a:extLst>
              </a:tr>
              <a:tr h="235962">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 Gobierno</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88.38</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87.88</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-0.50</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475682692"/>
                  </a:ext>
                </a:extLst>
              </a:tr>
              <a:tr h="235962">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Estatal de Capacitación</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87.06</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87.87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0.81</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288645339"/>
                  </a:ext>
                </a:extLst>
              </a:tr>
              <a:tr h="235962">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Coordinadora de Fomento al Comercio Exterior</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86.47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87.77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1.30</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193511830"/>
                  </a:ext>
                </a:extLst>
              </a:tr>
              <a:tr h="235962">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 Desarrollo Económico Sustentable</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88.08</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87.74</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-0.34</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073692354"/>
                  </a:ext>
                </a:extLst>
              </a:tr>
              <a:tr h="471923">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Tecnológico de Estudios Superiores de Abasolo</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87.80</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87.24</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-0.57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750142918"/>
                  </a:ext>
                </a:extLst>
              </a:tr>
              <a:tr h="471923">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 Finanzas, Inversión Y Administración</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86.03</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86.95</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0.92</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942811224"/>
                  </a:ext>
                </a:extLst>
              </a:tr>
              <a:tr h="235962">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Universidad Politécnica de Guanajuato</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86.65</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86.47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-0.18</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309928447"/>
                  </a:ext>
                </a:extLst>
              </a:tr>
              <a:tr h="235962">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del Migrante y Enlace Internacional</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86.67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86.28</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-0.38</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990062592"/>
                  </a:ext>
                </a:extLst>
              </a:tr>
              <a:tr h="235962">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Universidad Politécnica de Juventino Rosas</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85.07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86.07</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1.00</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628013425"/>
                  </a:ext>
                </a:extLst>
              </a:tr>
              <a:tr h="471923">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 Infraestructura, Conectividad y Movilidad</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82.98</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86.06</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3.08</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73698844"/>
                  </a:ext>
                </a:extLst>
              </a:tr>
              <a:tr h="471923">
                <a:tc>
                  <a:txBody>
                    <a:bodyPr/>
                    <a:lstStyle/>
                    <a:p>
                      <a:pPr algn="l"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Universidad Tecnológica del Norte de Guanajuato</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82.70</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1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85.95</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3.25</a:t>
                      </a:r>
                    </a:p>
                  </a:txBody>
                  <a:tcPr marL="6200" marR="6200" marT="6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15859501"/>
                  </a:ext>
                </a:extLst>
              </a:tr>
            </a:tbl>
          </a:graphicData>
        </a:graphic>
      </p:graphicFrame>
      <p:grpSp>
        <p:nvGrpSpPr>
          <p:cNvPr id="11" name="Grupo 10"/>
          <p:cNvGrpSpPr/>
          <p:nvPr/>
        </p:nvGrpSpPr>
        <p:grpSpPr>
          <a:xfrm>
            <a:off x="240619" y="2460355"/>
            <a:ext cx="7934738" cy="2069024"/>
            <a:chOff x="240619" y="2460355"/>
            <a:chExt cx="7934738" cy="2069024"/>
          </a:xfrm>
        </p:grpSpPr>
        <p:cxnSp>
          <p:nvCxnSpPr>
            <p:cNvPr id="8" name="Conector recto 7"/>
            <p:cNvCxnSpPr/>
            <p:nvPr/>
          </p:nvCxnSpPr>
          <p:spPr>
            <a:xfrm>
              <a:off x="643180" y="3494867"/>
              <a:ext cx="7532177" cy="0"/>
            </a:xfrm>
            <a:prstGeom prst="line">
              <a:avLst/>
            </a:prstGeom>
            <a:ln w="28575">
              <a:solidFill>
                <a:srgbClr val="FF0000"/>
              </a:solidFill>
              <a:prstDash val="dash"/>
              <a:head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240619" y="2460355"/>
              <a:ext cx="400110" cy="2069024"/>
            </a:xfrm>
            <a:prstGeom prst="rect">
              <a:avLst/>
            </a:prstGeom>
            <a:noFill/>
          </p:spPr>
          <p:txBody>
            <a:bodyPr vert="vert270" wrap="square" rtlCol="0">
              <a:spAutoFit/>
            </a:bodyPr>
            <a:lstStyle/>
            <a:p>
              <a:r>
                <a:rPr lang="es-MX" dirty="0" smtClean="0">
                  <a:solidFill>
                    <a:srgbClr val="FF0000"/>
                  </a:solidFill>
                </a:rPr>
                <a:t>MEDIA DE GOBIERNO</a:t>
              </a:r>
              <a:endParaRPr lang="es-MX" dirty="0">
                <a:solidFill>
                  <a:srgbClr val="FF0000"/>
                </a:solidFill>
              </a:endParaRPr>
            </a:p>
          </p:txBody>
        </p:sp>
      </p:grpSp>
    </p:spTree>
    <p:extLst>
      <p:ext uri="{BB962C8B-B14F-4D97-AF65-F5344CB8AC3E}">
        <p14:creationId xmlns:p14="http://schemas.microsoft.com/office/powerpoint/2010/main" val="4267892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525364896"/>
              </p:ext>
            </p:extLst>
          </p:nvPr>
        </p:nvGraphicFramePr>
        <p:xfrm>
          <a:off x="988092" y="176132"/>
          <a:ext cx="7156266" cy="4752329"/>
        </p:xfrm>
        <a:graphic>
          <a:graphicData uri="http://schemas.openxmlformats.org/drawingml/2006/table">
            <a:tbl>
              <a:tblPr/>
              <a:tblGrid>
                <a:gridCol w="3991332">
                  <a:extLst>
                    <a:ext uri="{9D8B030D-6E8A-4147-A177-3AD203B41FA5}">
                      <a16:colId xmlns:a16="http://schemas.microsoft.com/office/drawing/2014/main" val="2226610232"/>
                    </a:ext>
                  </a:extLst>
                </a:gridCol>
                <a:gridCol w="1054978">
                  <a:extLst>
                    <a:ext uri="{9D8B030D-6E8A-4147-A177-3AD203B41FA5}">
                      <a16:colId xmlns:a16="http://schemas.microsoft.com/office/drawing/2014/main" val="3672629361"/>
                    </a:ext>
                  </a:extLst>
                </a:gridCol>
                <a:gridCol w="1054978">
                  <a:extLst>
                    <a:ext uri="{9D8B030D-6E8A-4147-A177-3AD203B41FA5}">
                      <a16:colId xmlns:a16="http://schemas.microsoft.com/office/drawing/2014/main" val="466573677"/>
                    </a:ext>
                  </a:extLst>
                </a:gridCol>
                <a:gridCol w="1054978">
                  <a:extLst>
                    <a:ext uri="{9D8B030D-6E8A-4147-A177-3AD203B41FA5}">
                      <a16:colId xmlns:a16="http://schemas.microsoft.com/office/drawing/2014/main" val="2207518759"/>
                    </a:ext>
                  </a:extLst>
                </a:gridCol>
              </a:tblGrid>
              <a:tr h="304554">
                <a:tc>
                  <a:txBody>
                    <a:bodyPr/>
                    <a:lstStyle/>
                    <a:p>
                      <a:pPr algn="ctr" fontAlgn="b"/>
                      <a:r>
                        <a:rPr lang="es-MX" sz="1050" b="1" i="0" u="none" strike="noStrike" dirty="0" smtClean="0">
                          <a:solidFill>
                            <a:srgbClr val="000000"/>
                          </a:solidFill>
                          <a:effectLst/>
                          <a:latin typeface="Lato" panose="020F0502020204030203" pitchFamily="34" charset="0"/>
                          <a:ea typeface="Lato" panose="020F0502020204030203" pitchFamily="34" charset="0"/>
                          <a:cs typeface="Lato" panose="020F0502020204030203" pitchFamily="34" charset="0"/>
                        </a:rPr>
                        <a:t>INSTITUCIÓN</a:t>
                      </a:r>
                      <a:endParaRPr lang="es-MX" sz="105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MX" sz="1050" b="1" i="0" u="none" strike="noStrike" dirty="0" smtClean="0">
                          <a:solidFill>
                            <a:srgbClr val="000000"/>
                          </a:solidFill>
                          <a:effectLst/>
                          <a:latin typeface="Lato" panose="020F0502020204030203" pitchFamily="34" charset="0"/>
                          <a:ea typeface="Lato" panose="020F0502020204030203" pitchFamily="34" charset="0"/>
                          <a:cs typeface="Lato" panose="020F0502020204030203" pitchFamily="34" charset="0"/>
                        </a:rPr>
                        <a:t>2020</a:t>
                      </a:r>
                      <a:endParaRPr lang="es-MX" sz="105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MX" sz="1050" b="1" i="0" u="none" strike="noStrike" dirty="0" smtClean="0">
                          <a:solidFill>
                            <a:srgbClr val="000000"/>
                          </a:solidFill>
                          <a:effectLst/>
                          <a:latin typeface="Lato" panose="020F0502020204030203" pitchFamily="34" charset="0"/>
                          <a:ea typeface="Lato" panose="020F0502020204030203" pitchFamily="34" charset="0"/>
                          <a:cs typeface="Lato" panose="020F0502020204030203" pitchFamily="34" charset="0"/>
                        </a:rPr>
                        <a:t>2021</a:t>
                      </a:r>
                      <a:endParaRPr lang="es-MX" sz="105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MX" sz="1050" b="1" i="0" u="none" strike="noStrike" dirty="0" smtClean="0">
                          <a:solidFill>
                            <a:srgbClr val="000000"/>
                          </a:solidFill>
                          <a:effectLst/>
                          <a:latin typeface="Lato" panose="020F0502020204030203" pitchFamily="34" charset="0"/>
                          <a:ea typeface="Lato" panose="020F0502020204030203" pitchFamily="34" charset="0"/>
                          <a:cs typeface="Lato" panose="020F0502020204030203" pitchFamily="34" charset="0"/>
                        </a:rPr>
                        <a:t>DIFERENCIA</a:t>
                      </a:r>
                      <a:endParaRPr lang="es-MX" sz="105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039338266"/>
                  </a:ext>
                </a:extLst>
              </a:tr>
              <a:tr h="17791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 Turismo</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83.28</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85.94</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2.66</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313198661"/>
                  </a:ext>
                </a:extLst>
              </a:tr>
              <a:tr h="17791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Fondos Guanajuato de Financiamiento</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86.28</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85.80</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-0.48</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27498715"/>
                  </a:ext>
                </a:extLst>
              </a:tr>
              <a:tr h="355822">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Sistema Avanzado de Bachillerato y Educación Superior en el Estado de Guanajuato</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84.66</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85.49</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0.83</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690998481"/>
                  </a:ext>
                </a:extLst>
              </a:tr>
              <a:tr h="17791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Comisión Estatal del Agua</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85.89</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85.19</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-0.70</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539308557"/>
                  </a:ext>
                </a:extLst>
              </a:tr>
              <a:tr h="17791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 Educación</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85.11</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85.06</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-0.05</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069982387"/>
                  </a:ext>
                </a:extLst>
              </a:tr>
              <a:tr h="355822">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de Alfabetización y Educación Básica para Adultos</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86.32</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84.85</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-1.47</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582897041"/>
                  </a:ext>
                </a:extLst>
              </a:tr>
              <a:tr h="355822">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Colegio de Estudios Científicos y Tecnológicos del Estado de Guanajuato</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82.55</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84.64</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2.09</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009586889"/>
                  </a:ext>
                </a:extLst>
              </a:tr>
              <a:tr h="355822">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Tecnológico Superior del Sur de Guanajuato</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81.23</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84.61</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3.38</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492527903"/>
                  </a:ext>
                </a:extLst>
              </a:tr>
              <a:tr h="355822">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de Planeación, Estadística y Geografía del Estado de Guanajuato</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84.44</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84.60</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0.16</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999911779"/>
                  </a:ext>
                </a:extLst>
              </a:tr>
              <a:tr h="355822">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de Infraestructura Física Educativa de Guanajuato</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83.14</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84.52</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1.38</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49442368"/>
                  </a:ext>
                </a:extLst>
              </a:tr>
              <a:tr h="17791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Unidad de Televisión de Guanajuato</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6100"/>
                          </a:solidFill>
                          <a:effectLst/>
                          <a:latin typeface="Lato" panose="020F0502020204030203" pitchFamily="34" charset="0"/>
                          <a:ea typeface="Lato" panose="020F0502020204030203" pitchFamily="34" charset="0"/>
                          <a:cs typeface="Lato" panose="020F0502020204030203" pitchFamily="34" charset="0"/>
                        </a:rPr>
                        <a:t>91.51</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84.20</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-7.31</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513086638"/>
                  </a:ext>
                </a:extLst>
              </a:tr>
              <a:tr h="355822">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Secretaría del Medio Ambiente y Ordenamiento Territorial</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82.98</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84.09</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1.11</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29032894"/>
                  </a:ext>
                </a:extLst>
              </a:tr>
              <a:tr h="17791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Tecnológico Superior de Guanajuato</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82.26</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84.04</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1.78</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359576335"/>
                  </a:ext>
                </a:extLst>
              </a:tr>
              <a:tr h="533733">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de Innovación, Ciencia y Emprendimiento para la Competitividad para el Estado de Guanajuato</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0.00</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83.60</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0.00</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89539258"/>
                  </a:ext>
                </a:extLst>
              </a:tr>
              <a:tr h="355822">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Procuraduría Ambiental y de Ordenamiento Territorial del Estado de Guanajuato</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81.77</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83.57</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1.81</a:t>
                      </a:r>
                    </a:p>
                  </a:txBody>
                  <a:tcPr marL="4712" marR="4712" marT="47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256124613"/>
                  </a:ext>
                </a:extLst>
              </a:tr>
            </a:tbl>
          </a:graphicData>
        </a:graphic>
      </p:graphicFrame>
    </p:spTree>
    <p:extLst>
      <p:ext uri="{BB962C8B-B14F-4D97-AF65-F5344CB8AC3E}">
        <p14:creationId xmlns:p14="http://schemas.microsoft.com/office/powerpoint/2010/main" val="2902774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864761569"/>
              </p:ext>
            </p:extLst>
          </p:nvPr>
        </p:nvGraphicFramePr>
        <p:xfrm>
          <a:off x="968645" y="240224"/>
          <a:ext cx="7160215" cy="4657238"/>
        </p:xfrm>
        <a:graphic>
          <a:graphicData uri="http://schemas.openxmlformats.org/drawingml/2006/table">
            <a:tbl>
              <a:tblPr/>
              <a:tblGrid>
                <a:gridCol w="3993535">
                  <a:extLst>
                    <a:ext uri="{9D8B030D-6E8A-4147-A177-3AD203B41FA5}">
                      <a16:colId xmlns:a16="http://schemas.microsoft.com/office/drawing/2014/main" val="3163485216"/>
                    </a:ext>
                  </a:extLst>
                </a:gridCol>
                <a:gridCol w="1055560">
                  <a:extLst>
                    <a:ext uri="{9D8B030D-6E8A-4147-A177-3AD203B41FA5}">
                      <a16:colId xmlns:a16="http://schemas.microsoft.com/office/drawing/2014/main" val="2143371053"/>
                    </a:ext>
                  </a:extLst>
                </a:gridCol>
                <a:gridCol w="1055560">
                  <a:extLst>
                    <a:ext uri="{9D8B030D-6E8A-4147-A177-3AD203B41FA5}">
                      <a16:colId xmlns:a16="http://schemas.microsoft.com/office/drawing/2014/main" val="3586735364"/>
                    </a:ext>
                  </a:extLst>
                </a:gridCol>
                <a:gridCol w="1055560">
                  <a:extLst>
                    <a:ext uri="{9D8B030D-6E8A-4147-A177-3AD203B41FA5}">
                      <a16:colId xmlns:a16="http://schemas.microsoft.com/office/drawing/2014/main" val="2518207717"/>
                    </a:ext>
                  </a:extLst>
                </a:gridCol>
              </a:tblGrid>
              <a:tr h="170481">
                <a:tc>
                  <a:txBody>
                    <a:bodyPr/>
                    <a:lstStyle/>
                    <a:p>
                      <a:pPr algn="ctr" fontAlgn="b"/>
                      <a:r>
                        <a:rPr lang="es-MX" sz="1050" b="1" i="0" u="none" strike="noStrike" dirty="0" smtClean="0">
                          <a:solidFill>
                            <a:schemeClr val="tx1"/>
                          </a:solidFill>
                          <a:effectLst/>
                          <a:latin typeface="Lato" panose="020F0502020204030203" pitchFamily="34" charset="0"/>
                          <a:ea typeface="Lato" panose="020F0502020204030203" pitchFamily="34" charset="0"/>
                          <a:cs typeface="Lato" panose="020F0502020204030203" pitchFamily="34" charset="0"/>
                        </a:rPr>
                        <a:t>INSTITUCIÓN</a:t>
                      </a:r>
                      <a:endParaRPr lang="es-MX" sz="1050" b="1"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MX" sz="1050" b="1" i="0" u="none" strike="noStrike" dirty="0" smtClean="0">
                          <a:solidFill>
                            <a:schemeClr val="tx1"/>
                          </a:solidFill>
                          <a:effectLst/>
                          <a:latin typeface="Lato" panose="020F0502020204030203" pitchFamily="34" charset="0"/>
                          <a:ea typeface="Lato" panose="020F0502020204030203" pitchFamily="34" charset="0"/>
                          <a:cs typeface="Lato" panose="020F0502020204030203" pitchFamily="34" charset="0"/>
                        </a:rPr>
                        <a:t>2020</a:t>
                      </a:r>
                      <a:endParaRPr lang="es-MX" sz="1050" b="1"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s-MX" sz="1050" b="1" i="0" u="none" strike="noStrike" dirty="0" smtClean="0">
                          <a:solidFill>
                            <a:schemeClr val="tx1"/>
                          </a:solidFill>
                          <a:effectLst/>
                          <a:latin typeface="Lato" panose="020F0502020204030203" pitchFamily="34" charset="0"/>
                          <a:ea typeface="Lato" panose="020F0502020204030203" pitchFamily="34" charset="0"/>
                          <a:cs typeface="Lato" panose="020F0502020204030203" pitchFamily="34" charset="0"/>
                        </a:rPr>
                        <a:t>2021</a:t>
                      </a:r>
                      <a:endParaRPr lang="es-MX" sz="1050" b="1"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s-MX" sz="1050" b="1" i="0" u="none" strike="noStrike" dirty="0" smtClean="0">
                          <a:solidFill>
                            <a:schemeClr val="tx1"/>
                          </a:solidFill>
                          <a:effectLst/>
                          <a:latin typeface="Lato" panose="020F0502020204030203" pitchFamily="34" charset="0"/>
                          <a:ea typeface="Lato" panose="020F0502020204030203" pitchFamily="34" charset="0"/>
                          <a:cs typeface="Lato" panose="020F0502020204030203" pitchFamily="34" charset="0"/>
                        </a:rPr>
                        <a:t>DIFERENCIA</a:t>
                      </a:r>
                      <a:endParaRPr lang="es-MX" sz="1050" b="1"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194138638"/>
                  </a:ext>
                </a:extLst>
              </a:tr>
              <a:tr h="20106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Comisión Estatal del Deporte</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dirty="0">
                          <a:solidFill>
                            <a:srgbClr val="006100"/>
                          </a:solidFill>
                          <a:effectLst/>
                          <a:latin typeface="Lato" panose="020F0502020204030203" pitchFamily="34" charset="0"/>
                          <a:ea typeface="Lato" panose="020F0502020204030203" pitchFamily="34" charset="0"/>
                          <a:cs typeface="Lato" panose="020F0502020204030203" pitchFamily="34" charset="0"/>
                        </a:rPr>
                        <a:t>97.39</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C944"/>
                    </a:solidFill>
                  </a:tcPr>
                </a:tc>
                <a:tc>
                  <a:txBody>
                    <a:bodyPr/>
                    <a:lstStyle/>
                    <a:p>
                      <a:pPr algn="ctr" fontAlgn="ctr"/>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83.21</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-14.18</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2479600406"/>
                  </a:ext>
                </a:extLst>
              </a:tr>
              <a:tr h="37918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de Seguridad Social del Estado de Guanajuato</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83.44</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83.15</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-0.29</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709142181"/>
                  </a:ext>
                </a:extLst>
              </a:tr>
              <a:tr h="37918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Universidad Tecnológica del Suroeste de Guanajuato</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82.98</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83.06</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0.09</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08509551"/>
                  </a:ext>
                </a:extLst>
              </a:tr>
              <a:tr h="20106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Universidad Tecnológica de Salamanca</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80.14</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83.01</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2.88</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477343778"/>
                  </a:ext>
                </a:extLst>
              </a:tr>
              <a:tr h="37918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Guanajuatense para las Personas con Discapacidad</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84.72</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82.98</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-1.74</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702384770"/>
                  </a:ext>
                </a:extLst>
              </a:tr>
              <a:tr h="20106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Estatal de Cultura</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88.76</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82.05</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-6.70</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837371072"/>
                  </a:ext>
                </a:extLst>
              </a:tr>
              <a:tr h="20106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Universidad Politécnica de Pénjamo</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82.20</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82.05</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-0.15</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2002242160"/>
                  </a:ext>
                </a:extLst>
              </a:tr>
              <a:tr h="20106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Fórum Cultural Guanajuato</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83.71</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81.99</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-1.72</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893526070"/>
                  </a:ext>
                </a:extLst>
              </a:tr>
              <a:tr h="379181">
                <a:tc>
                  <a:txBody>
                    <a:bodyPr/>
                    <a:lstStyle/>
                    <a:p>
                      <a:pPr algn="l" fontAlgn="b"/>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Instituto Tecnológico Superior de Salvatierra (ITESS)</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0.00</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81.56</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0.00</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96541118"/>
                  </a:ext>
                </a:extLst>
              </a:tr>
              <a:tr h="20106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Universidad Tecnológica Laja-Bajío</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80.53</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81.44</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0.92</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49150911"/>
                  </a:ext>
                </a:extLst>
              </a:tr>
              <a:tr h="201061">
                <a:tc>
                  <a:txBody>
                    <a:bodyPr/>
                    <a:lstStyle/>
                    <a:p>
                      <a:pPr algn="l" fontAlgn="b"/>
                      <a:r>
                        <a:rPr lang="pt-BR"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Tecnológico Superior de Irapuato</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dirty="0">
                          <a:solidFill>
                            <a:srgbClr val="9C0006"/>
                          </a:solidFill>
                          <a:effectLst/>
                          <a:latin typeface="Lato" panose="020F0502020204030203" pitchFamily="34" charset="0"/>
                          <a:ea typeface="Lato" panose="020F0502020204030203" pitchFamily="34" charset="0"/>
                          <a:cs typeface="Lato" panose="020F0502020204030203" pitchFamily="34" charset="0"/>
                        </a:rPr>
                        <a:t>79.68</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81.20</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1.52</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709816621"/>
                  </a:ext>
                </a:extLst>
              </a:tr>
              <a:tr h="20106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Universidad Tecnológica de León</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80.98</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81.19</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0.21</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85635920"/>
                  </a:ext>
                </a:extLst>
              </a:tr>
              <a:tr h="37918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Instituto de Salud Pública del Estado de Guanajuato</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dirty="0">
                          <a:solidFill>
                            <a:srgbClr val="9C0006"/>
                          </a:solidFill>
                          <a:effectLst/>
                          <a:latin typeface="Lato" panose="020F0502020204030203" pitchFamily="34" charset="0"/>
                          <a:ea typeface="Lato" panose="020F0502020204030203" pitchFamily="34" charset="0"/>
                          <a:cs typeface="Lato" panose="020F0502020204030203" pitchFamily="34" charset="0"/>
                        </a:rPr>
                        <a:t>77.88</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050" b="0" i="0" u="none" strike="noStrike">
                          <a:solidFill>
                            <a:srgbClr val="9C0006"/>
                          </a:solidFill>
                          <a:effectLst/>
                          <a:latin typeface="Lato" panose="020F0502020204030203" pitchFamily="34" charset="0"/>
                          <a:ea typeface="Lato" panose="020F0502020204030203" pitchFamily="34" charset="0"/>
                          <a:cs typeface="Lato" panose="020F0502020204030203" pitchFamily="34" charset="0"/>
                        </a:rPr>
                        <a:t>79.44</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1.56</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513450078"/>
                  </a:ext>
                </a:extLst>
              </a:tr>
              <a:tr h="37918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Unidad de Transparencia y Archivos del Poder Ejecutivo</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9C0006"/>
                          </a:solidFill>
                          <a:effectLst/>
                          <a:latin typeface="Lato" panose="020F0502020204030203" pitchFamily="34" charset="0"/>
                          <a:ea typeface="Lato" panose="020F0502020204030203" pitchFamily="34" charset="0"/>
                          <a:cs typeface="Lato" panose="020F0502020204030203" pitchFamily="34" charset="0"/>
                        </a:rPr>
                        <a:t>78.69</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050" b="0" i="0" u="none" strike="noStrike" dirty="0">
                          <a:solidFill>
                            <a:srgbClr val="9C0006"/>
                          </a:solidFill>
                          <a:effectLst/>
                          <a:latin typeface="Lato" panose="020F0502020204030203" pitchFamily="34" charset="0"/>
                          <a:ea typeface="Lato" panose="020F0502020204030203" pitchFamily="34" charset="0"/>
                          <a:cs typeface="Lato" panose="020F0502020204030203" pitchFamily="34" charset="0"/>
                        </a:rPr>
                        <a:t>79.35</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0.66</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799798585"/>
                  </a:ext>
                </a:extLst>
              </a:tr>
              <a:tr h="20106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Museo Iconográfico del Quijote</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9C0006"/>
                          </a:solidFill>
                          <a:effectLst/>
                          <a:latin typeface="Lato" panose="020F0502020204030203" pitchFamily="34" charset="0"/>
                          <a:ea typeface="Lato" panose="020F0502020204030203" pitchFamily="34" charset="0"/>
                          <a:cs typeface="Lato" panose="020F0502020204030203" pitchFamily="34" charset="0"/>
                        </a:rPr>
                        <a:t>75.23</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050" b="0" i="0" u="none" strike="noStrike" dirty="0">
                          <a:solidFill>
                            <a:srgbClr val="9C0006"/>
                          </a:solidFill>
                          <a:effectLst/>
                          <a:latin typeface="Lato" panose="020F0502020204030203" pitchFamily="34" charset="0"/>
                          <a:ea typeface="Lato" panose="020F0502020204030203" pitchFamily="34" charset="0"/>
                          <a:cs typeface="Lato" panose="020F0502020204030203" pitchFamily="34" charset="0"/>
                        </a:rPr>
                        <a:t>78.72</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3.49</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870951047"/>
                  </a:ext>
                </a:extLst>
              </a:tr>
              <a:tr h="20106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Parque Guanajuato Bicentenario</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87.37</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1050" b="0" i="0" u="none" strike="noStrike" dirty="0">
                          <a:solidFill>
                            <a:srgbClr val="9C0006"/>
                          </a:solidFill>
                          <a:effectLst/>
                          <a:latin typeface="Lato" panose="020F0502020204030203" pitchFamily="34" charset="0"/>
                          <a:ea typeface="Lato" panose="020F0502020204030203" pitchFamily="34" charset="0"/>
                          <a:cs typeface="Lato" panose="020F0502020204030203" pitchFamily="34" charset="0"/>
                        </a:rPr>
                        <a:t>78.51</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-8.86</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795537921"/>
                  </a:ext>
                </a:extLst>
              </a:tr>
              <a:tr h="201061">
                <a:tc>
                  <a:txBody>
                    <a:bodyPr/>
                    <a:lstStyle/>
                    <a:p>
                      <a:pPr algn="l"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Universidad Tecnológica de San Miguel Allende</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MX" sz="1050" b="0" i="0" u="none" strike="noStrike">
                          <a:solidFill>
                            <a:srgbClr val="9C0006"/>
                          </a:solidFill>
                          <a:effectLst/>
                          <a:latin typeface="Lato" panose="020F0502020204030203" pitchFamily="34" charset="0"/>
                          <a:ea typeface="Lato" panose="020F0502020204030203" pitchFamily="34" charset="0"/>
                          <a:cs typeface="Lato" panose="020F0502020204030203" pitchFamily="34" charset="0"/>
                        </a:rPr>
                        <a:t>77.06</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050" b="0" i="0" u="none" strike="noStrike">
                          <a:solidFill>
                            <a:srgbClr val="9C0006"/>
                          </a:solidFill>
                          <a:effectLst/>
                          <a:latin typeface="Lato" panose="020F0502020204030203" pitchFamily="34" charset="0"/>
                          <a:ea typeface="Lato" panose="020F0502020204030203" pitchFamily="34" charset="0"/>
                          <a:cs typeface="Lato" panose="020F0502020204030203" pitchFamily="34" charset="0"/>
                        </a:rPr>
                        <a:t>78.18</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MX" sz="105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1.12</a:t>
                      </a:r>
                    </a:p>
                  </a:txBody>
                  <a:tcPr marL="5122" marR="5122" marT="51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210156646"/>
                  </a:ext>
                </a:extLst>
              </a:tr>
            </a:tbl>
          </a:graphicData>
        </a:graphic>
      </p:graphicFrame>
    </p:spTree>
    <p:extLst>
      <p:ext uri="{BB962C8B-B14F-4D97-AF65-F5344CB8AC3E}">
        <p14:creationId xmlns:p14="http://schemas.microsoft.com/office/powerpoint/2010/main" val="4220563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sz="4800" dirty="0" smtClean="0">
                <a:solidFill>
                  <a:schemeClr val="accent5">
                    <a:lumMod val="95000"/>
                  </a:schemeClr>
                </a:solidFill>
              </a:rPr>
              <a:t>Áreas Criticas del Estudio</a:t>
            </a:r>
            <a:endParaRPr sz="4800" dirty="0">
              <a:solidFill>
                <a:schemeClr val="accent5">
                  <a:lumMod val="95000"/>
                </a:schemeClr>
              </a:solidFill>
            </a:endParaRPr>
          </a:p>
        </p:txBody>
      </p:sp>
      <p:sp>
        <p:nvSpPr>
          <p:cNvPr id="4" name="Título 3"/>
          <p:cNvSpPr>
            <a:spLocks noGrp="1"/>
          </p:cNvSpPr>
          <p:nvPr>
            <p:ph type="title" idx="2"/>
          </p:nvPr>
        </p:nvSpPr>
        <p:spPr>
          <a:xfrm flipH="1">
            <a:off x="2765926" y="1264392"/>
            <a:ext cx="3493200" cy="2214789"/>
          </a:xfrm>
        </p:spPr>
        <p:txBody>
          <a:bodyPr/>
          <a:lstStyle/>
          <a:p>
            <a:r>
              <a:rPr lang="es-MX" sz="4800" dirty="0" smtClean="0"/>
              <a:t>Áreas Criticas del Estudio</a:t>
            </a:r>
            <a:endParaRPr lang="es-MX" sz="4800"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56" y="185797"/>
            <a:ext cx="2398726" cy="617091"/>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5"/>
          <p:cNvSpPr txBox="1">
            <a:spLocks noGrp="1"/>
          </p:cNvSpPr>
          <p:nvPr>
            <p:ph type="title"/>
          </p:nvPr>
        </p:nvSpPr>
        <p:spPr>
          <a:xfrm>
            <a:off x="863170" y="250393"/>
            <a:ext cx="2573713" cy="562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dirty="0" smtClean="0"/>
              <a:t>Fortalezas</a:t>
            </a:r>
            <a:endParaRPr sz="3200" dirty="0"/>
          </a:p>
        </p:txBody>
      </p:sp>
      <p:grpSp>
        <p:nvGrpSpPr>
          <p:cNvPr id="5" name="Google Shape;9552;p63"/>
          <p:cNvGrpSpPr/>
          <p:nvPr/>
        </p:nvGrpSpPr>
        <p:grpSpPr>
          <a:xfrm>
            <a:off x="258072" y="250393"/>
            <a:ext cx="728248" cy="723012"/>
            <a:chOff x="1408777" y="3680964"/>
            <a:chExt cx="357720" cy="355148"/>
          </a:xfrm>
        </p:grpSpPr>
        <p:sp>
          <p:nvSpPr>
            <p:cNvPr id="6" name="Google Shape;9553;p63"/>
            <p:cNvSpPr/>
            <p:nvPr/>
          </p:nvSpPr>
          <p:spPr>
            <a:xfrm>
              <a:off x="1510488" y="3814144"/>
              <a:ext cx="37852" cy="49188"/>
            </a:xfrm>
            <a:custGeom>
              <a:avLst/>
              <a:gdLst/>
              <a:ahLst/>
              <a:cxnLst/>
              <a:rect l="l" t="t" r="r" b="b"/>
              <a:pathLst>
                <a:path w="1192" h="1549" extrusionOk="0">
                  <a:moveTo>
                    <a:pt x="596" y="0"/>
                  </a:moveTo>
                  <a:cubicBezTo>
                    <a:pt x="262" y="0"/>
                    <a:pt x="1" y="274"/>
                    <a:pt x="1" y="596"/>
                  </a:cubicBezTo>
                  <a:lnTo>
                    <a:pt x="1" y="953"/>
                  </a:lnTo>
                  <a:cubicBezTo>
                    <a:pt x="1" y="1286"/>
                    <a:pt x="262" y="1548"/>
                    <a:pt x="596" y="1548"/>
                  </a:cubicBezTo>
                  <a:cubicBezTo>
                    <a:pt x="917" y="1548"/>
                    <a:pt x="1191" y="1286"/>
                    <a:pt x="1191" y="953"/>
                  </a:cubicBezTo>
                  <a:lnTo>
                    <a:pt x="1191" y="691"/>
                  </a:lnTo>
                  <a:cubicBezTo>
                    <a:pt x="1191" y="596"/>
                    <a:pt x="1108" y="524"/>
                    <a:pt x="1024" y="524"/>
                  </a:cubicBezTo>
                  <a:cubicBezTo>
                    <a:pt x="941" y="524"/>
                    <a:pt x="858" y="596"/>
                    <a:pt x="858" y="691"/>
                  </a:cubicBezTo>
                  <a:lnTo>
                    <a:pt x="858" y="953"/>
                  </a:lnTo>
                  <a:cubicBezTo>
                    <a:pt x="858" y="1108"/>
                    <a:pt x="739" y="1227"/>
                    <a:pt x="596" y="1227"/>
                  </a:cubicBezTo>
                  <a:cubicBezTo>
                    <a:pt x="441" y="1227"/>
                    <a:pt x="322" y="1108"/>
                    <a:pt x="322" y="953"/>
                  </a:cubicBezTo>
                  <a:lnTo>
                    <a:pt x="322" y="596"/>
                  </a:lnTo>
                  <a:cubicBezTo>
                    <a:pt x="322" y="453"/>
                    <a:pt x="441" y="334"/>
                    <a:pt x="596" y="334"/>
                  </a:cubicBezTo>
                  <a:cubicBezTo>
                    <a:pt x="679" y="334"/>
                    <a:pt x="763" y="262"/>
                    <a:pt x="763" y="167"/>
                  </a:cubicBezTo>
                  <a:cubicBezTo>
                    <a:pt x="763" y="84"/>
                    <a:pt x="679" y="0"/>
                    <a:pt x="5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554;p63"/>
            <p:cNvSpPr/>
            <p:nvPr/>
          </p:nvSpPr>
          <p:spPr>
            <a:xfrm>
              <a:off x="1627315" y="3814144"/>
              <a:ext cx="37852" cy="49188"/>
            </a:xfrm>
            <a:custGeom>
              <a:avLst/>
              <a:gdLst/>
              <a:ahLst/>
              <a:cxnLst/>
              <a:rect l="l" t="t" r="r" b="b"/>
              <a:pathLst>
                <a:path w="1192" h="1549" extrusionOk="0">
                  <a:moveTo>
                    <a:pt x="596" y="0"/>
                  </a:moveTo>
                  <a:cubicBezTo>
                    <a:pt x="262" y="0"/>
                    <a:pt x="1" y="274"/>
                    <a:pt x="1" y="596"/>
                  </a:cubicBezTo>
                  <a:lnTo>
                    <a:pt x="1" y="953"/>
                  </a:lnTo>
                  <a:cubicBezTo>
                    <a:pt x="1" y="1286"/>
                    <a:pt x="262" y="1548"/>
                    <a:pt x="596" y="1548"/>
                  </a:cubicBezTo>
                  <a:cubicBezTo>
                    <a:pt x="917" y="1548"/>
                    <a:pt x="1191" y="1286"/>
                    <a:pt x="1191" y="953"/>
                  </a:cubicBezTo>
                  <a:lnTo>
                    <a:pt x="1191" y="691"/>
                  </a:lnTo>
                  <a:cubicBezTo>
                    <a:pt x="1191" y="596"/>
                    <a:pt x="1108" y="524"/>
                    <a:pt x="1024" y="524"/>
                  </a:cubicBezTo>
                  <a:cubicBezTo>
                    <a:pt x="929" y="524"/>
                    <a:pt x="858" y="596"/>
                    <a:pt x="858" y="691"/>
                  </a:cubicBezTo>
                  <a:lnTo>
                    <a:pt x="858" y="953"/>
                  </a:lnTo>
                  <a:cubicBezTo>
                    <a:pt x="858" y="1108"/>
                    <a:pt x="739" y="1227"/>
                    <a:pt x="596" y="1227"/>
                  </a:cubicBezTo>
                  <a:cubicBezTo>
                    <a:pt x="441" y="1227"/>
                    <a:pt x="322" y="1108"/>
                    <a:pt x="322" y="953"/>
                  </a:cubicBezTo>
                  <a:lnTo>
                    <a:pt x="322" y="596"/>
                  </a:lnTo>
                  <a:cubicBezTo>
                    <a:pt x="322" y="453"/>
                    <a:pt x="441" y="334"/>
                    <a:pt x="596" y="334"/>
                  </a:cubicBezTo>
                  <a:cubicBezTo>
                    <a:pt x="679" y="334"/>
                    <a:pt x="751" y="262"/>
                    <a:pt x="751" y="167"/>
                  </a:cubicBezTo>
                  <a:cubicBezTo>
                    <a:pt x="751" y="84"/>
                    <a:pt x="679" y="0"/>
                    <a:pt x="5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555;p63"/>
            <p:cNvSpPr/>
            <p:nvPr/>
          </p:nvSpPr>
          <p:spPr>
            <a:xfrm>
              <a:off x="1525604" y="3908806"/>
              <a:ext cx="123305" cy="33152"/>
            </a:xfrm>
            <a:custGeom>
              <a:avLst/>
              <a:gdLst/>
              <a:ahLst/>
              <a:cxnLst/>
              <a:rect l="l" t="t" r="r" b="b"/>
              <a:pathLst>
                <a:path w="3883" h="1044" extrusionOk="0">
                  <a:moveTo>
                    <a:pt x="3714" y="0"/>
                  </a:moveTo>
                  <a:cubicBezTo>
                    <a:pt x="3669" y="0"/>
                    <a:pt x="3622" y="18"/>
                    <a:pt x="3585" y="55"/>
                  </a:cubicBezTo>
                  <a:cubicBezTo>
                    <a:pt x="3215" y="460"/>
                    <a:pt x="2596" y="710"/>
                    <a:pt x="1953" y="710"/>
                  </a:cubicBezTo>
                  <a:cubicBezTo>
                    <a:pt x="1299" y="710"/>
                    <a:pt x="679" y="472"/>
                    <a:pt x="310" y="55"/>
                  </a:cubicBezTo>
                  <a:cubicBezTo>
                    <a:pt x="278" y="23"/>
                    <a:pt x="231" y="4"/>
                    <a:pt x="183" y="4"/>
                  </a:cubicBezTo>
                  <a:cubicBezTo>
                    <a:pt x="144" y="4"/>
                    <a:pt x="104" y="17"/>
                    <a:pt x="72" y="43"/>
                  </a:cubicBezTo>
                  <a:cubicBezTo>
                    <a:pt x="13" y="103"/>
                    <a:pt x="1" y="210"/>
                    <a:pt x="60" y="282"/>
                  </a:cubicBezTo>
                  <a:cubicBezTo>
                    <a:pt x="489" y="758"/>
                    <a:pt x="1191" y="1044"/>
                    <a:pt x="1930" y="1044"/>
                  </a:cubicBezTo>
                  <a:cubicBezTo>
                    <a:pt x="2680" y="1044"/>
                    <a:pt x="3370" y="758"/>
                    <a:pt x="3811" y="282"/>
                  </a:cubicBezTo>
                  <a:cubicBezTo>
                    <a:pt x="3882" y="210"/>
                    <a:pt x="3882" y="103"/>
                    <a:pt x="3823" y="43"/>
                  </a:cubicBezTo>
                  <a:cubicBezTo>
                    <a:pt x="3794" y="15"/>
                    <a:pt x="3755" y="0"/>
                    <a:pt x="37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556;p63"/>
            <p:cNvSpPr/>
            <p:nvPr/>
          </p:nvSpPr>
          <p:spPr>
            <a:xfrm>
              <a:off x="1408777" y="3680964"/>
              <a:ext cx="298338" cy="296528"/>
            </a:xfrm>
            <a:custGeom>
              <a:avLst/>
              <a:gdLst/>
              <a:ahLst/>
              <a:cxnLst/>
              <a:rect l="l" t="t" r="r" b="b"/>
              <a:pathLst>
                <a:path w="9395" h="9338" extrusionOk="0">
                  <a:moveTo>
                    <a:pt x="5655" y="0"/>
                  </a:moveTo>
                  <a:cubicBezTo>
                    <a:pt x="5592" y="0"/>
                    <a:pt x="5529" y="1"/>
                    <a:pt x="5466" y="3"/>
                  </a:cubicBezTo>
                  <a:cubicBezTo>
                    <a:pt x="4037" y="51"/>
                    <a:pt x="2692" y="622"/>
                    <a:pt x="1680" y="1634"/>
                  </a:cubicBezTo>
                  <a:cubicBezTo>
                    <a:pt x="667" y="2646"/>
                    <a:pt x="96" y="3992"/>
                    <a:pt x="48" y="5421"/>
                  </a:cubicBezTo>
                  <a:cubicBezTo>
                    <a:pt x="1" y="6849"/>
                    <a:pt x="489" y="8219"/>
                    <a:pt x="1429" y="9278"/>
                  </a:cubicBezTo>
                  <a:cubicBezTo>
                    <a:pt x="1465" y="9302"/>
                    <a:pt x="1501" y="9338"/>
                    <a:pt x="1549" y="9338"/>
                  </a:cubicBezTo>
                  <a:cubicBezTo>
                    <a:pt x="1596" y="9338"/>
                    <a:pt x="1620" y="9314"/>
                    <a:pt x="1656" y="9290"/>
                  </a:cubicBezTo>
                  <a:cubicBezTo>
                    <a:pt x="1727" y="9231"/>
                    <a:pt x="1727" y="9123"/>
                    <a:pt x="1668" y="9052"/>
                  </a:cubicBezTo>
                  <a:cubicBezTo>
                    <a:pt x="787" y="8052"/>
                    <a:pt x="310" y="6754"/>
                    <a:pt x="358" y="5421"/>
                  </a:cubicBezTo>
                  <a:cubicBezTo>
                    <a:pt x="406" y="4075"/>
                    <a:pt x="941" y="2813"/>
                    <a:pt x="1894" y="1861"/>
                  </a:cubicBezTo>
                  <a:cubicBezTo>
                    <a:pt x="2846" y="908"/>
                    <a:pt x="4108" y="360"/>
                    <a:pt x="5454" y="325"/>
                  </a:cubicBezTo>
                  <a:cubicBezTo>
                    <a:pt x="5500" y="323"/>
                    <a:pt x="5547" y="323"/>
                    <a:pt x="5594" y="323"/>
                  </a:cubicBezTo>
                  <a:cubicBezTo>
                    <a:pt x="6878" y="323"/>
                    <a:pt x="8120" y="796"/>
                    <a:pt x="9085" y="1634"/>
                  </a:cubicBezTo>
                  <a:cubicBezTo>
                    <a:pt x="9119" y="1663"/>
                    <a:pt x="9162" y="1678"/>
                    <a:pt x="9203" y="1678"/>
                  </a:cubicBezTo>
                  <a:cubicBezTo>
                    <a:pt x="9248" y="1678"/>
                    <a:pt x="9292" y="1660"/>
                    <a:pt x="9323" y="1623"/>
                  </a:cubicBezTo>
                  <a:cubicBezTo>
                    <a:pt x="9395" y="1551"/>
                    <a:pt x="9395" y="1444"/>
                    <a:pt x="9323" y="1384"/>
                  </a:cubicBezTo>
                  <a:cubicBezTo>
                    <a:pt x="8300" y="486"/>
                    <a:pt x="7004" y="0"/>
                    <a:pt x="56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57;p63"/>
            <p:cNvSpPr/>
            <p:nvPr/>
          </p:nvSpPr>
          <p:spPr>
            <a:xfrm>
              <a:off x="1468508" y="3739075"/>
              <a:ext cx="297989" cy="297036"/>
            </a:xfrm>
            <a:custGeom>
              <a:avLst/>
              <a:gdLst/>
              <a:ahLst/>
              <a:cxnLst/>
              <a:rect l="l" t="t" r="r" b="b"/>
              <a:pathLst>
                <a:path w="9384" h="9354" extrusionOk="0">
                  <a:moveTo>
                    <a:pt x="7834" y="1"/>
                  </a:moveTo>
                  <a:cubicBezTo>
                    <a:pt x="7795" y="1"/>
                    <a:pt x="7754" y="15"/>
                    <a:pt x="7716" y="43"/>
                  </a:cubicBezTo>
                  <a:cubicBezTo>
                    <a:pt x="7645" y="102"/>
                    <a:pt x="7645" y="209"/>
                    <a:pt x="7704" y="281"/>
                  </a:cubicBezTo>
                  <a:cubicBezTo>
                    <a:pt x="8585" y="1281"/>
                    <a:pt x="9062" y="2579"/>
                    <a:pt x="9014" y="3912"/>
                  </a:cubicBezTo>
                  <a:cubicBezTo>
                    <a:pt x="8966" y="5257"/>
                    <a:pt x="8431" y="6520"/>
                    <a:pt x="7478" y="7472"/>
                  </a:cubicBezTo>
                  <a:cubicBezTo>
                    <a:pt x="6526" y="8425"/>
                    <a:pt x="5263" y="8972"/>
                    <a:pt x="3918" y="9008"/>
                  </a:cubicBezTo>
                  <a:cubicBezTo>
                    <a:pt x="3870" y="9009"/>
                    <a:pt x="3823" y="9010"/>
                    <a:pt x="3775" y="9010"/>
                  </a:cubicBezTo>
                  <a:cubicBezTo>
                    <a:pt x="2492" y="9010"/>
                    <a:pt x="1251" y="8548"/>
                    <a:pt x="299" y="7698"/>
                  </a:cubicBezTo>
                  <a:cubicBezTo>
                    <a:pt x="259" y="7670"/>
                    <a:pt x="216" y="7655"/>
                    <a:pt x="175" y="7655"/>
                  </a:cubicBezTo>
                  <a:cubicBezTo>
                    <a:pt x="130" y="7655"/>
                    <a:pt x="86" y="7673"/>
                    <a:pt x="49" y="7710"/>
                  </a:cubicBezTo>
                  <a:cubicBezTo>
                    <a:pt x="1" y="7782"/>
                    <a:pt x="1" y="7889"/>
                    <a:pt x="72" y="7948"/>
                  </a:cubicBezTo>
                  <a:cubicBezTo>
                    <a:pt x="1096" y="8853"/>
                    <a:pt x="2394" y="9353"/>
                    <a:pt x="3763" y="9353"/>
                  </a:cubicBezTo>
                  <a:lnTo>
                    <a:pt x="3930" y="9353"/>
                  </a:lnTo>
                  <a:cubicBezTo>
                    <a:pt x="5359" y="9306"/>
                    <a:pt x="6692" y="8722"/>
                    <a:pt x="7704" y="7710"/>
                  </a:cubicBezTo>
                  <a:cubicBezTo>
                    <a:pt x="8716" y="6698"/>
                    <a:pt x="9300" y="5365"/>
                    <a:pt x="9347" y="3936"/>
                  </a:cubicBezTo>
                  <a:cubicBezTo>
                    <a:pt x="9383" y="2507"/>
                    <a:pt x="8895" y="1126"/>
                    <a:pt x="7954" y="66"/>
                  </a:cubicBezTo>
                  <a:cubicBezTo>
                    <a:pt x="7922" y="21"/>
                    <a:pt x="7879" y="1"/>
                    <a:pt x="78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ectángulo 10"/>
          <p:cNvSpPr/>
          <p:nvPr/>
        </p:nvSpPr>
        <p:spPr>
          <a:xfrm>
            <a:off x="258072" y="1184133"/>
            <a:ext cx="8640960" cy="3108543"/>
          </a:xfrm>
          <a:prstGeom prst="rect">
            <a:avLst/>
          </a:prstGeom>
        </p:spPr>
        <p:txBody>
          <a:bodyPr wrap="square">
            <a:spAutoFit/>
          </a:bodyPr>
          <a:lstStyle/>
          <a:p>
            <a:pPr algn="just"/>
            <a:r>
              <a:rPr lang="es-MX" dirty="0" smtClean="0">
                <a:latin typeface="Lato" panose="020B0604020202020204" charset="0"/>
              </a:rPr>
              <a:t>El promedio de Gobierno del Estado 2021 </a:t>
            </a:r>
            <a:r>
              <a:rPr lang="es-ES" dirty="0" smtClean="0">
                <a:latin typeface="Lato" panose="020B0604020202020204" charset="0"/>
              </a:rPr>
              <a:t>fue </a:t>
            </a:r>
            <a:r>
              <a:rPr lang="es-ES" b="1" dirty="0" smtClean="0">
                <a:latin typeface="Lato" panose="020B0604020202020204" charset="0"/>
              </a:rPr>
              <a:t>86.43 </a:t>
            </a:r>
            <a:r>
              <a:rPr lang="es-ES" b="1" dirty="0">
                <a:latin typeface="Lato" panose="020B0604020202020204" charset="0"/>
              </a:rPr>
              <a:t>puntos sobre 100 en la </a:t>
            </a:r>
            <a:r>
              <a:rPr lang="es-ES" b="1" dirty="0" smtClean="0">
                <a:latin typeface="Lato" panose="020B0604020202020204" charset="0"/>
              </a:rPr>
              <a:t>encuesta </a:t>
            </a:r>
            <a:r>
              <a:rPr lang="es-ES" b="1" dirty="0">
                <a:latin typeface="Lato" panose="020B0604020202020204" charset="0"/>
              </a:rPr>
              <a:t>de Clima Laboral y Cultura Organizacional</a:t>
            </a:r>
            <a:r>
              <a:rPr lang="es-ES" dirty="0">
                <a:latin typeface="Lato" panose="020B0604020202020204" charset="0"/>
              </a:rPr>
              <a:t>, y se </a:t>
            </a:r>
            <a:r>
              <a:rPr lang="es-ES" dirty="0" smtClean="0">
                <a:latin typeface="Lato" panose="020B0604020202020204" charset="0"/>
              </a:rPr>
              <a:t>encuentra </a:t>
            </a:r>
            <a:r>
              <a:rPr lang="es-ES" b="1" dirty="0" smtClean="0">
                <a:latin typeface="Lato" panose="020B0604020202020204" charset="0"/>
              </a:rPr>
              <a:t>0.46</a:t>
            </a:r>
            <a:r>
              <a:rPr lang="es-ES" dirty="0" smtClean="0">
                <a:latin typeface="Lato" panose="020B0604020202020204" charset="0"/>
              </a:rPr>
              <a:t> </a:t>
            </a:r>
            <a:r>
              <a:rPr lang="es-ES" b="1" dirty="0" smtClean="0">
                <a:latin typeface="Lato" panose="020B0604020202020204" charset="0"/>
              </a:rPr>
              <a:t>puntos</a:t>
            </a:r>
            <a:r>
              <a:rPr lang="es-ES" dirty="0" smtClean="0">
                <a:latin typeface="Lato" panose="020B0604020202020204" charset="0"/>
              </a:rPr>
              <a:t> por encima del promedio de </a:t>
            </a:r>
            <a:r>
              <a:rPr lang="es-ES" dirty="0">
                <a:latin typeface="Lato" panose="020B0604020202020204" charset="0"/>
              </a:rPr>
              <a:t>Gobierno del Estado de </a:t>
            </a:r>
            <a:r>
              <a:rPr lang="es-ES" dirty="0" smtClean="0">
                <a:latin typeface="Lato" panose="020B0604020202020204" charset="0"/>
              </a:rPr>
              <a:t>Guanajuato 2020. </a:t>
            </a:r>
          </a:p>
          <a:p>
            <a:pPr algn="just"/>
            <a:endParaRPr lang="es-ES" dirty="0">
              <a:latin typeface="Lato" panose="020B0604020202020204" charset="0"/>
            </a:endParaRPr>
          </a:p>
          <a:p>
            <a:pPr algn="just"/>
            <a:r>
              <a:rPr lang="es-ES" b="1" dirty="0" smtClean="0">
                <a:latin typeface="Lato" panose="020B0604020202020204" charset="0"/>
              </a:rPr>
              <a:t>Fortalezas</a:t>
            </a:r>
          </a:p>
          <a:p>
            <a:pPr algn="just"/>
            <a:endParaRPr lang="es-ES" b="1" dirty="0" smtClean="0">
              <a:latin typeface="Lato" panose="020B0604020202020204" charset="0"/>
            </a:endParaRPr>
          </a:p>
          <a:p>
            <a:pPr algn="just"/>
            <a:r>
              <a:rPr lang="es-ES" dirty="0" smtClean="0">
                <a:latin typeface="Lato" panose="020B0604020202020204" charset="0"/>
              </a:rPr>
              <a:t>La institución ha obtenido buenos resultados en el rubro de </a:t>
            </a:r>
            <a:r>
              <a:rPr lang="es-ES" b="1" dirty="0" smtClean="0">
                <a:latin typeface="Lato" panose="020B0604020202020204" charset="0"/>
              </a:rPr>
              <a:t>Identidad con la Institución</a:t>
            </a:r>
            <a:r>
              <a:rPr lang="es-ES" dirty="0" smtClean="0">
                <a:latin typeface="Lato" panose="020B0604020202020204" charset="0"/>
              </a:rPr>
              <a:t> , los encuestados se manifiestan de manera positiva a reactivos como </a:t>
            </a:r>
            <a:r>
              <a:rPr lang="es-MX" dirty="0" smtClean="0">
                <a:latin typeface="Lato" panose="020B0604020202020204" charset="0"/>
              </a:rPr>
              <a:t>“</a:t>
            </a:r>
            <a:r>
              <a:rPr lang="es-MX" dirty="0">
                <a:latin typeface="Lato"/>
              </a:rPr>
              <a:t>Trabajar en el gobierno me permite contribuir al bienestar de la </a:t>
            </a:r>
            <a:r>
              <a:rPr lang="es-MX" dirty="0" smtClean="0">
                <a:latin typeface="Lato"/>
              </a:rPr>
              <a:t>sociedad”</a:t>
            </a:r>
            <a:r>
              <a:rPr lang="es-MX" dirty="0" smtClean="0">
                <a:latin typeface="Lato" panose="020B0604020202020204" charset="0"/>
              </a:rPr>
              <a:t> y </a:t>
            </a:r>
            <a:r>
              <a:rPr lang="es-MX" dirty="0">
                <a:latin typeface="Lato" panose="020B0604020202020204" charset="0"/>
              </a:rPr>
              <a:t>el de </a:t>
            </a:r>
            <a:r>
              <a:rPr lang="es-MX" dirty="0" smtClean="0">
                <a:latin typeface="Lato" panose="020B0604020202020204" charset="0"/>
              </a:rPr>
              <a:t>“</a:t>
            </a:r>
            <a:r>
              <a:rPr lang="es-MX" dirty="0">
                <a:latin typeface="Lato"/>
              </a:rPr>
              <a:t>Me siento orgulloso de ser parte de mi </a:t>
            </a:r>
            <a:r>
              <a:rPr lang="es-MX" dirty="0" smtClean="0">
                <a:latin typeface="Lato"/>
              </a:rPr>
              <a:t>institución”</a:t>
            </a:r>
            <a:r>
              <a:rPr lang="es-MX" dirty="0" smtClean="0">
                <a:latin typeface="Lato" panose="020B0604020202020204" charset="0"/>
              </a:rPr>
              <a:t>.</a:t>
            </a:r>
          </a:p>
          <a:p>
            <a:pPr algn="just"/>
            <a:endParaRPr lang="es-MX" dirty="0">
              <a:latin typeface="Lato" panose="020B0604020202020204" charset="0"/>
            </a:endParaRPr>
          </a:p>
          <a:p>
            <a:pPr algn="just"/>
            <a:r>
              <a:rPr lang="es-MX" dirty="0" smtClean="0">
                <a:latin typeface="Lato" panose="020B0604020202020204" charset="0"/>
              </a:rPr>
              <a:t>Por otro lado, el rubro de </a:t>
            </a:r>
            <a:r>
              <a:rPr lang="es-MX" b="1" dirty="0" smtClean="0">
                <a:latin typeface="Lato" panose="020B0604020202020204" charset="0"/>
              </a:rPr>
              <a:t>Enfoque a Resultados y Productividad </a:t>
            </a:r>
            <a:r>
              <a:rPr lang="es-MX" dirty="0" smtClean="0">
                <a:latin typeface="Lato" panose="020B0604020202020204" charset="0"/>
              </a:rPr>
              <a:t>es el segundo mejor calificado, y debe ser considerado como fortaleza de acuerdo a lo mencionado por los encuestados, en los reactivos de “</a:t>
            </a:r>
            <a:r>
              <a:rPr lang="es-MX" dirty="0">
                <a:latin typeface="Lato"/>
              </a:rPr>
              <a:t>Me siento comprometido a lograr buenos resultados en mi trabajo</a:t>
            </a:r>
            <a:r>
              <a:rPr lang="es-MX" dirty="0" smtClean="0">
                <a:latin typeface="Lato"/>
              </a:rPr>
              <a:t>”</a:t>
            </a:r>
            <a:r>
              <a:rPr lang="es-MX" dirty="0" smtClean="0">
                <a:latin typeface="Lato" panose="020B0604020202020204" charset="0"/>
              </a:rPr>
              <a:t>, </a:t>
            </a:r>
            <a:r>
              <a:rPr lang="es-MX" dirty="0">
                <a:latin typeface="Lato" panose="020B0604020202020204" charset="0"/>
              </a:rPr>
              <a:t>así como el de </a:t>
            </a:r>
            <a:r>
              <a:rPr lang="es-MX" dirty="0" smtClean="0">
                <a:latin typeface="Lato" panose="020B0604020202020204" charset="0"/>
              </a:rPr>
              <a:t>“</a:t>
            </a:r>
            <a:r>
              <a:rPr lang="es-MX" dirty="0">
                <a:latin typeface="Lato"/>
              </a:rPr>
              <a:t>Conozco el impacto del trabajo de mi </a:t>
            </a:r>
            <a:r>
              <a:rPr lang="es-MX" dirty="0" smtClean="0">
                <a:latin typeface="Lato"/>
              </a:rPr>
              <a:t>institución”</a:t>
            </a:r>
            <a:r>
              <a:rPr lang="es-MX" dirty="0" smtClean="0">
                <a:latin typeface="Lato" panose="020B0604020202020204" charset="0"/>
              </a:rPr>
              <a:t>.</a:t>
            </a:r>
            <a:endParaRPr lang="es-ES" dirty="0" smtClean="0">
              <a:latin typeface="Lato" panose="020B0604020202020204" charset="0"/>
            </a:endParaRPr>
          </a:p>
        </p:txBody>
      </p:sp>
    </p:spTree>
    <p:extLst>
      <p:ext uri="{BB962C8B-B14F-4D97-AF65-F5344CB8AC3E}">
        <p14:creationId xmlns:p14="http://schemas.microsoft.com/office/powerpoint/2010/main" val="1073784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5"/>
          <p:cNvSpPr txBox="1">
            <a:spLocks noGrp="1"/>
          </p:cNvSpPr>
          <p:nvPr>
            <p:ph type="title"/>
          </p:nvPr>
        </p:nvSpPr>
        <p:spPr>
          <a:xfrm>
            <a:off x="863170" y="250393"/>
            <a:ext cx="2573713" cy="562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dirty="0" smtClean="0"/>
              <a:t>Debilidades</a:t>
            </a:r>
            <a:endParaRPr sz="3200" dirty="0"/>
          </a:p>
        </p:txBody>
      </p:sp>
      <p:grpSp>
        <p:nvGrpSpPr>
          <p:cNvPr id="11" name="Google Shape;9558;p63"/>
          <p:cNvGrpSpPr/>
          <p:nvPr/>
        </p:nvGrpSpPr>
        <p:grpSpPr>
          <a:xfrm>
            <a:off x="308972" y="175083"/>
            <a:ext cx="718586" cy="713419"/>
            <a:chOff x="1952836" y="3680964"/>
            <a:chExt cx="357720" cy="355148"/>
          </a:xfrm>
        </p:grpSpPr>
        <p:sp>
          <p:nvSpPr>
            <p:cNvPr id="12" name="Google Shape;9559;p63"/>
            <p:cNvSpPr/>
            <p:nvPr/>
          </p:nvSpPr>
          <p:spPr>
            <a:xfrm>
              <a:off x="2054166" y="3814144"/>
              <a:ext cx="38233" cy="49188"/>
            </a:xfrm>
            <a:custGeom>
              <a:avLst/>
              <a:gdLst/>
              <a:ahLst/>
              <a:cxnLst/>
              <a:rect l="l" t="t" r="r" b="b"/>
              <a:pathLst>
                <a:path w="1204" h="1549" extrusionOk="0">
                  <a:moveTo>
                    <a:pt x="596" y="0"/>
                  </a:moveTo>
                  <a:cubicBezTo>
                    <a:pt x="275" y="0"/>
                    <a:pt x="1" y="274"/>
                    <a:pt x="1" y="596"/>
                  </a:cubicBezTo>
                  <a:lnTo>
                    <a:pt x="1" y="953"/>
                  </a:lnTo>
                  <a:cubicBezTo>
                    <a:pt x="1" y="1286"/>
                    <a:pt x="275" y="1548"/>
                    <a:pt x="596" y="1548"/>
                  </a:cubicBezTo>
                  <a:cubicBezTo>
                    <a:pt x="929" y="1548"/>
                    <a:pt x="1191" y="1286"/>
                    <a:pt x="1191" y="953"/>
                  </a:cubicBezTo>
                  <a:lnTo>
                    <a:pt x="1191" y="691"/>
                  </a:lnTo>
                  <a:cubicBezTo>
                    <a:pt x="1203" y="596"/>
                    <a:pt x="1120" y="524"/>
                    <a:pt x="1037" y="524"/>
                  </a:cubicBezTo>
                  <a:cubicBezTo>
                    <a:pt x="941" y="524"/>
                    <a:pt x="870" y="596"/>
                    <a:pt x="870" y="691"/>
                  </a:cubicBezTo>
                  <a:lnTo>
                    <a:pt x="870" y="953"/>
                  </a:lnTo>
                  <a:cubicBezTo>
                    <a:pt x="870" y="1108"/>
                    <a:pt x="751" y="1227"/>
                    <a:pt x="596" y="1227"/>
                  </a:cubicBezTo>
                  <a:cubicBezTo>
                    <a:pt x="453" y="1227"/>
                    <a:pt x="334" y="1108"/>
                    <a:pt x="334" y="953"/>
                  </a:cubicBezTo>
                  <a:lnTo>
                    <a:pt x="334" y="596"/>
                  </a:lnTo>
                  <a:cubicBezTo>
                    <a:pt x="334" y="453"/>
                    <a:pt x="453" y="334"/>
                    <a:pt x="596" y="334"/>
                  </a:cubicBezTo>
                  <a:cubicBezTo>
                    <a:pt x="691" y="334"/>
                    <a:pt x="763" y="262"/>
                    <a:pt x="763" y="167"/>
                  </a:cubicBezTo>
                  <a:cubicBezTo>
                    <a:pt x="763" y="84"/>
                    <a:pt x="691" y="0"/>
                    <a:pt x="5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60;p63"/>
            <p:cNvSpPr/>
            <p:nvPr/>
          </p:nvSpPr>
          <p:spPr>
            <a:xfrm>
              <a:off x="2170992" y="3814144"/>
              <a:ext cx="37852" cy="49188"/>
            </a:xfrm>
            <a:custGeom>
              <a:avLst/>
              <a:gdLst/>
              <a:ahLst/>
              <a:cxnLst/>
              <a:rect l="l" t="t" r="r" b="b"/>
              <a:pathLst>
                <a:path w="1192" h="1549" extrusionOk="0">
                  <a:moveTo>
                    <a:pt x="596" y="0"/>
                  </a:moveTo>
                  <a:cubicBezTo>
                    <a:pt x="275" y="0"/>
                    <a:pt x="1" y="274"/>
                    <a:pt x="1" y="596"/>
                  </a:cubicBezTo>
                  <a:lnTo>
                    <a:pt x="1" y="953"/>
                  </a:lnTo>
                  <a:cubicBezTo>
                    <a:pt x="1" y="1286"/>
                    <a:pt x="275" y="1548"/>
                    <a:pt x="596" y="1548"/>
                  </a:cubicBezTo>
                  <a:cubicBezTo>
                    <a:pt x="929" y="1548"/>
                    <a:pt x="1191" y="1286"/>
                    <a:pt x="1191" y="953"/>
                  </a:cubicBezTo>
                  <a:lnTo>
                    <a:pt x="1191" y="691"/>
                  </a:lnTo>
                  <a:cubicBezTo>
                    <a:pt x="1191" y="596"/>
                    <a:pt x="1120" y="524"/>
                    <a:pt x="1037" y="524"/>
                  </a:cubicBezTo>
                  <a:cubicBezTo>
                    <a:pt x="941" y="524"/>
                    <a:pt x="870" y="596"/>
                    <a:pt x="870" y="691"/>
                  </a:cubicBezTo>
                  <a:lnTo>
                    <a:pt x="870" y="953"/>
                  </a:lnTo>
                  <a:cubicBezTo>
                    <a:pt x="870" y="1108"/>
                    <a:pt x="751" y="1227"/>
                    <a:pt x="596" y="1227"/>
                  </a:cubicBezTo>
                  <a:cubicBezTo>
                    <a:pt x="453" y="1227"/>
                    <a:pt x="334" y="1108"/>
                    <a:pt x="334" y="953"/>
                  </a:cubicBezTo>
                  <a:lnTo>
                    <a:pt x="334" y="596"/>
                  </a:lnTo>
                  <a:cubicBezTo>
                    <a:pt x="334" y="453"/>
                    <a:pt x="453" y="334"/>
                    <a:pt x="596" y="334"/>
                  </a:cubicBezTo>
                  <a:cubicBezTo>
                    <a:pt x="691" y="334"/>
                    <a:pt x="763" y="262"/>
                    <a:pt x="763" y="167"/>
                  </a:cubicBezTo>
                  <a:cubicBezTo>
                    <a:pt x="763" y="84"/>
                    <a:pt x="691" y="0"/>
                    <a:pt x="5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61;p63"/>
            <p:cNvSpPr/>
            <p:nvPr/>
          </p:nvSpPr>
          <p:spPr>
            <a:xfrm>
              <a:off x="2070043" y="3908647"/>
              <a:ext cx="122924" cy="33311"/>
            </a:xfrm>
            <a:custGeom>
              <a:avLst/>
              <a:gdLst/>
              <a:ahLst/>
              <a:cxnLst/>
              <a:rect l="l" t="t" r="r" b="b"/>
              <a:pathLst>
                <a:path w="3871" h="1049" extrusionOk="0">
                  <a:moveTo>
                    <a:pt x="1930" y="1"/>
                  </a:moveTo>
                  <a:cubicBezTo>
                    <a:pt x="1191" y="1"/>
                    <a:pt x="489" y="287"/>
                    <a:pt x="60" y="763"/>
                  </a:cubicBezTo>
                  <a:cubicBezTo>
                    <a:pt x="1" y="822"/>
                    <a:pt x="1" y="930"/>
                    <a:pt x="72" y="1001"/>
                  </a:cubicBezTo>
                  <a:cubicBezTo>
                    <a:pt x="101" y="1029"/>
                    <a:pt x="140" y="1044"/>
                    <a:pt x="181" y="1044"/>
                  </a:cubicBezTo>
                  <a:cubicBezTo>
                    <a:pt x="226" y="1044"/>
                    <a:pt x="273" y="1026"/>
                    <a:pt x="310" y="989"/>
                  </a:cubicBezTo>
                  <a:cubicBezTo>
                    <a:pt x="679" y="584"/>
                    <a:pt x="1299" y="334"/>
                    <a:pt x="1953" y="334"/>
                  </a:cubicBezTo>
                  <a:cubicBezTo>
                    <a:pt x="2596" y="334"/>
                    <a:pt x="3215" y="572"/>
                    <a:pt x="3585" y="989"/>
                  </a:cubicBezTo>
                  <a:cubicBezTo>
                    <a:pt x="3620" y="1013"/>
                    <a:pt x="3656" y="1049"/>
                    <a:pt x="3704" y="1049"/>
                  </a:cubicBezTo>
                  <a:cubicBezTo>
                    <a:pt x="3751" y="1049"/>
                    <a:pt x="3775" y="1037"/>
                    <a:pt x="3811" y="1001"/>
                  </a:cubicBezTo>
                  <a:cubicBezTo>
                    <a:pt x="3870" y="930"/>
                    <a:pt x="3870" y="822"/>
                    <a:pt x="3811" y="763"/>
                  </a:cubicBezTo>
                  <a:cubicBezTo>
                    <a:pt x="3382" y="287"/>
                    <a:pt x="2680" y="1"/>
                    <a:pt x="19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62;p63"/>
            <p:cNvSpPr/>
            <p:nvPr/>
          </p:nvSpPr>
          <p:spPr>
            <a:xfrm>
              <a:off x="1952836" y="3680964"/>
              <a:ext cx="298338" cy="296528"/>
            </a:xfrm>
            <a:custGeom>
              <a:avLst/>
              <a:gdLst/>
              <a:ahLst/>
              <a:cxnLst/>
              <a:rect l="l" t="t" r="r" b="b"/>
              <a:pathLst>
                <a:path w="9395" h="9338" extrusionOk="0">
                  <a:moveTo>
                    <a:pt x="5654" y="0"/>
                  </a:moveTo>
                  <a:cubicBezTo>
                    <a:pt x="5591" y="0"/>
                    <a:pt x="5528" y="1"/>
                    <a:pt x="5466" y="3"/>
                  </a:cubicBezTo>
                  <a:cubicBezTo>
                    <a:pt x="4037" y="51"/>
                    <a:pt x="2692" y="622"/>
                    <a:pt x="1680" y="1634"/>
                  </a:cubicBezTo>
                  <a:cubicBezTo>
                    <a:pt x="668" y="2646"/>
                    <a:pt x="84" y="3992"/>
                    <a:pt x="48" y="5421"/>
                  </a:cubicBezTo>
                  <a:cubicBezTo>
                    <a:pt x="1" y="6849"/>
                    <a:pt x="489" y="8219"/>
                    <a:pt x="1430" y="9278"/>
                  </a:cubicBezTo>
                  <a:cubicBezTo>
                    <a:pt x="1453" y="9302"/>
                    <a:pt x="1501" y="9338"/>
                    <a:pt x="1549" y="9338"/>
                  </a:cubicBezTo>
                  <a:cubicBezTo>
                    <a:pt x="1596" y="9338"/>
                    <a:pt x="1620" y="9314"/>
                    <a:pt x="1656" y="9290"/>
                  </a:cubicBezTo>
                  <a:cubicBezTo>
                    <a:pt x="1727" y="9231"/>
                    <a:pt x="1727" y="9123"/>
                    <a:pt x="1668" y="9052"/>
                  </a:cubicBezTo>
                  <a:cubicBezTo>
                    <a:pt x="787" y="8052"/>
                    <a:pt x="310" y="6754"/>
                    <a:pt x="358" y="5421"/>
                  </a:cubicBezTo>
                  <a:cubicBezTo>
                    <a:pt x="406" y="4075"/>
                    <a:pt x="941" y="2813"/>
                    <a:pt x="1894" y="1861"/>
                  </a:cubicBezTo>
                  <a:cubicBezTo>
                    <a:pt x="2846" y="908"/>
                    <a:pt x="4108" y="360"/>
                    <a:pt x="5442" y="325"/>
                  </a:cubicBezTo>
                  <a:cubicBezTo>
                    <a:pt x="5489" y="323"/>
                    <a:pt x="5536" y="323"/>
                    <a:pt x="5583" y="323"/>
                  </a:cubicBezTo>
                  <a:cubicBezTo>
                    <a:pt x="6878" y="323"/>
                    <a:pt x="8120" y="796"/>
                    <a:pt x="9073" y="1634"/>
                  </a:cubicBezTo>
                  <a:cubicBezTo>
                    <a:pt x="9113" y="1663"/>
                    <a:pt x="9156" y="1678"/>
                    <a:pt x="9196" y="1678"/>
                  </a:cubicBezTo>
                  <a:cubicBezTo>
                    <a:pt x="9239" y="1678"/>
                    <a:pt x="9280" y="1660"/>
                    <a:pt x="9312" y="1623"/>
                  </a:cubicBezTo>
                  <a:cubicBezTo>
                    <a:pt x="9395" y="1551"/>
                    <a:pt x="9395" y="1444"/>
                    <a:pt x="9312" y="1384"/>
                  </a:cubicBezTo>
                  <a:cubicBezTo>
                    <a:pt x="8288" y="486"/>
                    <a:pt x="6992" y="0"/>
                    <a:pt x="56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63;p63"/>
            <p:cNvSpPr/>
            <p:nvPr/>
          </p:nvSpPr>
          <p:spPr>
            <a:xfrm>
              <a:off x="2012217" y="3739075"/>
              <a:ext cx="298338" cy="297036"/>
            </a:xfrm>
            <a:custGeom>
              <a:avLst/>
              <a:gdLst/>
              <a:ahLst/>
              <a:cxnLst/>
              <a:rect l="l" t="t" r="r" b="b"/>
              <a:pathLst>
                <a:path w="9395" h="9354" extrusionOk="0">
                  <a:moveTo>
                    <a:pt x="7840" y="1"/>
                  </a:moveTo>
                  <a:cubicBezTo>
                    <a:pt x="7800" y="1"/>
                    <a:pt x="7760" y="15"/>
                    <a:pt x="7727" y="43"/>
                  </a:cubicBezTo>
                  <a:cubicBezTo>
                    <a:pt x="7656" y="102"/>
                    <a:pt x="7656" y="209"/>
                    <a:pt x="7715" y="281"/>
                  </a:cubicBezTo>
                  <a:cubicBezTo>
                    <a:pt x="8585" y="1281"/>
                    <a:pt x="9073" y="2579"/>
                    <a:pt x="9025" y="3912"/>
                  </a:cubicBezTo>
                  <a:cubicBezTo>
                    <a:pt x="8977" y="5257"/>
                    <a:pt x="8442" y="6520"/>
                    <a:pt x="7489" y="7472"/>
                  </a:cubicBezTo>
                  <a:cubicBezTo>
                    <a:pt x="6537" y="8425"/>
                    <a:pt x="5275" y="8972"/>
                    <a:pt x="3929" y="9008"/>
                  </a:cubicBezTo>
                  <a:cubicBezTo>
                    <a:pt x="3881" y="9009"/>
                    <a:pt x="3834" y="9010"/>
                    <a:pt x="3786" y="9010"/>
                  </a:cubicBezTo>
                  <a:cubicBezTo>
                    <a:pt x="2503" y="9010"/>
                    <a:pt x="1262" y="8548"/>
                    <a:pt x="298" y="7698"/>
                  </a:cubicBezTo>
                  <a:cubicBezTo>
                    <a:pt x="264" y="7670"/>
                    <a:pt x="221" y="7655"/>
                    <a:pt x="180" y="7655"/>
                  </a:cubicBezTo>
                  <a:cubicBezTo>
                    <a:pt x="135" y="7655"/>
                    <a:pt x="91" y="7673"/>
                    <a:pt x="60" y="7710"/>
                  </a:cubicBezTo>
                  <a:cubicBezTo>
                    <a:pt x="0" y="7782"/>
                    <a:pt x="0" y="7889"/>
                    <a:pt x="83" y="7948"/>
                  </a:cubicBezTo>
                  <a:cubicBezTo>
                    <a:pt x="1107" y="8853"/>
                    <a:pt x="2405" y="9353"/>
                    <a:pt x="3774" y="9353"/>
                  </a:cubicBezTo>
                  <a:lnTo>
                    <a:pt x="3929" y="9353"/>
                  </a:lnTo>
                  <a:cubicBezTo>
                    <a:pt x="5358" y="9306"/>
                    <a:pt x="6703" y="8722"/>
                    <a:pt x="7715" y="7710"/>
                  </a:cubicBezTo>
                  <a:cubicBezTo>
                    <a:pt x="8727" y="6698"/>
                    <a:pt x="9311" y="5365"/>
                    <a:pt x="9347" y="3936"/>
                  </a:cubicBezTo>
                  <a:cubicBezTo>
                    <a:pt x="9394" y="2507"/>
                    <a:pt x="8906" y="1126"/>
                    <a:pt x="7965" y="66"/>
                  </a:cubicBezTo>
                  <a:cubicBezTo>
                    <a:pt x="7933" y="21"/>
                    <a:pt x="7887" y="1"/>
                    <a:pt x="784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ángulo 8"/>
          <p:cNvSpPr/>
          <p:nvPr/>
        </p:nvSpPr>
        <p:spPr>
          <a:xfrm>
            <a:off x="308972" y="1414024"/>
            <a:ext cx="8640960" cy="2677656"/>
          </a:xfrm>
          <a:prstGeom prst="rect">
            <a:avLst/>
          </a:prstGeom>
        </p:spPr>
        <p:txBody>
          <a:bodyPr wrap="square">
            <a:spAutoFit/>
          </a:bodyPr>
          <a:lstStyle/>
          <a:p>
            <a:pPr algn="just"/>
            <a:r>
              <a:rPr lang="es-ES" b="1" dirty="0">
                <a:latin typeface="Lato" panose="020F0502020204030203" pitchFamily="34" charset="0"/>
                <a:ea typeface="Lato" panose="020F0502020204030203" pitchFamily="34" charset="0"/>
                <a:cs typeface="Lato" panose="020F0502020204030203" pitchFamily="34" charset="0"/>
              </a:rPr>
              <a:t>Áreas de </a:t>
            </a:r>
            <a:r>
              <a:rPr lang="es-ES" b="1" dirty="0" smtClean="0">
                <a:latin typeface="Lato" panose="020F0502020204030203" pitchFamily="34" charset="0"/>
                <a:ea typeface="Lato" panose="020F0502020204030203" pitchFamily="34" charset="0"/>
                <a:cs typeface="Lato" panose="020F0502020204030203" pitchFamily="34" charset="0"/>
              </a:rPr>
              <a:t>Oportunidad</a:t>
            </a:r>
          </a:p>
          <a:p>
            <a:pPr algn="just"/>
            <a:endParaRPr lang="es-ES" b="1" dirty="0" smtClean="0">
              <a:latin typeface="Lato" panose="020F0502020204030203" pitchFamily="34" charset="0"/>
              <a:ea typeface="Lato" panose="020F0502020204030203" pitchFamily="34" charset="0"/>
              <a:cs typeface="Lato" panose="020F0502020204030203" pitchFamily="34" charset="0"/>
            </a:endParaRPr>
          </a:p>
          <a:p>
            <a:pPr algn="just"/>
            <a:r>
              <a:rPr lang="es-ES" dirty="0" smtClean="0">
                <a:latin typeface="Lato" panose="020F0502020204030203" pitchFamily="34" charset="0"/>
                <a:ea typeface="Lato" panose="020F0502020204030203" pitchFamily="34" charset="0"/>
                <a:cs typeface="Lato" panose="020F0502020204030203" pitchFamily="34" charset="0"/>
              </a:rPr>
              <a:t>El rubro de </a:t>
            </a:r>
            <a:r>
              <a:rPr lang="es-MX" b="1" dirty="0" smtClean="0">
                <a:latin typeface="Lato" panose="020F0502020204030203" pitchFamily="34" charset="0"/>
                <a:ea typeface="Lato" panose="020F0502020204030203" pitchFamily="34" charset="0"/>
                <a:cs typeface="Lato" panose="020F0502020204030203" pitchFamily="34" charset="0"/>
              </a:rPr>
              <a:t>Recompensas y Reconocimientos</a:t>
            </a:r>
            <a:r>
              <a:rPr lang="es-ES" dirty="0" smtClean="0">
                <a:latin typeface="Lato" panose="020F0502020204030203" pitchFamily="34" charset="0"/>
                <a:ea typeface="Lato" panose="020F0502020204030203" pitchFamily="34" charset="0"/>
                <a:cs typeface="Lato" panose="020F0502020204030203" pitchFamily="34" charset="0"/>
              </a:rPr>
              <a:t> debe ser tomado como área prioritaria de atención en la dependencia. Lo anterior, se presenta en respuestas de los encuestados a preguntas como </a:t>
            </a:r>
            <a:r>
              <a:rPr lang="es-MX" dirty="0" smtClean="0">
                <a:latin typeface="Lato" panose="020F0502020204030203" pitchFamily="34" charset="0"/>
                <a:ea typeface="Lato" panose="020F0502020204030203" pitchFamily="34" charset="0"/>
                <a:cs typeface="Lato" panose="020F0502020204030203" pitchFamily="34" charset="0"/>
              </a:rPr>
              <a:t>“</a:t>
            </a:r>
            <a:r>
              <a:rPr lang="es-MX" dirty="0">
                <a:latin typeface="Lato"/>
              </a:rPr>
              <a:t>En mi institución hay sistemas de recompensas por </a:t>
            </a:r>
            <a:r>
              <a:rPr lang="es-MX" dirty="0" smtClean="0">
                <a:latin typeface="Lato"/>
              </a:rPr>
              <a:t>resultados”</a:t>
            </a:r>
            <a:r>
              <a:rPr lang="es-MX" dirty="0" smtClean="0">
                <a:latin typeface="Lato" panose="020F0502020204030203" pitchFamily="34" charset="0"/>
                <a:ea typeface="Lato" panose="020F0502020204030203" pitchFamily="34" charset="0"/>
                <a:cs typeface="Lato" panose="020F0502020204030203" pitchFamily="34" charset="0"/>
              </a:rPr>
              <a:t>, así como el </a:t>
            </a:r>
            <a:r>
              <a:rPr lang="es-MX" dirty="0">
                <a:latin typeface="Lato" panose="020F0502020204030203" pitchFamily="34" charset="0"/>
                <a:ea typeface="Lato" panose="020F0502020204030203" pitchFamily="34" charset="0"/>
                <a:cs typeface="Lato" panose="020F0502020204030203" pitchFamily="34" charset="0"/>
              </a:rPr>
              <a:t>de </a:t>
            </a:r>
            <a:r>
              <a:rPr lang="es-MX" dirty="0" smtClean="0">
                <a:latin typeface="Lato" panose="020F0502020204030203" pitchFamily="34" charset="0"/>
                <a:ea typeface="Lato" panose="020F0502020204030203" pitchFamily="34" charset="0"/>
                <a:cs typeface="Lato" panose="020F0502020204030203" pitchFamily="34" charset="0"/>
              </a:rPr>
              <a:t>“</a:t>
            </a:r>
            <a:r>
              <a:rPr lang="es-MX" dirty="0">
                <a:latin typeface="Lato"/>
              </a:rPr>
              <a:t>En mi área se reconoce el logro de resultados</a:t>
            </a:r>
            <a:r>
              <a:rPr lang="es-MX" dirty="0" smtClean="0">
                <a:latin typeface="Lato"/>
              </a:rPr>
              <a:t>.</a:t>
            </a:r>
            <a:r>
              <a:rPr lang="es-MX" dirty="0" smtClean="0">
                <a:latin typeface="Lato" panose="020F0502020204030203" pitchFamily="34" charset="0"/>
                <a:ea typeface="Lato" panose="020F0502020204030203" pitchFamily="34" charset="0"/>
                <a:cs typeface="Lato" panose="020F0502020204030203" pitchFamily="34" charset="0"/>
              </a:rPr>
              <a:t>“ </a:t>
            </a:r>
            <a:r>
              <a:rPr lang="es-MX" dirty="0">
                <a:latin typeface="Lato" panose="020F0502020204030203" pitchFamily="34" charset="0"/>
                <a:ea typeface="Lato" panose="020F0502020204030203" pitchFamily="34" charset="0"/>
                <a:cs typeface="Lato" panose="020F0502020204030203" pitchFamily="34" charset="0"/>
              </a:rPr>
              <a:t>Con el objetivo de que la entidad informe a los miembros de la Institución sobre las acciones se realizarán en el tema, con la finalidad de mejorar dicho rubro. </a:t>
            </a:r>
            <a:endParaRPr lang="es-MX" dirty="0" smtClean="0">
              <a:latin typeface="Lato" panose="020F0502020204030203" pitchFamily="34" charset="0"/>
              <a:ea typeface="Lato" panose="020F0502020204030203" pitchFamily="34" charset="0"/>
              <a:cs typeface="Lato" panose="020F0502020204030203" pitchFamily="34" charset="0"/>
            </a:endParaRPr>
          </a:p>
          <a:p>
            <a:pPr algn="just"/>
            <a:endParaRPr lang="es-MX" dirty="0">
              <a:latin typeface="Lato" panose="020F0502020204030203" pitchFamily="34" charset="0"/>
              <a:ea typeface="Lato" panose="020F0502020204030203" pitchFamily="34" charset="0"/>
              <a:cs typeface="Lato" panose="020F0502020204030203" pitchFamily="34" charset="0"/>
            </a:endParaRPr>
          </a:p>
          <a:p>
            <a:pPr algn="just"/>
            <a:r>
              <a:rPr lang="es-MX" dirty="0" smtClean="0">
                <a:latin typeface="Lato" panose="020F0502020204030203" pitchFamily="34" charset="0"/>
                <a:ea typeface="Lato" panose="020F0502020204030203" pitchFamily="34" charset="0"/>
                <a:cs typeface="Lato" panose="020F0502020204030203" pitchFamily="34" charset="0"/>
              </a:rPr>
              <a:t>Finalmente, el rubro de </a:t>
            </a:r>
            <a:r>
              <a:rPr lang="es-MX" b="1" dirty="0" smtClean="0">
                <a:latin typeface="Lato" panose="020F0502020204030203" pitchFamily="34" charset="0"/>
                <a:ea typeface="Lato" panose="020F0502020204030203" pitchFamily="34" charset="0"/>
                <a:cs typeface="Lato" panose="020F0502020204030203" pitchFamily="34" charset="0"/>
              </a:rPr>
              <a:t>Equidad Laboral </a:t>
            </a:r>
            <a:r>
              <a:rPr lang="es-MX" dirty="0">
                <a:latin typeface="Lato" panose="020F0502020204030203" pitchFamily="34" charset="0"/>
                <a:ea typeface="Lato" panose="020F0502020204030203" pitchFamily="34" charset="0"/>
                <a:cs typeface="Lato" panose="020F0502020204030203" pitchFamily="34" charset="0"/>
              </a:rPr>
              <a:t>es también uno de los aspectos a considerar. Lo anterior, a efecto de las respuestas al reactivo “En mi institución existen instalaciones adecuadas para personas con </a:t>
            </a:r>
            <a:r>
              <a:rPr lang="es-MX" dirty="0" smtClean="0">
                <a:latin typeface="Lato" panose="020F0502020204030203" pitchFamily="34" charset="0"/>
                <a:ea typeface="Lato" panose="020F0502020204030203" pitchFamily="34" charset="0"/>
                <a:cs typeface="Lato" panose="020F0502020204030203" pitchFamily="34" charset="0"/>
              </a:rPr>
              <a:t>discapacidad”, así como el </a:t>
            </a:r>
            <a:r>
              <a:rPr lang="es-MX" dirty="0">
                <a:latin typeface="Lato" panose="020F0502020204030203" pitchFamily="34" charset="0"/>
                <a:ea typeface="Lato" panose="020F0502020204030203" pitchFamily="34" charset="0"/>
                <a:cs typeface="Lato" panose="020F0502020204030203" pitchFamily="34" charset="0"/>
              </a:rPr>
              <a:t>de </a:t>
            </a:r>
            <a:r>
              <a:rPr lang="es-MX" dirty="0" smtClean="0">
                <a:latin typeface="Lato" panose="020F0502020204030203" pitchFamily="34" charset="0"/>
                <a:ea typeface="Lato" panose="020F0502020204030203" pitchFamily="34" charset="0"/>
                <a:cs typeface="Lato" panose="020F0502020204030203" pitchFamily="34" charset="0"/>
              </a:rPr>
              <a:t>“En </a:t>
            </a:r>
            <a:r>
              <a:rPr lang="es-MX" dirty="0">
                <a:latin typeface="Lato" panose="020F0502020204030203" pitchFamily="34" charset="0"/>
                <a:ea typeface="Lato" panose="020F0502020204030203" pitchFamily="34" charset="0"/>
                <a:cs typeface="Lato" panose="020F0502020204030203" pitchFamily="34" charset="0"/>
              </a:rPr>
              <a:t>mi institución se dan las oportunidades de ascenso y promoción  sin distinción entre mujeres y </a:t>
            </a:r>
            <a:r>
              <a:rPr lang="es-MX" dirty="0" smtClean="0">
                <a:latin typeface="Lato" panose="020F0502020204030203" pitchFamily="34" charset="0"/>
                <a:ea typeface="Lato" panose="020F0502020204030203" pitchFamily="34" charset="0"/>
                <a:cs typeface="Lato" panose="020F0502020204030203" pitchFamily="34" charset="0"/>
              </a:rPr>
              <a:t>hombres”.</a:t>
            </a:r>
            <a:endParaRPr lang="es-MX"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62617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229" y="1918010"/>
            <a:ext cx="4532425" cy="1166002"/>
          </a:xfrm>
          <a:prstGeom prst="rect">
            <a:avLst/>
          </a:prstGeom>
        </p:spPr>
      </p:pic>
    </p:spTree>
    <p:extLst>
      <p:ext uri="{BB962C8B-B14F-4D97-AF65-F5344CB8AC3E}">
        <p14:creationId xmlns:p14="http://schemas.microsoft.com/office/powerpoint/2010/main" val="2752891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378159" y="518131"/>
            <a:ext cx="3993560" cy="572700"/>
          </a:xfrm>
        </p:spPr>
        <p:txBody>
          <a:bodyPr/>
          <a:lstStyle/>
          <a:p>
            <a:r>
              <a:rPr lang="es-MX" sz="2800" dirty="0" smtClean="0"/>
              <a:t>Escala de Medición</a:t>
            </a:r>
            <a:endParaRPr lang="es-MX" sz="2800" dirty="0"/>
          </a:p>
        </p:txBody>
      </p:sp>
      <p:sp>
        <p:nvSpPr>
          <p:cNvPr id="4" name="2 Marcador de contenido"/>
          <p:cNvSpPr txBox="1">
            <a:spLocks/>
          </p:cNvSpPr>
          <p:nvPr/>
        </p:nvSpPr>
        <p:spPr>
          <a:xfrm>
            <a:off x="485810" y="1352109"/>
            <a:ext cx="8229600" cy="764367"/>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dirty="0">
                <a:solidFill>
                  <a:schemeClr val="accent3">
                    <a:lumMod val="50000"/>
                  </a:schemeClr>
                </a:solidFill>
                <a:latin typeface="Lato"/>
                <a:ea typeface="Lato"/>
                <a:cs typeface="Lato"/>
                <a:sym typeface="Lato"/>
              </a:rPr>
              <a:t>Cada uno de los reactivos del Instrumento tiene seis opciones de respuesta, que siguen la metodología de la denominada </a:t>
            </a:r>
            <a:r>
              <a:rPr lang="es-MX" b="1" dirty="0">
                <a:solidFill>
                  <a:schemeClr val="accent3">
                    <a:lumMod val="50000"/>
                  </a:schemeClr>
                </a:solidFill>
                <a:latin typeface="Lato"/>
                <a:ea typeface="Lato"/>
                <a:cs typeface="Lato"/>
                <a:sym typeface="Lato"/>
              </a:rPr>
              <a:t>Escala Likert</a:t>
            </a:r>
            <a:r>
              <a:rPr lang="es-MX" dirty="0">
                <a:solidFill>
                  <a:schemeClr val="accent3">
                    <a:lumMod val="50000"/>
                  </a:schemeClr>
                </a:solidFill>
                <a:latin typeface="Lato"/>
                <a:ea typeface="Lato"/>
                <a:cs typeface="Lato"/>
                <a:sym typeface="Lato"/>
              </a:rPr>
              <a:t>, misma que mide actitudes o predisposiciones individuales en contextos sociales particulares. </a:t>
            </a:r>
          </a:p>
          <a:p>
            <a:pPr algn="just"/>
            <a:endParaRPr lang="es-MX" dirty="0">
              <a:solidFill>
                <a:schemeClr val="accent3">
                  <a:lumMod val="50000"/>
                </a:schemeClr>
              </a:solidFill>
              <a:latin typeface="Lato"/>
              <a:ea typeface="Lato"/>
              <a:cs typeface="Lato"/>
              <a:sym typeface="Lato"/>
            </a:endParaRPr>
          </a:p>
        </p:txBody>
      </p:sp>
      <p:grpSp>
        <p:nvGrpSpPr>
          <p:cNvPr id="8" name="Grupo 7"/>
          <p:cNvGrpSpPr/>
          <p:nvPr/>
        </p:nvGrpSpPr>
        <p:grpSpPr>
          <a:xfrm>
            <a:off x="2158107" y="2308186"/>
            <a:ext cx="2315449" cy="330075"/>
            <a:chOff x="1249683" y="2285822"/>
            <a:chExt cx="2315449" cy="330075"/>
          </a:xfrm>
        </p:grpSpPr>
        <p:sp>
          <p:nvSpPr>
            <p:cNvPr id="5" name="Google Shape;574;p36"/>
            <p:cNvSpPr/>
            <p:nvPr/>
          </p:nvSpPr>
          <p:spPr>
            <a:xfrm>
              <a:off x="1249683" y="2285822"/>
              <a:ext cx="2229742" cy="330075"/>
            </a:xfrm>
            <a:custGeom>
              <a:avLst/>
              <a:gdLst/>
              <a:ahLst/>
              <a:cxnLst/>
              <a:rect l="l" t="t" r="r" b="b"/>
              <a:pathLst>
                <a:path w="44008" h="13203" extrusionOk="0">
                  <a:moveTo>
                    <a:pt x="0" y="825"/>
                  </a:moveTo>
                  <a:lnTo>
                    <a:pt x="275" y="13203"/>
                  </a:lnTo>
                  <a:lnTo>
                    <a:pt x="44008" y="12102"/>
                  </a:lnTo>
                  <a:lnTo>
                    <a:pt x="43183" y="0"/>
                  </a:lnTo>
                  <a:close/>
                </a:path>
              </a:pathLst>
            </a:custGeom>
            <a:solidFill>
              <a:schemeClr val="accent2"/>
            </a:solidFill>
            <a:ln>
              <a:noFill/>
            </a:ln>
          </p:spPr>
        </p:sp>
        <p:sp>
          <p:nvSpPr>
            <p:cNvPr id="6" name="CuadroTexto 5"/>
            <p:cNvSpPr txBox="1"/>
            <p:nvPr/>
          </p:nvSpPr>
          <p:spPr>
            <a:xfrm>
              <a:off x="1376737" y="2308120"/>
              <a:ext cx="2188395" cy="307777"/>
            </a:xfrm>
            <a:prstGeom prst="rect">
              <a:avLst/>
            </a:prstGeom>
            <a:noFill/>
          </p:spPr>
          <p:txBody>
            <a:bodyPr wrap="square" rtlCol="0">
              <a:spAutoFit/>
            </a:bodyPr>
            <a:lstStyle/>
            <a:p>
              <a:r>
                <a:rPr lang="es-MX" b="1" dirty="0" smtClean="0">
                  <a:solidFill>
                    <a:schemeClr val="accent3"/>
                  </a:solidFill>
                  <a:latin typeface="Gloria Hallelujah" panose="020B0604020202020204" charset="0"/>
                </a:rPr>
                <a:t>Opción de Respuesta</a:t>
              </a:r>
              <a:endParaRPr lang="es-MX" b="1" dirty="0">
                <a:solidFill>
                  <a:schemeClr val="accent3"/>
                </a:solidFill>
                <a:latin typeface="Gloria Hallelujah" panose="020B0604020202020204" charset="0"/>
              </a:endParaRPr>
            </a:p>
          </p:txBody>
        </p:sp>
      </p:grpSp>
      <p:graphicFrame>
        <p:nvGraphicFramePr>
          <p:cNvPr id="7" name="Tabla 6"/>
          <p:cNvGraphicFramePr>
            <a:graphicFrameLocks noGrp="1"/>
          </p:cNvGraphicFramePr>
          <p:nvPr>
            <p:extLst>
              <p:ext uri="{D42A27DB-BD31-4B8C-83A1-F6EECF244321}">
                <p14:modId xmlns:p14="http://schemas.microsoft.com/office/powerpoint/2010/main" val="648768104"/>
              </p:ext>
            </p:extLst>
          </p:nvPr>
        </p:nvGraphicFramePr>
        <p:xfrm>
          <a:off x="2024543" y="2771825"/>
          <a:ext cx="4801796" cy="1828800"/>
        </p:xfrm>
        <a:graphic>
          <a:graphicData uri="http://schemas.openxmlformats.org/drawingml/2006/table">
            <a:tbl>
              <a:tblPr firstRow="1" bandRow="1">
                <a:tableStyleId>{9C613589-FB90-4BAC-BF33-3E8BDA81E6FD}</a:tableStyleId>
              </a:tblPr>
              <a:tblGrid>
                <a:gridCol w="2479836">
                  <a:extLst>
                    <a:ext uri="{9D8B030D-6E8A-4147-A177-3AD203B41FA5}">
                      <a16:colId xmlns:a16="http://schemas.microsoft.com/office/drawing/2014/main" val="20000"/>
                    </a:ext>
                  </a:extLst>
                </a:gridCol>
                <a:gridCol w="2321960">
                  <a:extLst>
                    <a:ext uri="{9D8B030D-6E8A-4147-A177-3AD203B41FA5}">
                      <a16:colId xmlns:a16="http://schemas.microsoft.com/office/drawing/2014/main" val="20001"/>
                    </a:ext>
                  </a:extLst>
                </a:gridCol>
              </a:tblGrid>
              <a:tr h="288345">
                <a:tc>
                  <a:txBody>
                    <a:bodyPr/>
                    <a:lstStyle/>
                    <a:p>
                      <a:pPr algn="ctr"/>
                      <a:r>
                        <a:rPr lang="es-MX" sz="1400" b="1" i="0" u="none" strike="noStrike" cap="none" dirty="0" smtClean="0">
                          <a:solidFill>
                            <a:schemeClr val="accent3"/>
                          </a:solidFill>
                          <a:latin typeface="Lato" panose="020B0604020202020204" charset="0"/>
                          <a:ea typeface="Arial"/>
                          <a:cs typeface="Arial"/>
                          <a:sym typeface="Arial"/>
                        </a:rPr>
                        <a:t>No sabe o no contestó </a:t>
                      </a:r>
                      <a:endParaRPr lang="es-MX" sz="1400" b="1" i="0" u="none" strike="noStrike" cap="none" dirty="0">
                        <a:solidFill>
                          <a:schemeClr val="accent3"/>
                        </a:solidFill>
                        <a:latin typeface="Lato" panose="020B0604020202020204" charset="0"/>
                        <a:ea typeface="Arial"/>
                        <a:cs typeface="Arial"/>
                        <a:sym typeface="Arial"/>
                      </a:endParaRPr>
                    </a:p>
                  </a:txBody>
                  <a:tcPr/>
                </a:tc>
                <a:tc>
                  <a:txBody>
                    <a:bodyPr/>
                    <a:lstStyle/>
                    <a:p>
                      <a:pPr marR="0" algn="ctr" rtl="0">
                        <a:lnSpc>
                          <a:spcPct val="100000"/>
                        </a:lnSpc>
                        <a:spcBef>
                          <a:spcPts val="0"/>
                        </a:spcBef>
                        <a:spcAft>
                          <a:spcPts val="0"/>
                        </a:spcAft>
                        <a:buClr>
                          <a:srgbClr val="000000"/>
                        </a:buClr>
                        <a:buFont typeface="Arial"/>
                      </a:pPr>
                      <a:r>
                        <a:rPr lang="es-MX" sz="1400" b="1" i="0" u="none" strike="noStrike" cap="none" dirty="0" smtClean="0">
                          <a:solidFill>
                            <a:schemeClr val="accent3"/>
                          </a:solidFill>
                          <a:latin typeface="Lato" panose="020B0604020202020204" charset="0"/>
                          <a:ea typeface="Arial"/>
                          <a:cs typeface="Arial"/>
                          <a:sym typeface="Arial"/>
                        </a:rPr>
                        <a:t>0</a:t>
                      </a:r>
                      <a:endParaRPr lang="es-MX" sz="1400" b="1" i="0" u="none" strike="noStrike" cap="none" dirty="0">
                        <a:solidFill>
                          <a:schemeClr val="accent3"/>
                        </a:solidFill>
                        <a:latin typeface="Lato" panose="020B0604020202020204" charset="0"/>
                        <a:ea typeface="Arial"/>
                        <a:cs typeface="Arial"/>
                        <a:sym typeface="Arial"/>
                      </a:endParaRPr>
                    </a:p>
                  </a:txBody>
                  <a:tcPr/>
                </a:tc>
                <a:extLst>
                  <a:ext uri="{0D108BD9-81ED-4DB2-BD59-A6C34878D82A}">
                    <a16:rowId xmlns:a16="http://schemas.microsoft.com/office/drawing/2014/main" val="10000"/>
                  </a:ext>
                </a:extLst>
              </a:tr>
              <a:tr h="288345">
                <a:tc>
                  <a:txBody>
                    <a:bodyPr/>
                    <a:lstStyle/>
                    <a:p>
                      <a:pPr algn="ctr"/>
                      <a:r>
                        <a:rPr lang="es-MX" sz="1400" b="1" i="0" u="none" strike="noStrike" cap="none" dirty="0" smtClean="0">
                          <a:solidFill>
                            <a:schemeClr val="accent3"/>
                          </a:solidFill>
                          <a:latin typeface="Lato" panose="020B0604020202020204" charset="0"/>
                          <a:ea typeface="Arial"/>
                          <a:cs typeface="Arial"/>
                          <a:sym typeface="Arial"/>
                        </a:rPr>
                        <a:t>Nunca</a:t>
                      </a:r>
                      <a:endParaRPr lang="es-MX" sz="1400" b="1" i="0" u="none" strike="noStrike" cap="none" dirty="0">
                        <a:solidFill>
                          <a:schemeClr val="accent3"/>
                        </a:solidFill>
                        <a:latin typeface="Lato" panose="020B0604020202020204" charset="0"/>
                        <a:ea typeface="Arial"/>
                        <a:cs typeface="Arial"/>
                        <a:sym typeface="Arial"/>
                      </a:endParaRPr>
                    </a:p>
                  </a:txBody>
                  <a:tcPr/>
                </a:tc>
                <a:tc>
                  <a:txBody>
                    <a:bodyPr/>
                    <a:lstStyle/>
                    <a:p>
                      <a:pPr marR="0" algn="ctr" rtl="0">
                        <a:lnSpc>
                          <a:spcPct val="100000"/>
                        </a:lnSpc>
                        <a:spcBef>
                          <a:spcPts val="0"/>
                        </a:spcBef>
                        <a:spcAft>
                          <a:spcPts val="0"/>
                        </a:spcAft>
                        <a:buClr>
                          <a:srgbClr val="000000"/>
                        </a:buClr>
                        <a:buFont typeface="Arial"/>
                      </a:pPr>
                      <a:r>
                        <a:rPr lang="es-MX" sz="1400" b="1" i="0" u="none" strike="noStrike" cap="none" dirty="0" smtClean="0">
                          <a:solidFill>
                            <a:schemeClr val="accent3"/>
                          </a:solidFill>
                          <a:latin typeface="Lato" panose="020B0604020202020204" charset="0"/>
                          <a:ea typeface="Arial"/>
                          <a:cs typeface="Arial"/>
                          <a:sym typeface="Arial"/>
                        </a:rPr>
                        <a:t>1</a:t>
                      </a:r>
                      <a:endParaRPr lang="es-MX" sz="1400" b="1" i="0" u="none" strike="noStrike" cap="none" dirty="0">
                        <a:solidFill>
                          <a:schemeClr val="accent3"/>
                        </a:solidFill>
                        <a:latin typeface="Lato" panose="020B0604020202020204" charset="0"/>
                        <a:ea typeface="Arial"/>
                        <a:cs typeface="Arial"/>
                        <a:sym typeface="Arial"/>
                      </a:endParaRPr>
                    </a:p>
                  </a:txBody>
                  <a:tcPr/>
                </a:tc>
                <a:extLst>
                  <a:ext uri="{0D108BD9-81ED-4DB2-BD59-A6C34878D82A}">
                    <a16:rowId xmlns:a16="http://schemas.microsoft.com/office/drawing/2014/main" val="10001"/>
                  </a:ext>
                </a:extLst>
              </a:tr>
              <a:tr h="288345">
                <a:tc>
                  <a:txBody>
                    <a:bodyPr/>
                    <a:lstStyle/>
                    <a:p>
                      <a:pPr algn="ctr"/>
                      <a:r>
                        <a:rPr lang="es-MX" sz="1400" b="1" i="0" u="none" strike="noStrike" cap="none" dirty="0" smtClean="0">
                          <a:solidFill>
                            <a:schemeClr val="accent3"/>
                          </a:solidFill>
                          <a:latin typeface="Lato" panose="020B0604020202020204" charset="0"/>
                          <a:ea typeface="Arial"/>
                          <a:cs typeface="Arial"/>
                          <a:sym typeface="Arial"/>
                        </a:rPr>
                        <a:t>Casi nunca</a:t>
                      </a:r>
                      <a:endParaRPr lang="es-MX" sz="1400" b="1" i="0" u="none" strike="noStrike" cap="none" dirty="0">
                        <a:solidFill>
                          <a:schemeClr val="accent3"/>
                        </a:solidFill>
                        <a:latin typeface="Lato" panose="020B0604020202020204" charset="0"/>
                        <a:ea typeface="Arial"/>
                        <a:cs typeface="Arial"/>
                        <a:sym typeface="Arial"/>
                      </a:endParaRPr>
                    </a:p>
                  </a:txBody>
                  <a:tcPr/>
                </a:tc>
                <a:tc>
                  <a:txBody>
                    <a:bodyPr/>
                    <a:lstStyle/>
                    <a:p>
                      <a:pPr marR="0" algn="ctr" rtl="0">
                        <a:lnSpc>
                          <a:spcPct val="100000"/>
                        </a:lnSpc>
                        <a:spcBef>
                          <a:spcPts val="0"/>
                        </a:spcBef>
                        <a:spcAft>
                          <a:spcPts val="0"/>
                        </a:spcAft>
                        <a:buClr>
                          <a:srgbClr val="000000"/>
                        </a:buClr>
                        <a:buFont typeface="Arial"/>
                      </a:pPr>
                      <a:r>
                        <a:rPr lang="es-MX" sz="1400" b="1" i="0" u="none" strike="noStrike" cap="none" dirty="0" smtClean="0">
                          <a:solidFill>
                            <a:schemeClr val="accent3"/>
                          </a:solidFill>
                          <a:latin typeface="Lato" panose="020B0604020202020204" charset="0"/>
                          <a:ea typeface="Arial"/>
                          <a:cs typeface="Arial"/>
                          <a:sym typeface="Arial"/>
                        </a:rPr>
                        <a:t>2</a:t>
                      </a:r>
                      <a:endParaRPr lang="es-MX" sz="1400" b="1" i="0" u="none" strike="noStrike" cap="none" dirty="0">
                        <a:solidFill>
                          <a:schemeClr val="accent3"/>
                        </a:solidFill>
                        <a:latin typeface="Lato" panose="020B0604020202020204" charset="0"/>
                        <a:ea typeface="Arial"/>
                        <a:cs typeface="Arial"/>
                        <a:sym typeface="Arial"/>
                      </a:endParaRPr>
                    </a:p>
                  </a:txBody>
                  <a:tcPr/>
                </a:tc>
                <a:extLst>
                  <a:ext uri="{0D108BD9-81ED-4DB2-BD59-A6C34878D82A}">
                    <a16:rowId xmlns:a16="http://schemas.microsoft.com/office/drawing/2014/main" val="10002"/>
                  </a:ext>
                </a:extLst>
              </a:tr>
              <a:tr h="288345">
                <a:tc>
                  <a:txBody>
                    <a:bodyPr/>
                    <a:lstStyle/>
                    <a:p>
                      <a:pPr algn="ctr"/>
                      <a:r>
                        <a:rPr lang="es-MX" sz="1400" b="1" i="0" u="none" strike="noStrike" cap="none" dirty="0" smtClean="0">
                          <a:solidFill>
                            <a:schemeClr val="accent3"/>
                          </a:solidFill>
                          <a:latin typeface="Lato" panose="020B0604020202020204" charset="0"/>
                          <a:ea typeface="Arial"/>
                          <a:cs typeface="Arial"/>
                          <a:sym typeface="Arial"/>
                        </a:rPr>
                        <a:t>A veces</a:t>
                      </a:r>
                      <a:endParaRPr lang="es-MX" sz="1400" b="1" i="0" u="none" strike="noStrike" cap="none" dirty="0">
                        <a:solidFill>
                          <a:schemeClr val="accent3"/>
                        </a:solidFill>
                        <a:latin typeface="Lato" panose="020B0604020202020204" charset="0"/>
                        <a:ea typeface="Arial"/>
                        <a:cs typeface="Arial"/>
                        <a:sym typeface="Arial"/>
                      </a:endParaRPr>
                    </a:p>
                  </a:txBody>
                  <a:tcPr/>
                </a:tc>
                <a:tc>
                  <a:txBody>
                    <a:bodyPr/>
                    <a:lstStyle/>
                    <a:p>
                      <a:pPr marR="0" algn="ctr" rtl="0">
                        <a:lnSpc>
                          <a:spcPct val="100000"/>
                        </a:lnSpc>
                        <a:spcBef>
                          <a:spcPts val="0"/>
                        </a:spcBef>
                        <a:spcAft>
                          <a:spcPts val="0"/>
                        </a:spcAft>
                        <a:buClr>
                          <a:srgbClr val="000000"/>
                        </a:buClr>
                        <a:buFont typeface="Arial"/>
                      </a:pPr>
                      <a:r>
                        <a:rPr lang="es-MX" sz="1400" b="1" i="0" u="none" strike="noStrike" cap="none" dirty="0" smtClean="0">
                          <a:solidFill>
                            <a:schemeClr val="accent3"/>
                          </a:solidFill>
                          <a:latin typeface="Lato" panose="020B0604020202020204" charset="0"/>
                          <a:ea typeface="Arial"/>
                          <a:cs typeface="Arial"/>
                          <a:sym typeface="Arial"/>
                        </a:rPr>
                        <a:t>3</a:t>
                      </a:r>
                      <a:endParaRPr lang="es-MX" sz="1400" b="1" i="0" u="none" strike="noStrike" cap="none" dirty="0">
                        <a:solidFill>
                          <a:schemeClr val="accent3"/>
                        </a:solidFill>
                        <a:latin typeface="Lato" panose="020B0604020202020204" charset="0"/>
                        <a:ea typeface="Arial"/>
                        <a:cs typeface="Arial"/>
                        <a:sym typeface="Arial"/>
                      </a:endParaRPr>
                    </a:p>
                  </a:txBody>
                  <a:tcPr/>
                </a:tc>
                <a:extLst>
                  <a:ext uri="{0D108BD9-81ED-4DB2-BD59-A6C34878D82A}">
                    <a16:rowId xmlns:a16="http://schemas.microsoft.com/office/drawing/2014/main" val="10003"/>
                  </a:ext>
                </a:extLst>
              </a:tr>
              <a:tr h="288345">
                <a:tc>
                  <a:txBody>
                    <a:bodyPr/>
                    <a:lstStyle/>
                    <a:p>
                      <a:pPr algn="ctr"/>
                      <a:r>
                        <a:rPr lang="es-MX" sz="1400" b="1" i="0" u="none" strike="noStrike" cap="none" dirty="0" smtClean="0">
                          <a:solidFill>
                            <a:schemeClr val="accent3"/>
                          </a:solidFill>
                          <a:latin typeface="Lato" panose="020B0604020202020204" charset="0"/>
                          <a:ea typeface="Arial"/>
                          <a:cs typeface="Arial"/>
                          <a:sym typeface="Arial"/>
                        </a:rPr>
                        <a:t>Casi siempre</a:t>
                      </a:r>
                      <a:endParaRPr lang="es-MX" sz="1400" b="1" i="0" u="none" strike="noStrike" cap="none" dirty="0">
                        <a:solidFill>
                          <a:schemeClr val="accent3"/>
                        </a:solidFill>
                        <a:latin typeface="Lato" panose="020B0604020202020204" charset="0"/>
                        <a:ea typeface="Arial"/>
                        <a:cs typeface="Arial"/>
                        <a:sym typeface="Arial"/>
                      </a:endParaRPr>
                    </a:p>
                  </a:txBody>
                  <a:tcPr/>
                </a:tc>
                <a:tc>
                  <a:txBody>
                    <a:bodyPr/>
                    <a:lstStyle/>
                    <a:p>
                      <a:pPr marR="0" algn="ctr" rtl="0">
                        <a:lnSpc>
                          <a:spcPct val="100000"/>
                        </a:lnSpc>
                        <a:spcBef>
                          <a:spcPts val="0"/>
                        </a:spcBef>
                        <a:spcAft>
                          <a:spcPts val="0"/>
                        </a:spcAft>
                        <a:buClr>
                          <a:srgbClr val="000000"/>
                        </a:buClr>
                        <a:buFont typeface="Arial"/>
                      </a:pPr>
                      <a:r>
                        <a:rPr lang="es-MX" sz="1400" b="1" i="0" u="none" strike="noStrike" cap="none" dirty="0" smtClean="0">
                          <a:solidFill>
                            <a:schemeClr val="accent3"/>
                          </a:solidFill>
                          <a:latin typeface="Lato" panose="020B0604020202020204" charset="0"/>
                          <a:ea typeface="Arial"/>
                          <a:cs typeface="Arial"/>
                          <a:sym typeface="Arial"/>
                        </a:rPr>
                        <a:t>4</a:t>
                      </a:r>
                      <a:endParaRPr lang="es-MX" sz="1400" b="1" i="0" u="none" strike="noStrike" cap="none" dirty="0">
                        <a:solidFill>
                          <a:schemeClr val="accent3"/>
                        </a:solidFill>
                        <a:latin typeface="Lato" panose="020B0604020202020204" charset="0"/>
                        <a:ea typeface="Arial"/>
                        <a:cs typeface="Arial"/>
                        <a:sym typeface="Arial"/>
                      </a:endParaRPr>
                    </a:p>
                  </a:txBody>
                  <a:tcPr/>
                </a:tc>
                <a:extLst>
                  <a:ext uri="{0D108BD9-81ED-4DB2-BD59-A6C34878D82A}">
                    <a16:rowId xmlns:a16="http://schemas.microsoft.com/office/drawing/2014/main" val="10004"/>
                  </a:ext>
                </a:extLst>
              </a:tr>
              <a:tr h="288345">
                <a:tc>
                  <a:txBody>
                    <a:bodyPr/>
                    <a:lstStyle/>
                    <a:p>
                      <a:pPr algn="ctr"/>
                      <a:r>
                        <a:rPr lang="es-MX" sz="1400" b="1" i="0" u="none" strike="noStrike" cap="none" dirty="0" smtClean="0">
                          <a:solidFill>
                            <a:schemeClr val="accent3"/>
                          </a:solidFill>
                          <a:latin typeface="Lato" panose="020B0604020202020204" charset="0"/>
                          <a:ea typeface="Arial"/>
                          <a:cs typeface="Arial"/>
                          <a:sym typeface="Arial"/>
                        </a:rPr>
                        <a:t>Siempre</a:t>
                      </a:r>
                      <a:endParaRPr lang="es-MX" sz="1400" b="1" i="0" u="none" strike="noStrike" cap="none" dirty="0">
                        <a:solidFill>
                          <a:schemeClr val="accent3"/>
                        </a:solidFill>
                        <a:latin typeface="Lato" panose="020B0604020202020204" charset="0"/>
                        <a:ea typeface="Arial"/>
                        <a:cs typeface="Arial"/>
                        <a:sym typeface="Arial"/>
                      </a:endParaRPr>
                    </a:p>
                  </a:txBody>
                  <a:tcPr/>
                </a:tc>
                <a:tc>
                  <a:txBody>
                    <a:bodyPr/>
                    <a:lstStyle/>
                    <a:p>
                      <a:pPr marR="0" algn="ctr" rtl="0">
                        <a:lnSpc>
                          <a:spcPct val="100000"/>
                        </a:lnSpc>
                        <a:spcBef>
                          <a:spcPts val="0"/>
                        </a:spcBef>
                        <a:spcAft>
                          <a:spcPts val="0"/>
                        </a:spcAft>
                        <a:buClr>
                          <a:srgbClr val="000000"/>
                        </a:buClr>
                        <a:buFont typeface="Arial"/>
                      </a:pPr>
                      <a:r>
                        <a:rPr lang="es-MX" sz="1400" b="1" i="0" u="none" strike="noStrike" cap="none" dirty="0" smtClean="0">
                          <a:solidFill>
                            <a:schemeClr val="accent3"/>
                          </a:solidFill>
                          <a:latin typeface="Lato" panose="020B0604020202020204" charset="0"/>
                          <a:ea typeface="Arial"/>
                          <a:cs typeface="Arial"/>
                          <a:sym typeface="Arial"/>
                        </a:rPr>
                        <a:t>5</a:t>
                      </a:r>
                      <a:endParaRPr lang="es-MX" sz="1400" b="1" i="0" u="none" strike="noStrike" cap="none" dirty="0">
                        <a:solidFill>
                          <a:schemeClr val="accent3"/>
                        </a:solidFill>
                        <a:latin typeface="Lato" panose="020B0604020202020204" charset="0"/>
                        <a:ea typeface="Arial"/>
                        <a:cs typeface="Arial"/>
                        <a:sym typeface="Arial"/>
                      </a:endParaRPr>
                    </a:p>
                  </a:txBody>
                  <a:tcPr/>
                </a:tc>
                <a:extLst>
                  <a:ext uri="{0D108BD9-81ED-4DB2-BD59-A6C34878D82A}">
                    <a16:rowId xmlns:a16="http://schemas.microsoft.com/office/drawing/2014/main" val="10005"/>
                  </a:ext>
                </a:extLst>
              </a:tr>
            </a:tbl>
          </a:graphicData>
        </a:graphic>
      </p:graphicFrame>
      <p:grpSp>
        <p:nvGrpSpPr>
          <p:cNvPr id="9" name="Grupo 8"/>
          <p:cNvGrpSpPr/>
          <p:nvPr/>
        </p:nvGrpSpPr>
        <p:grpSpPr>
          <a:xfrm>
            <a:off x="4600610" y="2285822"/>
            <a:ext cx="2315449" cy="330075"/>
            <a:chOff x="1249683" y="2285822"/>
            <a:chExt cx="2315449" cy="330075"/>
          </a:xfrm>
        </p:grpSpPr>
        <p:sp>
          <p:nvSpPr>
            <p:cNvPr id="10" name="Google Shape;574;p36"/>
            <p:cNvSpPr/>
            <p:nvPr/>
          </p:nvSpPr>
          <p:spPr>
            <a:xfrm>
              <a:off x="1249683" y="2285822"/>
              <a:ext cx="2229742" cy="330075"/>
            </a:xfrm>
            <a:custGeom>
              <a:avLst/>
              <a:gdLst/>
              <a:ahLst/>
              <a:cxnLst/>
              <a:rect l="l" t="t" r="r" b="b"/>
              <a:pathLst>
                <a:path w="44008" h="13203" extrusionOk="0">
                  <a:moveTo>
                    <a:pt x="0" y="825"/>
                  </a:moveTo>
                  <a:lnTo>
                    <a:pt x="275" y="13203"/>
                  </a:lnTo>
                  <a:lnTo>
                    <a:pt x="44008" y="12102"/>
                  </a:lnTo>
                  <a:lnTo>
                    <a:pt x="43183" y="0"/>
                  </a:lnTo>
                  <a:close/>
                </a:path>
              </a:pathLst>
            </a:custGeom>
            <a:solidFill>
              <a:schemeClr val="accent2"/>
            </a:solidFill>
            <a:ln>
              <a:noFill/>
            </a:ln>
          </p:spPr>
        </p:sp>
        <p:sp>
          <p:nvSpPr>
            <p:cNvPr id="11" name="CuadroTexto 10"/>
            <p:cNvSpPr txBox="1"/>
            <p:nvPr/>
          </p:nvSpPr>
          <p:spPr>
            <a:xfrm>
              <a:off x="1376737" y="2308120"/>
              <a:ext cx="2188395" cy="307777"/>
            </a:xfrm>
            <a:prstGeom prst="rect">
              <a:avLst/>
            </a:prstGeom>
            <a:noFill/>
          </p:spPr>
          <p:txBody>
            <a:bodyPr wrap="square" rtlCol="0">
              <a:spAutoFit/>
            </a:bodyPr>
            <a:lstStyle/>
            <a:p>
              <a:r>
                <a:rPr lang="es-MX" b="1" dirty="0" smtClean="0">
                  <a:solidFill>
                    <a:schemeClr val="accent3"/>
                  </a:solidFill>
                  <a:latin typeface="Gloria Hallelujah" panose="020B0604020202020204" charset="0"/>
                </a:rPr>
                <a:t>Puntuación Asignada</a:t>
              </a:r>
              <a:endParaRPr lang="es-MX" b="1" dirty="0">
                <a:solidFill>
                  <a:schemeClr val="accent3"/>
                </a:solidFill>
                <a:latin typeface="Gloria Hallelujah" panose="020B0604020202020204" charset="0"/>
              </a:endParaRPr>
            </a:p>
          </p:txBody>
        </p:sp>
      </p:grpSp>
      <p:grpSp>
        <p:nvGrpSpPr>
          <p:cNvPr id="12" name="Google Shape;12862;p69"/>
          <p:cNvGrpSpPr/>
          <p:nvPr/>
        </p:nvGrpSpPr>
        <p:grpSpPr>
          <a:xfrm>
            <a:off x="3272978" y="616449"/>
            <a:ext cx="592991" cy="474382"/>
            <a:chOff x="7500054" y="2934735"/>
            <a:chExt cx="350576" cy="280454"/>
          </a:xfrm>
        </p:grpSpPr>
        <p:sp>
          <p:nvSpPr>
            <p:cNvPr id="13" name="Google Shape;12863;p69"/>
            <p:cNvSpPr/>
            <p:nvPr/>
          </p:nvSpPr>
          <p:spPr>
            <a:xfrm>
              <a:off x="7571671" y="2959371"/>
              <a:ext cx="191426" cy="10249"/>
            </a:xfrm>
            <a:custGeom>
              <a:avLst/>
              <a:gdLst/>
              <a:ahLst/>
              <a:cxnLst/>
              <a:rect l="l" t="t" r="r" b="b"/>
              <a:pathLst>
                <a:path w="6014" h="322" extrusionOk="0">
                  <a:moveTo>
                    <a:pt x="156" y="0"/>
                  </a:moveTo>
                  <a:cubicBezTo>
                    <a:pt x="72" y="0"/>
                    <a:pt x="1" y="71"/>
                    <a:pt x="1" y="167"/>
                  </a:cubicBezTo>
                  <a:cubicBezTo>
                    <a:pt x="1" y="250"/>
                    <a:pt x="72" y="322"/>
                    <a:pt x="156" y="322"/>
                  </a:cubicBezTo>
                  <a:lnTo>
                    <a:pt x="5847" y="322"/>
                  </a:lnTo>
                  <a:cubicBezTo>
                    <a:pt x="5930" y="322"/>
                    <a:pt x="6014" y="250"/>
                    <a:pt x="6014" y="167"/>
                  </a:cubicBezTo>
                  <a:cubicBezTo>
                    <a:pt x="6014" y="71"/>
                    <a:pt x="5930" y="0"/>
                    <a:pt x="58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864;p69"/>
            <p:cNvSpPr/>
            <p:nvPr/>
          </p:nvSpPr>
          <p:spPr>
            <a:xfrm>
              <a:off x="7500054" y="2934735"/>
              <a:ext cx="350576" cy="280454"/>
            </a:xfrm>
            <a:custGeom>
              <a:avLst/>
              <a:gdLst/>
              <a:ahLst/>
              <a:cxnLst/>
              <a:rect l="l" t="t" r="r" b="b"/>
              <a:pathLst>
                <a:path w="11014" h="8811" extrusionOk="0">
                  <a:moveTo>
                    <a:pt x="1501" y="310"/>
                  </a:moveTo>
                  <a:lnTo>
                    <a:pt x="1501" y="1560"/>
                  </a:lnTo>
                  <a:lnTo>
                    <a:pt x="310" y="1560"/>
                  </a:lnTo>
                  <a:lnTo>
                    <a:pt x="310" y="417"/>
                  </a:lnTo>
                  <a:cubicBezTo>
                    <a:pt x="310" y="357"/>
                    <a:pt x="358" y="310"/>
                    <a:pt x="417" y="310"/>
                  </a:cubicBezTo>
                  <a:close/>
                  <a:moveTo>
                    <a:pt x="8990" y="310"/>
                  </a:moveTo>
                  <a:cubicBezTo>
                    <a:pt x="9049" y="310"/>
                    <a:pt x="9097" y="357"/>
                    <a:pt x="9097" y="417"/>
                  </a:cubicBezTo>
                  <a:lnTo>
                    <a:pt x="9097" y="1560"/>
                  </a:lnTo>
                  <a:lnTo>
                    <a:pt x="1834" y="1560"/>
                  </a:lnTo>
                  <a:lnTo>
                    <a:pt x="1834" y="310"/>
                  </a:lnTo>
                  <a:close/>
                  <a:moveTo>
                    <a:pt x="10419" y="3453"/>
                  </a:moveTo>
                  <a:cubicBezTo>
                    <a:pt x="10561" y="3453"/>
                    <a:pt x="10704" y="3572"/>
                    <a:pt x="10704" y="3739"/>
                  </a:cubicBezTo>
                  <a:cubicBezTo>
                    <a:pt x="10704" y="3893"/>
                    <a:pt x="10561" y="4013"/>
                    <a:pt x="10419" y="4013"/>
                  </a:cubicBezTo>
                  <a:cubicBezTo>
                    <a:pt x="10264" y="4013"/>
                    <a:pt x="10133" y="3893"/>
                    <a:pt x="10133" y="3739"/>
                  </a:cubicBezTo>
                  <a:cubicBezTo>
                    <a:pt x="10133" y="3572"/>
                    <a:pt x="10252" y="3453"/>
                    <a:pt x="10419" y="3453"/>
                  </a:cubicBezTo>
                  <a:close/>
                  <a:moveTo>
                    <a:pt x="6537" y="4786"/>
                  </a:moveTo>
                  <a:cubicBezTo>
                    <a:pt x="6680" y="4786"/>
                    <a:pt x="6811" y="4906"/>
                    <a:pt x="6811" y="5072"/>
                  </a:cubicBezTo>
                  <a:cubicBezTo>
                    <a:pt x="6811" y="5239"/>
                    <a:pt x="6680" y="5358"/>
                    <a:pt x="6537" y="5358"/>
                  </a:cubicBezTo>
                  <a:cubicBezTo>
                    <a:pt x="6382" y="5358"/>
                    <a:pt x="6251" y="5239"/>
                    <a:pt x="6251" y="5072"/>
                  </a:cubicBezTo>
                  <a:cubicBezTo>
                    <a:pt x="6251" y="4906"/>
                    <a:pt x="6370" y="4786"/>
                    <a:pt x="6537" y="4786"/>
                  </a:cubicBezTo>
                  <a:close/>
                  <a:moveTo>
                    <a:pt x="8240" y="6156"/>
                  </a:moveTo>
                  <a:cubicBezTo>
                    <a:pt x="8394" y="6156"/>
                    <a:pt x="8525" y="6275"/>
                    <a:pt x="8525" y="6441"/>
                  </a:cubicBezTo>
                  <a:cubicBezTo>
                    <a:pt x="8525" y="6608"/>
                    <a:pt x="8394" y="6727"/>
                    <a:pt x="8240" y="6727"/>
                  </a:cubicBezTo>
                  <a:cubicBezTo>
                    <a:pt x="8097" y="6727"/>
                    <a:pt x="7966" y="6608"/>
                    <a:pt x="7966" y="6441"/>
                  </a:cubicBezTo>
                  <a:cubicBezTo>
                    <a:pt x="7966" y="6299"/>
                    <a:pt x="8073" y="6156"/>
                    <a:pt x="8240" y="6156"/>
                  </a:cubicBezTo>
                  <a:close/>
                  <a:moveTo>
                    <a:pt x="4811" y="6382"/>
                  </a:moveTo>
                  <a:cubicBezTo>
                    <a:pt x="4954" y="6382"/>
                    <a:pt x="5085" y="6501"/>
                    <a:pt x="5085" y="6668"/>
                  </a:cubicBezTo>
                  <a:cubicBezTo>
                    <a:pt x="5085" y="6834"/>
                    <a:pt x="4954" y="6953"/>
                    <a:pt x="4811" y="6953"/>
                  </a:cubicBezTo>
                  <a:cubicBezTo>
                    <a:pt x="4656" y="6953"/>
                    <a:pt x="4525" y="6834"/>
                    <a:pt x="4525" y="6668"/>
                  </a:cubicBezTo>
                  <a:cubicBezTo>
                    <a:pt x="4525" y="6501"/>
                    <a:pt x="4644" y="6382"/>
                    <a:pt x="4811" y="6382"/>
                  </a:cubicBezTo>
                  <a:close/>
                  <a:moveTo>
                    <a:pt x="417" y="0"/>
                  </a:moveTo>
                  <a:cubicBezTo>
                    <a:pt x="179" y="0"/>
                    <a:pt x="1" y="143"/>
                    <a:pt x="1" y="417"/>
                  </a:cubicBezTo>
                  <a:lnTo>
                    <a:pt x="1" y="8382"/>
                  </a:lnTo>
                  <a:cubicBezTo>
                    <a:pt x="1" y="8620"/>
                    <a:pt x="191" y="8787"/>
                    <a:pt x="417" y="8787"/>
                  </a:cubicBezTo>
                  <a:lnTo>
                    <a:pt x="4513" y="8787"/>
                  </a:lnTo>
                  <a:cubicBezTo>
                    <a:pt x="4596" y="8787"/>
                    <a:pt x="4668" y="8715"/>
                    <a:pt x="4668" y="8632"/>
                  </a:cubicBezTo>
                  <a:cubicBezTo>
                    <a:pt x="4668" y="8537"/>
                    <a:pt x="4596" y="8465"/>
                    <a:pt x="4513" y="8465"/>
                  </a:cubicBezTo>
                  <a:lnTo>
                    <a:pt x="417" y="8465"/>
                  </a:lnTo>
                  <a:cubicBezTo>
                    <a:pt x="358" y="8465"/>
                    <a:pt x="310" y="8418"/>
                    <a:pt x="310" y="8358"/>
                  </a:cubicBezTo>
                  <a:lnTo>
                    <a:pt x="310" y="1869"/>
                  </a:lnTo>
                  <a:lnTo>
                    <a:pt x="9073" y="1869"/>
                  </a:lnTo>
                  <a:lnTo>
                    <a:pt x="9073" y="5144"/>
                  </a:lnTo>
                  <a:lnTo>
                    <a:pt x="8502" y="5894"/>
                  </a:lnTo>
                  <a:cubicBezTo>
                    <a:pt x="8418" y="5846"/>
                    <a:pt x="8335" y="5834"/>
                    <a:pt x="8240" y="5834"/>
                  </a:cubicBezTo>
                  <a:cubicBezTo>
                    <a:pt x="8109" y="5834"/>
                    <a:pt x="7978" y="5870"/>
                    <a:pt x="7871" y="5965"/>
                  </a:cubicBezTo>
                  <a:lnTo>
                    <a:pt x="7073" y="5322"/>
                  </a:lnTo>
                  <a:cubicBezTo>
                    <a:pt x="7109" y="5251"/>
                    <a:pt x="7132" y="5156"/>
                    <a:pt x="7132" y="5060"/>
                  </a:cubicBezTo>
                  <a:cubicBezTo>
                    <a:pt x="7132" y="4727"/>
                    <a:pt x="6859" y="4441"/>
                    <a:pt x="6513" y="4441"/>
                  </a:cubicBezTo>
                  <a:cubicBezTo>
                    <a:pt x="6192" y="4441"/>
                    <a:pt x="5906" y="4715"/>
                    <a:pt x="5906" y="5060"/>
                  </a:cubicBezTo>
                  <a:cubicBezTo>
                    <a:pt x="5906" y="5167"/>
                    <a:pt x="5942" y="5263"/>
                    <a:pt x="5978" y="5358"/>
                  </a:cubicBezTo>
                  <a:lnTo>
                    <a:pt x="5108" y="6144"/>
                  </a:lnTo>
                  <a:cubicBezTo>
                    <a:pt x="5013" y="6084"/>
                    <a:pt x="4906" y="6049"/>
                    <a:pt x="4787" y="6049"/>
                  </a:cubicBezTo>
                  <a:cubicBezTo>
                    <a:pt x="4465" y="6049"/>
                    <a:pt x="4180" y="6322"/>
                    <a:pt x="4180" y="6668"/>
                  </a:cubicBezTo>
                  <a:cubicBezTo>
                    <a:pt x="4180" y="6989"/>
                    <a:pt x="4454" y="7275"/>
                    <a:pt x="4787" y="7275"/>
                  </a:cubicBezTo>
                  <a:cubicBezTo>
                    <a:pt x="5132" y="7275"/>
                    <a:pt x="5406" y="7001"/>
                    <a:pt x="5406" y="6668"/>
                  </a:cubicBezTo>
                  <a:cubicBezTo>
                    <a:pt x="5406" y="6560"/>
                    <a:pt x="5370" y="6465"/>
                    <a:pt x="5323" y="6382"/>
                  </a:cubicBezTo>
                  <a:lnTo>
                    <a:pt x="6204" y="5572"/>
                  </a:lnTo>
                  <a:cubicBezTo>
                    <a:pt x="6299" y="5620"/>
                    <a:pt x="6394" y="5656"/>
                    <a:pt x="6501" y="5656"/>
                  </a:cubicBezTo>
                  <a:cubicBezTo>
                    <a:pt x="6620" y="5656"/>
                    <a:pt x="6740" y="5620"/>
                    <a:pt x="6835" y="5548"/>
                  </a:cubicBezTo>
                  <a:lnTo>
                    <a:pt x="7644" y="6203"/>
                  </a:lnTo>
                  <a:cubicBezTo>
                    <a:pt x="7621" y="6263"/>
                    <a:pt x="7609" y="6334"/>
                    <a:pt x="7609" y="6406"/>
                  </a:cubicBezTo>
                  <a:cubicBezTo>
                    <a:pt x="7609" y="6739"/>
                    <a:pt x="7871" y="7025"/>
                    <a:pt x="8216" y="7025"/>
                  </a:cubicBezTo>
                  <a:cubicBezTo>
                    <a:pt x="8561" y="7025"/>
                    <a:pt x="8823" y="6751"/>
                    <a:pt x="8823" y="6406"/>
                  </a:cubicBezTo>
                  <a:cubicBezTo>
                    <a:pt x="8823" y="6287"/>
                    <a:pt x="8799" y="6168"/>
                    <a:pt x="8716" y="6084"/>
                  </a:cubicBezTo>
                  <a:lnTo>
                    <a:pt x="9061" y="5656"/>
                  </a:lnTo>
                  <a:lnTo>
                    <a:pt x="9061" y="8382"/>
                  </a:lnTo>
                  <a:cubicBezTo>
                    <a:pt x="9061" y="8442"/>
                    <a:pt x="9014" y="8477"/>
                    <a:pt x="8954" y="8477"/>
                  </a:cubicBezTo>
                  <a:lnTo>
                    <a:pt x="5227" y="8477"/>
                  </a:lnTo>
                  <a:cubicBezTo>
                    <a:pt x="5132" y="8477"/>
                    <a:pt x="5061" y="8561"/>
                    <a:pt x="5061" y="8644"/>
                  </a:cubicBezTo>
                  <a:cubicBezTo>
                    <a:pt x="5061" y="8739"/>
                    <a:pt x="5132" y="8811"/>
                    <a:pt x="5227" y="8811"/>
                  </a:cubicBezTo>
                  <a:lnTo>
                    <a:pt x="8954" y="8811"/>
                  </a:lnTo>
                  <a:cubicBezTo>
                    <a:pt x="9192" y="8811"/>
                    <a:pt x="9371" y="8620"/>
                    <a:pt x="9371" y="8394"/>
                  </a:cubicBezTo>
                  <a:lnTo>
                    <a:pt x="9371" y="5287"/>
                  </a:lnTo>
                  <a:lnTo>
                    <a:pt x="10145" y="4298"/>
                  </a:lnTo>
                  <a:cubicBezTo>
                    <a:pt x="10228" y="4334"/>
                    <a:pt x="10299" y="4346"/>
                    <a:pt x="10383" y="4346"/>
                  </a:cubicBezTo>
                  <a:cubicBezTo>
                    <a:pt x="10716" y="4346"/>
                    <a:pt x="10990" y="4072"/>
                    <a:pt x="10990" y="3739"/>
                  </a:cubicBezTo>
                  <a:cubicBezTo>
                    <a:pt x="11014" y="3405"/>
                    <a:pt x="10740" y="3131"/>
                    <a:pt x="10419" y="3131"/>
                  </a:cubicBezTo>
                  <a:cubicBezTo>
                    <a:pt x="10085" y="3131"/>
                    <a:pt x="9811" y="3405"/>
                    <a:pt x="9811" y="3751"/>
                  </a:cubicBezTo>
                  <a:cubicBezTo>
                    <a:pt x="9811" y="3882"/>
                    <a:pt x="9847" y="4001"/>
                    <a:pt x="9930" y="4108"/>
                  </a:cubicBezTo>
                  <a:lnTo>
                    <a:pt x="9407" y="4763"/>
                  </a:lnTo>
                  <a:lnTo>
                    <a:pt x="9407" y="381"/>
                  </a:lnTo>
                  <a:cubicBezTo>
                    <a:pt x="9407" y="191"/>
                    <a:pt x="9276" y="0"/>
                    <a:pt x="89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65;p69"/>
            <p:cNvSpPr/>
            <p:nvPr/>
          </p:nvSpPr>
          <p:spPr>
            <a:xfrm>
              <a:off x="7539459" y="3074564"/>
              <a:ext cx="82663" cy="10249"/>
            </a:xfrm>
            <a:custGeom>
              <a:avLst/>
              <a:gdLst/>
              <a:ahLst/>
              <a:cxnLst/>
              <a:rect l="l" t="t" r="r" b="b"/>
              <a:pathLst>
                <a:path w="2597" h="322"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866;p69"/>
            <p:cNvSpPr/>
            <p:nvPr/>
          </p:nvSpPr>
          <p:spPr>
            <a:xfrm>
              <a:off x="7539459" y="3099582"/>
              <a:ext cx="82663" cy="10249"/>
            </a:xfrm>
            <a:custGeom>
              <a:avLst/>
              <a:gdLst/>
              <a:ahLst/>
              <a:cxnLst/>
              <a:rect l="l" t="t" r="r" b="b"/>
              <a:pathLst>
                <a:path w="2597" h="322" extrusionOk="0">
                  <a:moveTo>
                    <a:pt x="156" y="0"/>
                  </a:moveTo>
                  <a:cubicBezTo>
                    <a:pt x="72" y="0"/>
                    <a:pt x="1" y="72"/>
                    <a:pt x="1" y="167"/>
                  </a:cubicBezTo>
                  <a:cubicBezTo>
                    <a:pt x="1" y="250"/>
                    <a:pt x="72" y="322"/>
                    <a:pt x="156" y="322"/>
                  </a:cubicBezTo>
                  <a:lnTo>
                    <a:pt x="2442" y="322"/>
                  </a:lnTo>
                  <a:cubicBezTo>
                    <a:pt x="2525" y="322"/>
                    <a:pt x="2596" y="250"/>
                    <a:pt x="2596" y="167"/>
                  </a:cubicBezTo>
                  <a:cubicBezTo>
                    <a:pt x="2596" y="72"/>
                    <a:pt x="2525" y="0"/>
                    <a:pt x="2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67;p69"/>
            <p:cNvSpPr/>
            <p:nvPr/>
          </p:nvSpPr>
          <p:spPr>
            <a:xfrm>
              <a:off x="7539459" y="3124601"/>
              <a:ext cx="82663" cy="10631"/>
            </a:xfrm>
            <a:custGeom>
              <a:avLst/>
              <a:gdLst/>
              <a:ahLst/>
              <a:cxnLst/>
              <a:rect l="l" t="t" r="r" b="b"/>
              <a:pathLst>
                <a:path w="2597" h="334" extrusionOk="0">
                  <a:moveTo>
                    <a:pt x="156" y="0"/>
                  </a:moveTo>
                  <a:cubicBezTo>
                    <a:pt x="72" y="0"/>
                    <a:pt x="1" y="72"/>
                    <a:pt x="1" y="167"/>
                  </a:cubicBezTo>
                  <a:cubicBezTo>
                    <a:pt x="1" y="250"/>
                    <a:pt x="72" y="334"/>
                    <a:pt x="156" y="334"/>
                  </a:cubicBezTo>
                  <a:lnTo>
                    <a:pt x="2442" y="334"/>
                  </a:lnTo>
                  <a:cubicBezTo>
                    <a:pt x="2525" y="334"/>
                    <a:pt x="2596" y="250"/>
                    <a:pt x="2596" y="167"/>
                  </a:cubicBezTo>
                  <a:cubicBezTo>
                    <a:pt x="2596" y="72"/>
                    <a:pt x="2525" y="0"/>
                    <a:pt x="24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8;p69"/>
            <p:cNvSpPr/>
            <p:nvPr/>
          </p:nvSpPr>
          <p:spPr>
            <a:xfrm>
              <a:off x="7539459" y="3149587"/>
              <a:ext cx="82663" cy="10663"/>
            </a:xfrm>
            <a:custGeom>
              <a:avLst/>
              <a:gdLst/>
              <a:ahLst/>
              <a:cxnLst/>
              <a:rect l="l" t="t" r="r" b="b"/>
              <a:pathLst>
                <a:path w="2597" h="335" extrusionOk="0">
                  <a:moveTo>
                    <a:pt x="156" y="1"/>
                  </a:moveTo>
                  <a:cubicBezTo>
                    <a:pt x="72" y="1"/>
                    <a:pt x="1" y="84"/>
                    <a:pt x="1" y="168"/>
                  </a:cubicBezTo>
                  <a:cubicBezTo>
                    <a:pt x="1" y="263"/>
                    <a:pt x="72" y="334"/>
                    <a:pt x="156" y="334"/>
                  </a:cubicBezTo>
                  <a:lnTo>
                    <a:pt x="2442" y="334"/>
                  </a:lnTo>
                  <a:cubicBezTo>
                    <a:pt x="2525" y="334"/>
                    <a:pt x="2596" y="263"/>
                    <a:pt x="2596" y="168"/>
                  </a:cubicBezTo>
                  <a:cubicBezTo>
                    <a:pt x="2596" y="84"/>
                    <a:pt x="2525" y="1"/>
                    <a:pt x="24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69;p69"/>
            <p:cNvSpPr/>
            <p:nvPr/>
          </p:nvSpPr>
          <p:spPr>
            <a:xfrm>
              <a:off x="7539459" y="3174988"/>
              <a:ext cx="82663" cy="10281"/>
            </a:xfrm>
            <a:custGeom>
              <a:avLst/>
              <a:gdLst/>
              <a:ahLst/>
              <a:cxnLst/>
              <a:rect l="l" t="t" r="r" b="b"/>
              <a:pathLst>
                <a:path w="2597" h="323"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70;p69"/>
            <p:cNvSpPr/>
            <p:nvPr/>
          </p:nvSpPr>
          <p:spPr>
            <a:xfrm>
              <a:off x="7539459" y="3011286"/>
              <a:ext cx="220614" cy="47395"/>
            </a:xfrm>
            <a:custGeom>
              <a:avLst/>
              <a:gdLst/>
              <a:ahLst/>
              <a:cxnLst/>
              <a:rect l="l" t="t" r="r" b="b"/>
              <a:pathLst>
                <a:path w="6931" h="1489" extrusionOk="0">
                  <a:moveTo>
                    <a:pt x="418" y="0"/>
                  </a:moveTo>
                  <a:cubicBezTo>
                    <a:pt x="179" y="0"/>
                    <a:pt x="1" y="191"/>
                    <a:pt x="1" y="417"/>
                  </a:cubicBezTo>
                  <a:lnTo>
                    <a:pt x="1" y="1072"/>
                  </a:lnTo>
                  <a:cubicBezTo>
                    <a:pt x="1" y="1310"/>
                    <a:pt x="191" y="1488"/>
                    <a:pt x="418" y="1488"/>
                  </a:cubicBezTo>
                  <a:lnTo>
                    <a:pt x="3251" y="1488"/>
                  </a:lnTo>
                  <a:cubicBezTo>
                    <a:pt x="3346" y="1488"/>
                    <a:pt x="3418" y="1417"/>
                    <a:pt x="3418" y="1322"/>
                  </a:cubicBezTo>
                  <a:cubicBezTo>
                    <a:pt x="3418" y="1238"/>
                    <a:pt x="3346" y="1167"/>
                    <a:pt x="3251" y="1167"/>
                  </a:cubicBezTo>
                  <a:lnTo>
                    <a:pt x="418" y="1167"/>
                  </a:lnTo>
                  <a:cubicBezTo>
                    <a:pt x="358" y="1167"/>
                    <a:pt x="310" y="1119"/>
                    <a:pt x="310" y="1060"/>
                  </a:cubicBezTo>
                  <a:lnTo>
                    <a:pt x="310" y="405"/>
                  </a:lnTo>
                  <a:cubicBezTo>
                    <a:pt x="310" y="345"/>
                    <a:pt x="358" y="298"/>
                    <a:pt x="418" y="298"/>
                  </a:cubicBezTo>
                  <a:lnTo>
                    <a:pt x="6502" y="298"/>
                  </a:lnTo>
                  <a:cubicBezTo>
                    <a:pt x="6561" y="298"/>
                    <a:pt x="6609" y="345"/>
                    <a:pt x="6609" y="405"/>
                  </a:cubicBezTo>
                  <a:lnTo>
                    <a:pt x="6609" y="1060"/>
                  </a:lnTo>
                  <a:cubicBezTo>
                    <a:pt x="6609" y="1119"/>
                    <a:pt x="6561" y="1167"/>
                    <a:pt x="6502" y="1167"/>
                  </a:cubicBezTo>
                  <a:lnTo>
                    <a:pt x="4013" y="1167"/>
                  </a:lnTo>
                  <a:cubicBezTo>
                    <a:pt x="3930" y="1167"/>
                    <a:pt x="3847" y="1238"/>
                    <a:pt x="3847" y="1322"/>
                  </a:cubicBezTo>
                  <a:cubicBezTo>
                    <a:pt x="3847" y="1417"/>
                    <a:pt x="3930" y="1488"/>
                    <a:pt x="4013" y="1488"/>
                  </a:cubicBezTo>
                  <a:lnTo>
                    <a:pt x="6502" y="1488"/>
                  </a:lnTo>
                  <a:cubicBezTo>
                    <a:pt x="6740" y="1488"/>
                    <a:pt x="6918" y="1298"/>
                    <a:pt x="6918" y="1072"/>
                  </a:cubicBezTo>
                  <a:lnTo>
                    <a:pt x="6918" y="417"/>
                  </a:lnTo>
                  <a:cubicBezTo>
                    <a:pt x="6930" y="203"/>
                    <a:pt x="6740" y="0"/>
                    <a:pt x="65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12122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a:spLocks noGrp="1"/>
          </p:cNvSpPr>
          <p:nvPr>
            <p:ph type="title"/>
          </p:nvPr>
        </p:nvSpPr>
        <p:spPr>
          <a:xfrm>
            <a:off x="4808306" y="465570"/>
            <a:ext cx="3927627" cy="818699"/>
          </a:xfrm>
        </p:spPr>
        <p:txBody>
          <a:bodyPr/>
          <a:lstStyle/>
          <a:p>
            <a:r>
              <a:rPr lang="es-MX" sz="2400" dirty="0"/>
              <a:t>Tratamiento Estadístico de los Datos</a:t>
            </a:r>
          </a:p>
        </p:txBody>
      </p:sp>
      <p:sp>
        <p:nvSpPr>
          <p:cNvPr id="8" name="2 Marcador de contenido"/>
          <p:cNvSpPr txBox="1">
            <a:spLocks/>
          </p:cNvSpPr>
          <p:nvPr/>
        </p:nvSpPr>
        <p:spPr>
          <a:xfrm>
            <a:off x="506333" y="1516495"/>
            <a:ext cx="2986880" cy="343127"/>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dirty="0">
                <a:solidFill>
                  <a:schemeClr val="accent3">
                    <a:lumMod val="50000"/>
                  </a:schemeClr>
                </a:solidFill>
                <a:latin typeface="Lato"/>
                <a:ea typeface="Lato"/>
                <a:cs typeface="Lato"/>
                <a:sym typeface="Lato"/>
              </a:rPr>
              <a:t>Promedio Consolidado por </a:t>
            </a:r>
            <a:r>
              <a:rPr lang="es-MX" dirty="0" smtClean="0">
                <a:solidFill>
                  <a:schemeClr val="accent3">
                    <a:lumMod val="50000"/>
                  </a:schemeClr>
                </a:solidFill>
                <a:latin typeface="Lato"/>
                <a:ea typeface="Lato"/>
                <a:cs typeface="Lato"/>
                <a:sym typeface="Lato"/>
              </a:rPr>
              <a:t>reactivo:</a:t>
            </a:r>
            <a:endParaRPr lang="es-MX" dirty="0">
              <a:solidFill>
                <a:schemeClr val="accent3">
                  <a:lumMod val="50000"/>
                </a:schemeClr>
              </a:solidFill>
              <a:latin typeface="Lato"/>
              <a:ea typeface="Lato"/>
              <a:cs typeface="Lato"/>
              <a:sym typeface="Lato"/>
            </a:endParaRPr>
          </a:p>
          <a:p>
            <a:pPr algn="just"/>
            <a:endParaRPr lang="es-MX" dirty="0">
              <a:solidFill>
                <a:schemeClr val="accent3">
                  <a:lumMod val="50000"/>
                </a:schemeClr>
              </a:solidFill>
              <a:latin typeface="Lato"/>
              <a:ea typeface="Lato"/>
              <a:cs typeface="Lato"/>
              <a:sym typeface="Lato"/>
            </a:endParaRPr>
          </a:p>
        </p:txBody>
      </p:sp>
      <p:sp>
        <p:nvSpPr>
          <p:cNvPr id="14" name="4 Rectángulo"/>
          <p:cNvSpPr/>
          <p:nvPr/>
        </p:nvSpPr>
        <p:spPr>
          <a:xfrm>
            <a:off x="381180" y="2131624"/>
            <a:ext cx="954108" cy="830997"/>
          </a:xfrm>
          <a:prstGeom prst="rect">
            <a:avLst/>
          </a:prstGeom>
          <a:noFill/>
        </p:spPr>
        <p:txBody>
          <a:bodyPr wrap="none" lIns="91440" tIns="45720" rIns="91440" bIns="45720">
            <a:spAutoFit/>
          </a:bodyPr>
          <a:lstStyle/>
          <a:p>
            <a:pPr algn="ctr">
              <a:buClrTx/>
              <a:buFontTx/>
              <a:buNone/>
            </a:pPr>
            <a:r>
              <a:rPr lang="es-ES" sz="4800" b="1" kern="120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Lato" panose="020B0604020202020204" charset="0"/>
              </a:rPr>
              <a:t>P=</a:t>
            </a:r>
            <a:endParaRPr lang="es-ES" sz="4800" b="1" kern="120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Lato" panose="020B0604020202020204" charset="0"/>
            </a:endParaRPr>
          </a:p>
        </p:txBody>
      </p:sp>
      <p:sp>
        <p:nvSpPr>
          <p:cNvPr id="15" name="5 Rectángulo"/>
          <p:cNvSpPr/>
          <p:nvPr/>
        </p:nvSpPr>
        <p:spPr>
          <a:xfrm>
            <a:off x="1721562" y="1808422"/>
            <a:ext cx="514886" cy="830997"/>
          </a:xfrm>
          <a:prstGeom prst="rect">
            <a:avLst/>
          </a:prstGeom>
          <a:noFill/>
        </p:spPr>
        <p:txBody>
          <a:bodyPr wrap="none" lIns="91440" tIns="45720" rIns="91440" bIns="45720">
            <a:spAutoFit/>
          </a:bodyPr>
          <a:lstStyle/>
          <a:p>
            <a:pPr algn="ctr">
              <a:buClrTx/>
              <a:buFontTx/>
              <a:buNone/>
            </a:pPr>
            <a:r>
              <a:rPr lang="es-ES" sz="4800" b="1" kern="120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Lato" panose="020B0604020202020204" charset="0"/>
              </a:rPr>
              <a:t>S</a:t>
            </a:r>
            <a:endParaRPr lang="es-ES" sz="4800" b="1" kern="120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Lato" panose="020B0604020202020204" charset="0"/>
            </a:endParaRPr>
          </a:p>
        </p:txBody>
      </p:sp>
      <p:sp>
        <p:nvSpPr>
          <p:cNvPr id="16" name="6 Rectángulo"/>
          <p:cNvSpPr/>
          <p:nvPr/>
        </p:nvSpPr>
        <p:spPr>
          <a:xfrm>
            <a:off x="1370505" y="2488397"/>
            <a:ext cx="1217000" cy="830997"/>
          </a:xfrm>
          <a:prstGeom prst="rect">
            <a:avLst/>
          </a:prstGeom>
          <a:noFill/>
        </p:spPr>
        <p:txBody>
          <a:bodyPr wrap="none" lIns="91440" tIns="45720" rIns="91440" bIns="45720">
            <a:spAutoFit/>
          </a:bodyPr>
          <a:lstStyle/>
          <a:p>
            <a:pPr algn="ctr">
              <a:buClrTx/>
              <a:buFontTx/>
              <a:buNone/>
            </a:pPr>
            <a:r>
              <a:rPr lang="es-ES" sz="4800" b="1" kern="120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Lato" panose="020B0604020202020204" charset="0"/>
              </a:rPr>
              <a:t>N-F</a:t>
            </a:r>
            <a:endParaRPr lang="es-ES" sz="4800" b="1" kern="120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Lato" panose="020B0604020202020204" charset="0"/>
            </a:endParaRPr>
          </a:p>
        </p:txBody>
      </p:sp>
      <p:sp>
        <p:nvSpPr>
          <p:cNvPr id="18" name="8 Rectángulo"/>
          <p:cNvSpPr/>
          <p:nvPr/>
        </p:nvSpPr>
        <p:spPr>
          <a:xfrm>
            <a:off x="2701009" y="2072898"/>
            <a:ext cx="1231426" cy="830997"/>
          </a:xfrm>
          <a:prstGeom prst="rect">
            <a:avLst/>
          </a:prstGeom>
          <a:noFill/>
        </p:spPr>
        <p:txBody>
          <a:bodyPr wrap="none" lIns="91440" tIns="45720" rIns="91440" bIns="45720">
            <a:spAutoFit/>
          </a:bodyPr>
          <a:lstStyle/>
          <a:p>
            <a:pPr algn="ctr">
              <a:buClrTx/>
              <a:buFontTx/>
              <a:buNone/>
            </a:pPr>
            <a:r>
              <a:rPr lang="es-ES" sz="4800" b="1" kern="1200"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Lato" panose="020B0604020202020204" charset="0"/>
              </a:rPr>
              <a:t>x20</a:t>
            </a:r>
            <a:endParaRPr lang="es-ES" sz="4800" b="1" kern="120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Lato" panose="020B0604020202020204" charset="0"/>
            </a:endParaRPr>
          </a:p>
        </p:txBody>
      </p:sp>
      <p:cxnSp>
        <p:nvCxnSpPr>
          <p:cNvPr id="22" name="Conector recto 21"/>
          <p:cNvCxnSpPr/>
          <p:nvPr/>
        </p:nvCxnSpPr>
        <p:spPr>
          <a:xfrm>
            <a:off x="1282340" y="2588219"/>
            <a:ext cx="143486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11 CuadroTexto"/>
          <p:cNvSpPr txBox="1"/>
          <p:nvPr/>
        </p:nvSpPr>
        <p:spPr>
          <a:xfrm>
            <a:off x="4394373" y="1680880"/>
            <a:ext cx="4574966" cy="2086725"/>
          </a:xfrm>
          <a:prstGeom prst="rect">
            <a:avLst/>
          </a:prstGeom>
        </p:spPr>
        <p:txBody>
          <a:bodyPr wrap="square">
            <a:spAutoFit/>
          </a:bodyPr>
          <a:lstStyle>
            <a:defPPr>
              <a:defRPr lang="es-MX"/>
            </a:defPPr>
            <a:lvl1pPr>
              <a:spcBef>
                <a:spcPct val="20000"/>
              </a:spcBef>
              <a:defRPr sz="2000">
                <a:latin typeface="Proxima Nova Cn Lt" panose="02000506030000020004" pitchFamily="50" charset="0"/>
              </a:defRPr>
            </a:lvl1pPr>
          </a:lstStyle>
          <a:p>
            <a:pPr>
              <a:lnSpc>
                <a:spcPct val="150000"/>
              </a:lnSpc>
            </a:pPr>
            <a:r>
              <a:rPr lang="es-MX" sz="1600" dirty="0">
                <a:solidFill>
                  <a:schemeClr val="accent3">
                    <a:lumMod val="50000"/>
                  </a:schemeClr>
                </a:solidFill>
                <a:latin typeface="Lato"/>
                <a:ea typeface="Lato"/>
                <a:cs typeface="Lato"/>
              </a:rPr>
              <a:t>P = Calificación Promedio por reactivo,</a:t>
            </a:r>
          </a:p>
          <a:p>
            <a:pPr>
              <a:lnSpc>
                <a:spcPct val="150000"/>
              </a:lnSpc>
            </a:pPr>
            <a:r>
              <a:rPr lang="es-MX" sz="1600" dirty="0">
                <a:solidFill>
                  <a:schemeClr val="accent3">
                    <a:lumMod val="50000"/>
                  </a:schemeClr>
                </a:solidFill>
                <a:latin typeface="Lato"/>
                <a:ea typeface="Lato"/>
                <a:cs typeface="Lato"/>
              </a:rPr>
              <a:t>S = Sumatoria de puntajes por reactivo,</a:t>
            </a:r>
          </a:p>
          <a:p>
            <a:pPr>
              <a:lnSpc>
                <a:spcPct val="150000"/>
              </a:lnSpc>
            </a:pPr>
            <a:r>
              <a:rPr lang="es-MX" sz="1600" dirty="0">
                <a:solidFill>
                  <a:schemeClr val="accent3">
                    <a:lumMod val="50000"/>
                  </a:schemeClr>
                </a:solidFill>
                <a:latin typeface="Lato"/>
                <a:ea typeface="Lato"/>
                <a:cs typeface="Lato"/>
              </a:rPr>
              <a:t>N = Número Total de encuestas,</a:t>
            </a:r>
          </a:p>
          <a:p>
            <a:pPr>
              <a:lnSpc>
                <a:spcPct val="150000"/>
              </a:lnSpc>
            </a:pPr>
            <a:r>
              <a:rPr lang="es-MX" sz="1600" dirty="0">
                <a:solidFill>
                  <a:schemeClr val="accent3">
                    <a:lumMod val="50000"/>
                  </a:schemeClr>
                </a:solidFill>
                <a:latin typeface="Lato"/>
                <a:ea typeface="Lato"/>
                <a:cs typeface="Lato"/>
              </a:rPr>
              <a:t>F = Factor de Opacidad (Número Total de Respuestas “No sabe” del nivel de cargo sobre 2).</a:t>
            </a:r>
          </a:p>
        </p:txBody>
      </p:sp>
      <p:sp>
        <p:nvSpPr>
          <p:cNvPr id="25" name="9 CuadroTexto"/>
          <p:cNvSpPr txBox="1"/>
          <p:nvPr/>
        </p:nvSpPr>
        <p:spPr>
          <a:xfrm>
            <a:off x="1141401" y="3949409"/>
            <a:ext cx="7594532" cy="1033557"/>
          </a:xfrm>
          <a:prstGeom prst="rect">
            <a:avLst/>
          </a:prstGeom>
        </p:spPr>
        <p:txBody>
          <a:bodyPr vert="horz" lIns="91440" tIns="45720" rIns="91440" bIns="45720" rtlCol="0">
            <a:normAutofit/>
          </a:bodyPr>
          <a:lstStyle>
            <a:lvl1pPr indent="0" algn="just">
              <a:spcBef>
                <a:spcPct val="20000"/>
              </a:spcBef>
              <a:buFont typeface="Arial" panose="020B0604020202020204" pitchFamily="34" charset="0"/>
              <a:buNone/>
              <a:defRPr sz="2400">
                <a:latin typeface="Proxima Nova Cn Lt" panose="02000506030000020004" pitchFamily="50"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s-MX" sz="1400" b="1" dirty="0">
                <a:solidFill>
                  <a:schemeClr val="accent3">
                    <a:lumMod val="50000"/>
                  </a:schemeClr>
                </a:solidFill>
                <a:latin typeface="Lato"/>
                <a:ea typeface="Lato"/>
                <a:cs typeface="Lato"/>
              </a:rPr>
              <a:t>Factor de Opacidad: </a:t>
            </a:r>
            <a:r>
              <a:rPr lang="es-MX" sz="1400" dirty="0">
                <a:solidFill>
                  <a:schemeClr val="accent3">
                    <a:lumMod val="50000"/>
                  </a:schemeClr>
                </a:solidFill>
                <a:latin typeface="Lato"/>
                <a:ea typeface="Lato"/>
                <a:cs typeface="Lato"/>
              </a:rPr>
              <a:t>elemento de transparencia en las entidades públicas, el que todos sus servidores públicos estén enterados acerca de las relaciones que la entidades establece con los diferentes públicos con los que interactúa para el cumplimiento de sus fines.</a:t>
            </a:r>
          </a:p>
        </p:txBody>
      </p:sp>
      <p:grpSp>
        <p:nvGrpSpPr>
          <p:cNvPr id="26" name="Google Shape;12791;p69"/>
          <p:cNvGrpSpPr/>
          <p:nvPr/>
        </p:nvGrpSpPr>
        <p:grpSpPr>
          <a:xfrm>
            <a:off x="3250323" y="627259"/>
            <a:ext cx="630742" cy="562018"/>
            <a:chOff x="1327676" y="2910480"/>
            <a:chExt cx="347934" cy="310024"/>
          </a:xfrm>
        </p:grpSpPr>
        <p:sp>
          <p:nvSpPr>
            <p:cNvPr id="27" name="Google Shape;12792;p69"/>
            <p:cNvSpPr/>
            <p:nvPr/>
          </p:nvSpPr>
          <p:spPr>
            <a:xfrm>
              <a:off x="1367081" y="3067370"/>
              <a:ext cx="43257" cy="15565"/>
            </a:xfrm>
            <a:custGeom>
              <a:avLst/>
              <a:gdLst/>
              <a:ahLst/>
              <a:cxnLst/>
              <a:rect l="l" t="t" r="r" b="b"/>
              <a:pathLst>
                <a:path w="1359" h="489" extrusionOk="0">
                  <a:moveTo>
                    <a:pt x="167" y="0"/>
                  </a:moveTo>
                  <a:cubicBezTo>
                    <a:pt x="72" y="0"/>
                    <a:pt x="1" y="72"/>
                    <a:pt x="1" y="167"/>
                  </a:cubicBezTo>
                  <a:cubicBezTo>
                    <a:pt x="1" y="250"/>
                    <a:pt x="72" y="322"/>
                    <a:pt x="167" y="322"/>
                  </a:cubicBezTo>
                  <a:cubicBezTo>
                    <a:pt x="346" y="322"/>
                    <a:pt x="870" y="358"/>
                    <a:pt x="1120" y="477"/>
                  </a:cubicBezTo>
                  <a:cubicBezTo>
                    <a:pt x="1144" y="488"/>
                    <a:pt x="1168" y="488"/>
                    <a:pt x="1191" y="488"/>
                  </a:cubicBezTo>
                  <a:cubicBezTo>
                    <a:pt x="1251" y="488"/>
                    <a:pt x="1310" y="465"/>
                    <a:pt x="1346" y="405"/>
                  </a:cubicBezTo>
                  <a:cubicBezTo>
                    <a:pt x="1358" y="322"/>
                    <a:pt x="1334" y="238"/>
                    <a:pt x="1251" y="191"/>
                  </a:cubicBezTo>
                  <a:cubicBezTo>
                    <a:pt x="882" y="12"/>
                    <a:pt x="191"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793;p69"/>
            <p:cNvSpPr/>
            <p:nvPr/>
          </p:nvSpPr>
          <p:spPr>
            <a:xfrm>
              <a:off x="1350402" y="3170436"/>
              <a:ext cx="10663" cy="48541"/>
            </a:xfrm>
            <a:custGeom>
              <a:avLst/>
              <a:gdLst/>
              <a:ahLst/>
              <a:cxnLst/>
              <a:rect l="l" t="t" r="r" b="b"/>
              <a:pathLst>
                <a:path w="335" h="1525" extrusionOk="0">
                  <a:moveTo>
                    <a:pt x="168" y="1"/>
                  </a:moveTo>
                  <a:cubicBezTo>
                    <a:pt x="84" y="1"/>
                    <a:pt x="1" y="84"/>
                    <a:pt x="1" y="168"/>
                  </a:cubicBezTo>
                  <a:lnTo>
                    <a:pt x="1" y="1358"/>
                  </a:lnTo>
                  <a:cubicBezTo>
                    <a:pt x="1" y="1453"/>
                    <a:pt x="84" y="1525"/>
                    <a:pt x="168" y="1525"/>
                  </a:cubicBezTo>
                  <a:cubicBezTo>
                    <a:pt x="263" y="1525"/>
                    <a:pt x="334" y="1453"/>
                    <a:pt x="334" y="1358"/>
                  </a:cubicBezTo>
                  <a:lnTo>
                    <a:pt x="334" y="168"/>
                  </a:lnTo>
                  <a:cubicBezTo>
                    <a:pt x="334" y="84"/>
                    <a:pt x="263" y="1"/>
                    <a:pt x="1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794;p69"/>
            <p:cNvSpPr/>
            <p:nvPr/>
          </p:nvSpPr>
          <p:spPr>
            <a:xfrm>
              <a:off x="1327676" y="3040187"/>
              <a:ext cx="201643" cy="180317"/>
            </a:xfrm>
            <a:custGeom>
              <a:avLst/>
              <a:gdLst/>
              <a:ahLst/>
              <a:cxnLst/>
              <a:rect l="l" t="t" r="r" b="b"/>
              <a:pathLst>
                <a:path w="6335" h="5665" extrusionOk="0">
                  <a:moveTo>
                    <a:pt x="5894" y="628"/>
                  </a:moveTo>
                  <a:lnTo>
                    <a:pt x="5954" y="866"/>
                  </a:lnTo>
                  <a:cubicBezTo>
                    <a:pt x="5977" y="926"/>
                    <a:pt x="5966" y="997"/>
                    <a:pt x="5918" y="1045"/>
                  </a:cubicBezTo>
                  <a:lnTo>
                    <a:pt x="5823" y="1140"/>
                  </a:lnTo>
                  <a:lnTo>
                    <a:pt x="5596" y="914"/>
                  </a:lnTo>
                  <a:lnTo>
                    <a:pt x="5894" y="628"/>
                  </a:lnTo>
                  <a:close/>
                  <a:moveTo>
                    <a:pt x="2941" y="307"/>
                  </a:moveTo>
                  <a:lnTo>
                    <a:pt x="2941" y="961"/>
                  </a:lnTo>
                  <a:cubicBezTo>
                    <a:pt x="2941" y="1057"/>
                    <a:pt x="2906" y="1164"/>
                    <a:pt x="2870" y="1271"/>
                  </a:cubicBezTo>
                  <a:lnTo>
                    <a:pt x="2787" y="1438"/>
                  </a:lnTo>
                  <a:cubicBezTo>
                    <a:pt x="2775" y="1450"/>
                    <a:pt x="2775" y="1473"/>
                    <a:pt x="2775" y="1509"/>
                  </a:cubicBezTo>
                  <a:lnTo>
                    <a:pt x="2775" y="1854"/>
                  </a:lnTo>
                  <a:cubicBezTo>
                    <a:pt x="2775" y="2104"/>
                    <a:pt x="2667" y="2331"/>
                    <a:pt x="2513" y="2485"/>
                  </a:cubicBezTo>
                  <a:cubicBezTo>
                    <a:pt x="2363" y="2635"/>
                    <a:pt x="2165" y="2727"/>
                    <a:pt x="1954" y="2727"/>
                  </a:cubicBezTo>
                  <a:cubicBezTo>
                    <a:pt x="1930" y="2727"/>
                    <a:pt x="1906" y="2726"/>
                    <a:pt x="1882" y="2724"/>
                  </a:cubicBezTo>
                  <a:cubicBezTo>
                    <a:pt x="1417" y="2712"/>
                    <a:pt x="1048" y="2307"/>
                    <a:pt x="1048" y="1819"/>
                  </a:cubicBezTo>
                  <a:lnTo>
                    <a:pt x="1048" y="1521"/>
                  </a:lnTo>
                  <a:cubicBezTo>
                    <a:pt x="1048" y="1497"/>
                    <a:pt x="1048" y="1473"/>
                    <a:pt x="1036" y="1450"/>
                  </a:cubicBezTo>
                  <a:lnTo>
                    <a:pt x="929" y="1259"/>
                  </a:lnTo>
                  <a:cubicBezTo>
                    <a:pt x="905" y="1176"/>
                    <a:pt x="870" y="1104"/>
                    <a:pt x="870" y="1021"/>
                  </a:cubicBezTo>
                  <a:lnTo>
                    <a:pt x="870" y="997"/>
                  </a:lnTo>
                  <a:cubicBezTo>
                    <a:pt x="870" y="616"/>
                    <a:pt x="1179" y="307"/>
                    <a:pt x="1572" y="307"/>
                  </a:cubicBezTo>
                  <a:close/>
                  <a:moveTo>
                    <a:pt x="2275" y="2986"/>
                  </a:moveTo>
                  <a:cubicBezTo>
                    <a:pt x="2286" y="3045"/>
                    <a:pt x="2298" y="3081"/>
                    <a:pt x="2310" y="3117"/>
                  </a:cubicBezTo>
                  <a:lnTo>
                    <a:pt x="2167" y="3259"/>
                  </a:lnTo>
                  <a:cubicBezTo>
                    <a:pt x="2102" y="3325"/>
                    <a:pt x="2013" y="3358"/>
                    <a:pt x="1923" y="3358"/>
                  </a:cubicBezTo>
                  <a:cubicBezTo>
                    <a:pt x="1834" y="3358"/>
                    <a:pt x="1745" y="3325"/>
                    <a:pt x="1679" y="3259"/>
                  </a:cubicBezTo>
                  <a:lnTo>
                    <a:pt x="1536" y="3128"/>
                  </a:lnTo>
                  <a:cubicBezTo>
                    <a:pt x="1560" y="3081"/>
                    <a:pt x="1572" y="3045"/>
                    <a:pt x="1572" y="2986"/>
                  </a:cubicBezTo>
                  <a:cubicBezTo>
                    <a:pt x="1679" y="3009"/>
                    <a:pt x="1775" y="3045"/>
                    <a:pt x="1882" y="3045"/>
                  </a:cubicBezTo>
                  <a:lnTo>
                    <a:pt x="1917" y="3045"/>
                  </a:lnTo>
                  <a:cubicBezTo>
                    <a:pt x="2036" y="3045"/>
                    <a:pt x="2167" y="3021"/>
                    <a:pt x="2275" y="2986"/>
                  </a:cubicBezTo>
                  <a:close/>
                  <a:moveTo>
                    <a:pt x="6162" y="0"/>
                  </a:moveTo>
                  <a:cubicBezTo>
                    <a:pt x="6120" y="0"/>
                    <a:pt x="6079" y="15"/>
                    <a:pt x="6049" y="45"/>
                  </a:cubicBezTo>
                  <a:lnTo>
                    <a:pt x="2906" y="3021"/>
                  </a:lnTo>
                  <a:cubicBezTo>
                    <a:pt x="2882" y="3057"/>
                    <a:pt x="2834" y="3069"/>
                    <a:pt x="2787" y="3069"/>
                  </a:cubicBezTo>
                  <a:lnTo>
                    <a:pt x="2763" y="3069"/>
                  </a:lnTo>
                  <a:cubicBezTo>
                    <a:pt x="2656" y="3069"/>
                    <a:pt x="2584" y="2997"/>
                    <a:pt x="2584" y="2890"/>
                  </a:cubicBezTo>
                  <a:lnTo>
                    <a:pt x="2584" y="2843"/>
                  </a:lnTo>
                  <a:cubicBezTo>
                    <a:pt x="2644" y="2819"/>
                    <a:pt x="2679" y="2771"/>
                    <a:pt x="2727" y="2724"/>
                  </a:cubicBezTo>
                  <a:cubicBezTo>
                    <a:pt x="2965" y="2497"/>
                    <a:pt x="3084" y="2200"/>
                    <a:pt x="3084" y="1878"/>
                  </a:cubicBezTo>
                  <a:lnTo>
                    <a:pt x="3084" y="1581"/>
                  </a:lnTo>
                  <a:lnTo>
                    <a:pt x="3144" y="1450"/>
                  </a:lnTo>
                  <a:cubicBezTo>
                    <a:pt x="3215" y="1307"/>
                    <a:pt x="3251" y="1152"/>
                    <a:pt x="3251" y="997"/>
                  </a:cubicBezTo>
                  <a:lnTo>
                    <a:pt x="3251" y="176"/>
                  </a:lnTo>
                  <a:cubicBezTo>
                    <a:pt x="3251" y="92"/>
                    <a:pt x="3179" y="21"/>
                    <a:pt x="3084" y="21"/>
                  </a:cubicBezTo>
                  <a:lnTo>
                    <a:pt x="1548" y="21"/>
                  </a:lnTo>
                  <a:cubicBezTo>
                    <a:pt x="1001" y="21"/>
                    <a:pt x="536" y="461"/>
                    <a:pt x="536" y="1033"/>
                  </a:cubicBezTo>
                  <a:lnTo>
                    <a:pt x="536" y="1045"/>
                  </a:lnTo>
                  <a:cubicBezTo>
                    <a:pt x="536" y="1176"/>
                    <a:pt x="572" y="1295"/>
                    <a:pt x="632" y="1414"/>
                  </a:cubicBezTo>
                  <a:lnTo>
                    <a:pt x="703" y="1581"/>
                  </a:lnTo>
                  <a:lnTo>
                    <a:pt x="703" y="1831"/>
                  </a:lnTo>
                  <a:cubicBezTo>
                    <a:pt x="703" y="2247"/>
                    <a:pt x="917" y="2616"/>
                    <a:pt x="1215" y="2843"/>
                  </a:cubicBezTo>
                  <a:lnTo>
                    <a:pt x="1215" y="2997"/>
                  </a:lnTo>
                  <a:cubicBezTo>
                    <a:pt x="1215" y="3069"/>
                    <a:pt x="1155" y="3140"/>
                    <a:pt x="1072" y="3176"/>
                  </a:cubicBezTo>
                  <a:lnTo>
                    <a:pt x="501" y="3343"/>
                  </a:lnTo>
                  <a:cubicBezTo>
                    <a:pt x="215" y="3414"/>
                    <a:pt x="0" y="3676"/>
                    <a:pt x="0" y="3974"/>
                  </a:cubicBezTo>
                  <a:lnTo>
                    <a:pt x="0" y="5462"/>
                  </a:lnTo>
                  <a:cubicBezTo>
                    <a:pt x="0" y="5557"/>
                    <a:pt x="84" y="5629"/>
                    <a:pt x="167" y="5629"/>
                  </a:cubicBezTo>
                  <a:cubicBezTo>
                    <a:pt x="262" y="5629"/>
                    <a:pt x="334" y="5557"/>
                    <a:pt x="334" y="5462"/>
                  </a:cubicBezTo>
                  <a:lnTo>
                    <a:pt x="334" y="3974"/>
                  </a:lnTo>
                  <a:cubicBezTo>
                    <a:pt x="334" y="3831"/>
                    <a:pt x="441" y="3676"/>
                    <a:pt x="584" y="3640"/>
                  </a:cubicBezTo>
                  <a:lnTo>
                    <a:pt x="1167" y="3474"/>
                  </a:lnTo>
                  <a:cubicBezTo>
                    <a:pt x="1215" y="3450"/>
                    <a:pt x="1251" y="3438"/>
                    <a:pt x="1298" y="3414"/>
                  </a:cubicBezTo>
                  <a:lnTo>
                    <a:pt x="1405" y="3521"/>
                  </a:lnTo>
                  <a:cubicBezTo>
                    <a:pt x="1536" y="3652"/>
                    <a:pt x="1703" y="3712"/>
                    <a:pt x="1882" y="3712"/>
                  </a:cubicBezTo>
                  <a:cubicBezTo>
                    <a:pt x="2060" y="3712"/>
                    <a:pt x="2227" y="3652"/>
                    <a:pt x="2358" y="3521"/>
                  </a:cubicBezTo>
                  <a:lnTo>
                    <a:pt x="2501" y="3367"/>
                  </a:lnTo>
                  <a:cubicBezTo>
                    <a:pt x="2584" y="3402"/>
                    <a:pt x="2656" y="3426"/>
                    <a:pt x="2727" y="3426"/>
                  </a:cubicBezTo>
                  <a:lnTo>
                    <a:pt x="2763" y="3426"/>
                  </a:lnTo>
                  <a:cubicBezTo>
                    <a:pt x="2894" y="3426"/>
                    <a:pt x="3013" y="3378"/>
                    <a:pt x="3096" y="3295"/>
                  </a:cubicBezTo>
                  <a:lnTo>
                    <a:pt x="5334" y="1176"/>
                  </a:lnTo>
                  <a:lnTo>
                    <a:pt x="5561" y="1402"/>
                  </a:lnTo>
                  <a:lnTo>
                    <a:pt x="2965" y="3986"/>
                  </a:lnTo>
                  <a:cubicBezTo>
                    <a:pt x="2798" y="4152"/>
                    <a:pt x="2715" y="4367"/>
                    <a:pt x="2715" y="4581"/>
                  </a:cubicBezTo>
                  <a:lnTo>
                    <a:pt x="2715" y="5498"/>
                  </a:lnTo>
                  <a:cubicBezTo>
                    <a:pt x="2715" y="5581"/>
                    <a:pt x="2787" y="5664"/>
                    <a:pt x="2882" y="5664"/>
                  </a:cubicBezTo>
                  <a:cubicBezTo>
                    <a:pt x="2965" y="5664"/>
                    <a:pt x="3037" y="5581"/>
                    <a:pt x="3037" y="5498"/>
                  </a:cubicBezTo>
                  <a:lnTo>
                    <a:pt x="3037" y="4581"/>
                  </a:lnTo>
                  <a:cubicBezTo>
                    <a:pt x="3037" y="4450"/>
                    <a:pt x="3096" y="4319"/>
                    <a:pt x="3191" y="4212"/>
                  </a:cubicBezTo>
                  <a:lnTo>
                    <a:pt x="6096" y="1307"/>
                  </a:lnTo>
                  <a:cubicBezTo>
                    <a:pt x="6216" y="1200"/>
                    <a:pt x="6275" y="997"/>
                    <a:pt x="6227" y="831"/>
                  </a:cubicBezTo>
                  <a:lnTo>
                    <a:pt x="6168" y="378"/>
                  </a:lnTo>
                  <a:lnTo>
                    <a:pt x="6275" y="271"/>
                  </a:lnTo>
                  <a:cubicBezTo>
                    <a:pt x="6335" y="211"/>
                    <a:pt x="6335" y="104"/>
                    <a:pt x="6275" y="45"/>
                  </a:cubicBezTo>
                  <a:cubicBezTo>
                    <a:pt x="6245" y="15"/>
                    <a:pt x="6204" y="0"/>
                    <a:pt x="61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795;p69"/>
            <p:cNvSpPr/>
            <p:nvPr/>
          </p:nvSpPr>
          <p:spPr>
            <a:xfrm>
              <a:off x="1470179" y="2910480"/>
              <a:ext cx="205431" cy="173601"/>
            </a:xfrm>
            <a:custGeom>
              <a:avLst/>
              <a:gdLst/>
              <a:ahLst/>
              <a:cxnLst/>
              <a:rect l="l" t="t" r="r" b="b"/>
              <a:pathLst>
                <a:path w="6454" h="5454" extrusionOk="0">
                  <a:moveTo>
                    <a:pt x="500" y="0"/>
                  </a:moveTo>
                  <a:cubicBezTo>
                    <a:pt x="215" y="0"/>
                    <a:pt x="0" y="226"/>
                    <a:pt x="0" y="512"/>
                  </a:cubicBezTo>
                  <a:lnTo>
                    <a:pt x="0" y="4822"/>
                  </a:lnTo>
                  <a:cubicBezTo>
                    <a:pt x="0" y="4917"/>
                    <a:pt x="72" y="4989"/>
                    <a:pt x="155" y="4989"/>
                  </a:cubicBezTo>
                  <a:cubicBezTo>
                    <a:pt x="250" y="4989"/>
                    <a:pt x="322" y="4917"/>
                    <a:pt x="322" y="4822"/>
                  </a:cubicBezTo>
                  <a:lnTo>
                    <a:pt x="322" y="512"/>
                  </a:lnTo>
                  <a:cubicBezTo>
                    <a:pt x="322" y="405"/>
                    <a:pt x="393" y="322"/>
                    <a:pt x="500" y="322"/>
                  </a:cubicBezTo>
                  <a:lnTo>
                    <a:pt x="5953" y="322"/>
                  </a:lnTo>
                  <a:cubicBezTo>
                    <a:pt x="6049" y="322"/>
                    <a:pt x="6132" y="405"/>
                    <a:pt x="6132" y="512"/>
                  </a:cubicBezTo>
                  <a:lnTo>
                    <a:pt x="6132" y="4941"/>
                  </a:lnTo>
                  <a:cubicBezTo>
                    <a:pt x="6132" y="5048"/>
                    <a:pt x="6049" y="5120"/>
                    <a:pt x="5953" y="5120"/>
                  </a:cubicBezTo>
                  <a:lnTo>
                    <a:pt x="2298" y="5120"/>
                  </a:lnTo>
                  <a:cubicBezTo>
                    <a:pt x="2215" y="5120"/>
                    <a:pt x="2131" y="5191"/>
                    <a:pt x="2131" y="5287"/>
                  </a:cubicBezTo>
                  <a:cubicBezTo>
                    <a:pt x="2131" y="5370"/>
                    <a:pt x="2215" y="5453"/>
                    <a:pt x="2298" y="5453"/>
                  </a:cubicBezTo>
                  <a:lnTo>
                    <a:pt x="5953" y="5453"/>
                  </a:lnTo>
                  <a:cubicBezTo>
                    <a:pt x="6227" y="5453"/>
                    <a:pt x="6453" y="5227"/>
                    <a:pt x="6453" y="4941"/>
                  </a:cubicBezTo>
                  <a:lnTo>
                    <a:pt x="6453" y="512"/>
                  </a:lnTo>
                  <a:cubicBezTo>
                    <a:pt x="6453" y="226"/>
                    <a:pt x="6215" y="0"/>
                    <a:pt x="59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796;p69"/>
            <p:cNvSpPr/>
            <p:nvPr/>
          </p:nvSpPr>
          <p:spPr>
            <a:xfrm>
              <a:off x="1497075" y="2942692"/>
              <a:ext cx="152370" cy="96668"/>
            </a:xfrm>
            <a:custGeom>
              <a:avLst/>
              <a:gdLst/>
              <a:ahLst/>
              <a:cxnLst/>
              <a:rect l="l" t="t" r="r" b="b"/>
              <a:pathLst>
                <a:path w="4787" h="3037" extrusionOk="0">
                  <a:moveTo>
                    <a:pt x="3751" y="0"/>
                  </a:moveTo>
                  <a:cubicBezTo>
                    <a:pt x="3656" y="0"/>
                    <a:pt x="3584" y="72"/>
                    <a:pt x="3584" y="167"/>
                  </a:cubicBezTo>
                  <a:cubicBezTo>
                    <a:pt x="3584" y="250"/>
                    <a:pt x="3656" y="334"/>
                    <a:pt x="3751" y="334"/>
                  </a:cubicBezTo>
                  <a:lnTo>
                    <a:pt x="4215" y="334"/>
                  </a:lnTo>
                  <a:lnTo>
                    <a:pt x="2465" y="2072"/>
                  </a:lnTo>
                  <a:lnTo>
                    <a:pt x="1727" y="1322"/>
                  </a:lnTo>
                  <a:cubicBezTo>
                    <a:pt x="1697" y="1292"/>
                    <a:pt x="1656" y="1277"/>
                    <a:pt x="1614" y="1277"/>
                  </a:cubicBezTo>
                  <a:cubicBezTo>
                    <a:pt x="1572" y="1277"/>
                    <a:pt x="1531" y="1292"/>
                    <a:pt x="1501" y="1322"/>
                  </a:cubicBezTo>
                  <a:lnTo>
                    <a:pt x="60" y="2774"/>
                  </a:lnTo>
                  <a:cubicBezTo>
                    <a:pt x="1" y="2834"/>
                    <a:pt x="1" y="2929"/>
                    <a:pt x="60" y="2989"/>
                  </a:cubicBezTo>
                  <a:cubicBezTo>
                    <a:pt x="84" y="3024"/>
                    <a:pt x="132" y="3036"/>
                    <a:pt x="179" y="3036"/>
                  </a:cubicBezTo>
                  <a:cubicBezTo>
                    <a:pt x="227" y="3036"/>
                    <a:pt x="251" y="3024"/>
                    <a:pt x="298" y="2989"/>
                  </a:cubicBezTo>
                  <a:lnTo>
                    <a:pt x="1632" y="1655"/>
                  </a:lnTo>
                  <a:lnTo>
                    <a:pt x="2382" y="2393"/>
                  </a:lnTo>
                  <a:cubicBezTo>
                    <a:pt x="2412" y="2423"/>
                    <a:pt x="2453" y="2438"/>
                    <a:pt x="2495" y="2438"/>
                  </a:cubicBezTo>
                  <a:cubicBezTo>
                    <a:pt x="2537" y="2438"/>
                    <a:pt x="2578" y="2423"/>
                    <a:pt x="2608" y="2393"/>
                  </a:cubicBezTo>
                  <a:lnTo>
                    <a:pt x="4465" y="536"/>
                  </a:lnTo>
                  <a:lnTo>
                    <a:pt x="4465" y="1000"/>
                  </a:lnTo>
                  <a:cubicBezTo>
                    <a:pt x="4465" y="1084"/>
                    <a:pt x="4537" y="1167"/>
                    <a:pt x="4632" y="1167"/>
                  </a:cubicBezTo>
                  <a:cubicBezTo>
                    <a:pt x="4715" y="1167"/>
                    <a:pt x="4787" y="1084"/>
                    <a:pt x="4787" y="1000"/>
                  </a:cubicBezTo>
                  <a:lnTo>
                    <a:pt x="4787" y="155"/>
                  </a:lnTo>
                  <a:cubicBezTo>
                    <a:pt x="4751" y="72"/>
                    <a:pt x="4692" y="0"/>
                    <a:pt x="45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66966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a:spLocks noGrp="1"/>
          </p:cNvSpPr>
          <p:nvPr>
            <p:ph type="title"/>
          </p:nvPr>
        </p:nvSpPr>
        <p:spPr>
          <a:xfrm>
            <a:off x="4875907" y="445025"/>
            <a:ext cx="3664817" cy="572700"/>
          </a:xfrm>
        </p:spPr>
        <p:txBody>
          <a:bodyPr/>
          <a:lstStyle/>
          <a:p>
            <a:r>
              <a:rPr lang="es-MX" sz="2800" dirty="0"/>
              <a:t>Organización de la información</a:t>
            </a:r>
          </a:p>
        </p:txBody>
      </p:sp>
      <p:sp>
        <p:nvSpPr>
          <p:cNvPr id="5" name="Google Shape;502;p30"/>
          <p:cNvSpPr txBox="1">
            <a:spLocks/>
          </p:cNvSpPr>
          <p:nvPr/>
        </p:nvSpPr>
        <p:spPr>
          <a:xfrm>
            <a:off x="3902181" y="1308266"/>
            <a:ext cx="4816027" cy="31541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1pPr>
            <a:lvl2pPr marL="914400" marR="0" lvl="1"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2pPr>
            <a:lvl3pPr marL="1371600" marR="0" lvl="2"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3pPr>
            <a:lvl4pPr marL="1828800" marR="0" lvl="3"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4pPr>
            <a:lvl5pPr marL="2286000" marR="0" lvl="4"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5pPr>
            <a:lvl6pPr marL="2743200" marR="0" lvl="5"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6pPr>
            <a:lvl7pPr marL="3200400" marR="0" lvl="6"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7pPr>
            <a:lvl8pPr marL="3657600" marR="0" lvl="7"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8pPr>
            <a:lvl9pPr marL="4114800" marR="0" lvl="8" indent="-317500" algn="l" rtl="0">
              <a:lnSpc>
                <a:spcPct val="115000"/>
              </a:lnSpc>
              <a:spcBef>
                <a:spcPts val="1600"/>
              </a:spcBef>
              <a:spcAft>
                <a:spcPts val="1600"/>
              </a:spcAft>
              <a:buClr>
                <a:srgbClr val="000000"/>
              </a:buClr>
              <a:buSzPts val="1400"/>
              <a:buFont typeface="Lato"/>
              <a:buChar char="■"/>
              <a:defRPr sz="1400" b="0" i="0" u="none" strike="noStrike" cap="none">
                <a:solidFill>
                  <a:srgbClr val="000000"/>
                </a:solidFill>
                <a:latin typeface="Lato"/>
                <a:ea typeface="Lato"/>
                <a:cs typeface="Lato"/>
                <a:sym typeface="Lato"/>
              </a:defRPr>
            </a:lvl9pPr>
          </a:lstStyle>
          <a:p>
            <a:pPr marL="0" indent="0" algn="just">
              <a:lnSpc>
                <a:spcPct val="150000"/>
              </a:lnSpc>
              <a:buNone/>
            </a:pPr>
            <a:r>
              <a:rPr lang="es-MX" dirty="0">
                <a:solidFill>
                  <a:schemeClr val="accent3">
                    <a:lumMod val="50000"/>
                  </a:schemeClr>
                </a:solidFill>
              </a:rPr>
              <a:t>Para representar la opinión del conjunto de los servidores públicos encuestados se realizó un muestreo aleatorio simple, de tal manera que cada servidor público tuviera igual probabilidad de ser seleccionado para integrar la muestra, y que al mismo tiempo se garantizara una composición muestral que concuerde con la estratificación por niveles de cargo de la entidad.</a:t>
            </a:r>
          </a:p>
          <a:p>
            <a:pPr marL="0" indent="0">
              <a:lnSpc>
                <a:spcPct val="150000"/>
              </a:lnSpc>
              <a:buFont typeface="Lato"/>
              <a:buNone/>
            </a:pPr>
            <a:endParaRPr lang="es-MX" dirty="0">
              <a:solidFill>
                <a:schemeClr val="accent3">
                  <a:lumMod val="50000"/>
                </a:schemeClr>
              </a:solidFill>
            </a:endParaRPr>
          </a:p>
        </p:txBody>
      </p:sp>
      <p:grpSp>
        <p:nvGrpSpPr>
          <p:cNvPr id="36" name="Grupo 35"/>
          <p:cNvGrpSpPr/>
          <p:nvPr/>
        </p:nvGrpSpPr>
        <p:grpSpPr>
          <a:xfrm>
            <a:off x="336123" y="1369917"/>
            <a:ext cx="3143302" cy="2666561"/>
            <a:chOff x="336123" y="1597214"/>
            <a:chExt cx="3143302" cy="2666561"/>
          </a:xfrm>
        </p:grpSpPr>
        <p:grpSp>
          <p:nvGrpSpPr>
            <p:cNvPr id="6" name="Google Shape;9277;p62"/>
            <p:cNvGrpSpPr/>
            <p:nvPr/>
          </p:nvGrpSpPr>
          <p:grpSpPr>
            <a:xfrm>
              <a:off x="386646" y="1597214"/>
              <a:ext cx="3092779" cy="2666561"/>
              <a:chOff x="7287122" y="1165658"/>
              <a:chExt cx="1219413" cy="1051365"/>
            </a:xfrm>
          </p:grpSpPr>
          <p:grpSp>
            <p:nvGrpSpPr>
              <p:cNvPr id="7" name="Google Shape;9278;p62"/>
              <p:cNvGrpSpPr/>
              <p:nvPr/>
            </p:nvGrpSpPr>
            <p:grpSpPr>
              <a:xfrm>
                <a:off x="7287122" y="1969723"/>
                <a:ext cx="1219413" cy="247300"/>
                <a:chOff x="7287122" y="1969723"/>
                <a:chExt cx="1219413" cy="247300"/>
              </a:xfrm>
            </p:grpSpPr>
            <p:sp>
              <p:nvSpPr>
                <p:cNvPr id="23" name="Google Shape;9279;p62"/>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9280;p62"/>
                <p:cNvGrpSpPr/>
                <p:nvPr/>
              </p:nvGrpSpPr>
              <p:grpSpPr>
                <a:xfrm>
                  <a:off x="7287122" y="2063892"/>
                  <a:ext cx="1151753" cy="73428"/>
                  <a:chOff x="7287122" y="2063892"/>
                  <a:chExt cx="1151753" cy="73428"/>
                </a:xfrm>
              </p:grpSpPr>
              <p:sp>
                <p:nvSpPr>
                  <p:cNvPr id="25" name="Google Shape;9281;p62"/>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9282;p62"/>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8" name="Google Shape;9283;p62"/>
              <p:cNvGrpSpPr/>
              <p:nvPr/>
            </p:nvGrpSpPr>
            <p:grpSpPr>
              <a:xfrm>
                <a:off x="7287122" y="1712201"/>
                <a:ext cx="1219403" cy="246767"/>
                <a:chOff x="7287122" y="1712201"/>
                <a:chExt cx="1219403" cy="246767"/>
              </a:xfrm>
            </p:grpSpPr>
            <p:sp>
              <p:nvSpPr>
                <p:cNvPr id="19" name="Google Shape;9284;p62"/>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9285;p62"/>
                <p:cNvGrpSpPr/>
                <p:nvPr/>
              </p:nvGrpSpPr>
              <p:grpSpPr>
                <a:xfrm>
                  <a:off x="7287122" y="1842861"/>
                  <a:ext cx="1005303" cy="73419"/>
                  <a:chOff x="7287122" y="1842861"/>
                  <a:chExt cx="1005303" cy="73419"/>
                </a:xfrm>
              </p:grpSpPr>
              <p:sp>
                <p:nvSpPr>
                  <p:cNvPr id="21" name="Google Shape;9286;p62"/>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9287;p62"/>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9" name="Google Shape;9288;p62"/>
              <p:cNvGrpSpPr/>
              <p:nvPr/>
            </p:nvGrpSpPr>
            <p:grpSpPr>
              <a:xfrm>
                <a:off x="7287122" y="1447520"/>
                <a:ext cx="1219403" cy="286667"/>
                <a:chOff x="7287122" y="1447520"/>
                <a:chExt cx="1219403" cy="286667"/>
              </a:xfrm>
            </p:grpSpPr>
            <p:sp>
              <p:nvSpPr>
                <p:cNvPr id="15" name="Google Shape;9289;p62"/>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9290;p62"/>
                <p:cNvGrpSpPr/>
                <p:nvPr/>
              </p:nvGrpSpPr>
              <p:grpSpPr>
                <a:xfrm>
                  <a:off x="7287122" y="1581977"/>
                  <a:ext cx="852803" cy="73428"/>
                  <a:chOff x="7287122" y="1581977"/>
                  <a:chExt cx="852803" cy="73428"/>
                </a:xfrm>
              </p:grpSpPr>
              <p:sp>
                <p:nvSpPr>
                  <p:cNvPr id="17" name="Google Shape;9291;p62"/>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 name="Google Shape;9292;p62"/>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10" name="Google Shape;9293;p62"/>
              <p:cNvGrpSpPr/>
              <p:nvPr/>
            </p:nvGrpSpPr>
            <p:grpSpPr>
              <a:xfrm>
                <a:off x="7287122" y="1165658"/>
                <a:ext cx="1219403" cy="344253"/>
                <a:chOff x="7287122" y="1165658"/>
                <a:chExt cx="1219403" cy="344253"/>
              </a:xfrm>
            </p:grpSpPr>
            <p:sp>
              <p:nvSpPr>
                <p:cNvPr id="11" name="Google Shape;9294;p62"/>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9295;p62"/>
                <p:cNvGrpSpPr/>
                <p:nvPr/>
              </p:nvGrpSpPr>
              <p:grpSpPr>
                <a:xfrm>
                  <a:off x="7287122" y="1341025"/>
                  <a:ext cx="695703" cy="73419"/>
                  <a:chOff x="7287122" y="1341025"/>
                  <a:chExt cx="695703" cy="73419"/>
                </a:xfrm>
              </p:grpSpPr>
              <p:sp>
                <p:nvSpPr>
                  <p:cNvPr id="13" name="Google Shape;9296;p62"/>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9297;p62"/>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grpSp>
        <p:sp>
          <p:nvSpPr>
            <p:cNvPr id="32" name="CuadroTexto 31"/>
            <p:cNvSpPr txBox="1"/>
            <p:nvPr/>
          </p:nvSpPr>
          <p:spPr>
            <a:xfrm>
              <a:off x="554802" y="1990625"/>
              <a:ext cx="1200193" cy="276999"/>
            </a:xfrm>
            <a:prstGeom prst="rect">
              <a:avLst/>
            </a:prstGeom>
            <a:noFill/>
          </p:spPr>
          <p:txBody>
            <a:bodyPr wrap="square" rtlCol="0">
              <a:spAutoFit/>
            </a:bodyPr>
            <a:lstStyle/>
            <a:p>
              <a:r>
                <a:rPr lang="es-MX" sz="1200" dirty="0" smtClean="0">
                  <a:latin typeface="Lato" panose="020B0604020202020204" charset="0"/>
                </a:rPr>
                <a:t>Honorarios</a:t>
              </a:r>
              <a:endParaRPr lang="es-MX" sz="1200" dirty="0">
                <a:latin typeface="Lato" panose="020B0604020202020204" charset="0"/>
              </a:endParaRPr>
            </a:p>
          </p:txBody>
        </p:sp>
        <p:sp>
          <p:nvSpPr>
            <p:cNvPr id="33" name="CuadroTexto 32"/>
            <p:cNvSpPr txBox="1"/>
            <p:nvPr/>
          </p:nvSpPr>
          <p:spPr>
            <a:xfrm>
              <a:off x="430995" y="2606934"/>
              <a:ext cx="1315613" cy="276999"/>
            </a:xfrm>
            <a:prstGeom prst="rect">
              <a:avLst/>
            </a:prstGeom>
            <a:noFill/>
          </p:spPr>
          <p:txBody>
            <a:bodyPr wrap="square" rtlCol="0">
              <a:spAutoFit/>
            </a:bodyPr>
            <a:lstStyle/>
            <a:p>
              <a:r>
                <a:rPr lang="es-MX" sz="1200" dirty="0" smtClean="0">
                  <a:latin typeface="Lato" panose="020B0604020202020204" charset="0"/>
                </a:rPr>
                <a:t>Mandos Medios</a:t>
              </a:r>
              <a:endParaRPr lang="es-MX" sz="1200" dirty="0">
                <a:latin typeface="Lato" panose="020B0604020202020204" charset="0"/>
              </a:endParaRPr>
            </a:p>
          </p:txBody>
        </p:sp>
        <p:sp>
          <p:nvSpPr>
            <p:cNvPr id="34" name="CuadroTexto 33"/>
            <p:cNvSpPr txBox="1"/>
            <p:nvPr/>
          </p:nvSpPr>
          <p:spPr>
            <a:xfrm>
              <a:off x="418315" y="3272700"/>
              <a:ext cx="1315613" cy="276999"/>
            </a:xfrm>
            <a:prstGeom prst="rect">
              <a:avLst/>
            </a:prstGeom>
            <a:noFill/>
          </p:spPr>
          <p:txBody>
            <a:bodyPr wrap="square" rtlCol="0">
              <a:spAutoFit/>
            </a:bodyPr>
            <a:lstStyle/>
            <a:p>
              <a:pPr algn="ctr"/>
              <a:r>
                <a:rPr lang="es-MX" sz="1200" dirty="0" smtClean="0">
                  <a:latin typeface="Lato" panose="020B0604020202020204" charset="0"/>
                </a:rPr>
                <a:t>Directivos</a:t>
              </a:r>
              <a:endParaRPr lang="es-MX" sz="1200" dirty="0">
                <a:latin typeface="Lato" panose="020B0604020202020204" charset="0"/>
              </a:endParaRPr>
            </a:p>
          </p:txBody>
        </p:sp>
        <p:sp>
          <p:nvSpPr>
            <p:cNvPr id="35" name="CuadroTexto 34"/>
            <p:cNvSpPr txBox="1"/>
            <p:nvPr/>
          </p:nvSpPr>
          <p:spPr>
            <a:xfrm>
              <a:off x="336123" y="3840267"/>
              <a:ext cx="1572367" cy="261610"/>
            </a:xfrm>
            <a:prstGeom prst="rect">
              <a:avLst/>
            </a:prstGeom>
            <a:noFill/>
          </p:spPr>
          <p:txBody>
            <a:bodyPr wrap="square" rtlCol="0">
              <a:spAutoFit/>
            </a:bodyPr>
            <a:lstStyle/>
            <a:p>
              <a:r>
                <a:rPr lang="es-MX" sz="1100" dirty="0" smtClean="0">
                  <a:latin typeface="Lato" panose="020B0604020202020204" charset="0"/>
                </a:rPr>
                <a:t>Mandos Superiores</a:t>
              </a:r>
              <a:endParaRPr lang="es-MX" sz="1100" dirty="0">
                <a:latin typeface="Lato" panose="020B0604020202020204" charset="0"/>
              </a:endParaRPr>
            </a:p>
          </p:txBody>
        </p:sp>
      </p:grpSp>
      <p:sp>
        <p:nvSpPr>
          <p:cNvPr id="37" name="Rectángulo 36"/>
          <p:cNvSpPr/>
          <p:nvPr/>
        </p:nvSpPr>
        <p:spPr>
          <a:xfrm>
            <a:off x="223107" y="4388671"/>
            <a:ext cx="7657172" cy="523220"/>
          </a:xfrm>
          <a:prstGeom prst="rect">
            <a:avLst/>
          </a:prstGeom>
        </p:spPr>
        <p:txBody>
          <a:bodyPr wrap="square">
            <a:spAutoFit/>
          </a:bodyPr>
          <a:lstStyle/>
          <a:p>
            <a:pPr marL="0" indent="0" algn="just">
              <a:buNone/>
            </a:pPr>
            <a:r>
              <a:rPr lang="es-MX" dirty="0">
                <a:latin typeface="Lato" panose="020B0604020202020204" charset="0"/>
              </a:rPr>
              <a:t>El muestreo aplica los criterios estadísticos más generalizados en el ámbito de la investigación social</a:t>
            </a:r>
            <a:r>
              <a:rPr lang="es-MX" b="1" dirty="0">
                <a:latin typeface="Lato" panose="020B0604020202020204" charset="0"/>
              </a:rPr>
              <a:t>: nivel de confianza 95% y margen de error 5%.</a:t>
            </a:r>
          </a:p>
        </p:txBody>
      </p:sp>
      <p:grpSp>
        <p:nvGrpSpPr>
          <p:cNvPr id="38" name="Google Shape;11461;p66"/>
          <p:cNvGrpSpPr/>
          <p:nvPr/>
        </p:nvGrpSpPr>
        <p:grpSpPr>
          <a:xfrm>
            <a:off x="3280972" y="499813"/>
            <a:ext cx="592226" cy="533727"/>
            <a:chOff x="3967213" y="1975477"/>
            <a:chExt cx="368185" cy="331816"/>
          </a:xfrm>
        </p:grpSpPr>
        <p:sp>
          <p:nvSpPr>
            <p:cNvPr id="39" name="Google Shape;11462;p66"/>
            <p:cNvSpPr/>
            <p:nvPr/>
          </p:nvSpPr>
          <p:spPr>
            <a:xfrm>
              <a:off x="3967213" y="1975477"/>
              <a:ext cx="368185" cy="331816"/>
            </a:xfrm>
            <a:custGeom>
              <a:avLst/>
              <a:gdLst/>
              <a:ahLst/>
              <a:cxnLst/>
              <a:rect l="l" t="t" r="r" b="b"/>
              <a:pathLst>
                <a:path w="11622" h="10474" extrusionOk="0">
                  <a:moveTo>
                    <a:pt x="9026" y="0"/>
                  </a:moveTo>
                  <a:cubicBezTo>
                    <a:pt x="7585" y="0"/>
                    <a:pt x="6430" y="1179"/>
                    <a:pt x="6430" y="2608"/>
                  </a:cubicBezTo>
                  <a:cubicBezTo>
                    <a:pt x="6430" y="3072"/>
                    <a:pt x="6549" y="3513"/>
                    <a:pt x="6763" y="3882"/>
                  </a:cubicBezTo>
                  <a:lnTo>
                    <a:pt x="5680" y="3882"/>
                  </a:lnTo>
                  <a:cubicBezTo>
                    <a:pt x="5597" y="3882"/>
                    <a:pt x="5513" y="3965"/>
                    <a:pt x="5513" y="4048"/>
                  </a:cubicBezTo>
                  <a:cubicBezTo>
                    <a:pt x="5513" y="4144"/>
                    <a:pt x="5597" y="4215"/>
                    <a:pt x="5680" y="4215"/>
                  </a:cubicBezTo>
                  <a:lnTo>
                    <a:pt x="6978" y="4215"/>
                  </a:lnTo>
                  <a:cubicBezTo>
                    <a:pt x="7454" y="4810"/>
                    <a:pt x="8192" y="5191"/>
                    <a:pt x="9014" y="5191"/>
                  </a:cubicBezTo>
                  <a:cubicBezTo>
                    <a:pt x="9180" y="5191"/>
                    <a:pt x="9359" y="5180"/>
                    <a:pt x="9502" y="5156"/>
                  </a:cubicBezTo>
                  <a:lnTo>
                    <a:pt x="9502" y="5775"/>
                  </a:lnTo>
                  <a:lnTo>
                    <a:pt x="977" y="5775"/>
                  </a:lnTo>
                  <a:cubicBezTo>
                    <a:pt x="905" y="5775"/>
                    <a:pt x="834" y="5834"/>
                    <a:pt x="810" y="5906"/>
                  </a:cubicBezTo>
                  <a:lnTo>
                    <a:pt x="322" y="8466"/>
                  </a:lnTo>
                  <a:lnTo>
                    <a:pt x="322" y="2965"/>
                  </a:lnTo>
                  <a:lnTo>
                    <a:pt x="2691" y="2965"/>
                  </a:lnTo>
                  <a:lnTo>
                    <a:pt x="3882" y="4156"/>
                  </a:lnTo>
                  <a:cubicBezTo>
                    <a:pt x="3906" y="4179"/>
                    <a:pt x="3953" y="4203"/>
                    <a:pt x="4001" y="4203"/>
                  </a:cubicBezTo>
                  <a:lnTo>
                    <a:pt x="5001" y="4203"/>
                  </a:lnTo>
                  <a:cubicBezTo>
                    <a:pt x="5085" y="4203"/>
                    <a:pt x="5156" y="4120"/>
                    <a:pt x="5156" y="4037"/>
                  </a:cubicBezTo>
                  <a:cubicBezTo>
                    <a:pt x="5156" y="3941"/>
                    <a:pt x="5085" y="3870"/>
                    <a:pt x="5001" y="3870"/>
                  </a:cubicBezTo>
                  <a:lnTo>
                    <a:pt x="4073" y="3870"/>
                  </a:lnTo>
                  <a:lnTo>
                    <a:pt x="2882" y="2679"/>
                  </a:lnTo>
                  <a:cubicBezTo>
                    <a:pt x="2858" y="2655"/>
                    <a:pt x="2810" y="2632"/>
                    <a:pt x="2763" y="2632"/>
                  </a:cubicBezTo>
                  <a:lnTo>
                    <a:pt x="155" y="2632"/>
                  </a:lnTo>
                  <a:cubicBezTo>
                    <a:pt x="72" y="2632"/>
                    <a:pt x="1" y="2715"/>
                    <a:pt x="1" y="2798"/>
                  </a:cubicBezTo>
                  <a:lnTo>
                    <a:pt x="1" y="10299"/>
                  </a:lnTo>
                  <a:cubicBezTo>
                    <a:pt x="1" y="10457"/>
                    <a:pt x="121" y="10466"/>
                    <a:pt x="248" y="10466"/>
                  </a:cubicBezTo>
                  <a:cubicBezTo>
                    <a:pt x="264" y="10466"/>
                    <a:pt x="281" y="10466"/>
                    <a:pt x="298" y="10466"/>
                  </a:cubicBezTo>
                  <a:cubicBezTo>
                    <a:pt x="414" y="10466"/>
                    <a:pt x="3457" y="10474"/>
                    <a:pt x="6062" y="10474"/>
                  </a:cubicBezTo>
                  <a:cubicBezTo>
                    <a:pt x="8016" y="10474"/>
                    <a:pt x="9723" y="10469"/>
                    <a:pt x="9764" y="10454"/>
                  </a:cubicBezTo>
                  <a:cubicBezTo>
                    <a:pt x="9799" y="10418"/>
                    <a:pt x="9847" y="10371"/>
                    <a:pt x="9859" y="10335"/>
                  </a:cubicBezTo>
                  <a:lnTo>
                    <a:pt x="10192" y="8609"/>
                  </a:lnTo>
                  <a:cubicBezTo>
                    <a:pt x="10204" y="8513"/>
                    <a:pt x="10145" y="8430"/>
                    <a:pt x="10061" y="8406"/>
                  </a:cubicBezTo>
                  <a:cubicBezTo>
                    <a:pt x="10053" y="8405"/>
                    <a:pt x="10045" y="8405"/>
                    <a:pt x="10037" y="8405"/>
                  </a:cubicBezTo>
                  <a:cubicBezTo>
                    <a:pt x="9952" y="8405"/>
                    <a:pt x="9881" y="8461"/>
                    <a:pt x="9859" y="8537"/>
                  </a:cubicBezTo>
                  <a:lnTo>
                    <a:pt x="9561" y="10121"/>
                  </a:lnTo>
                  <a:lnTo>
                    <a:pt x="393" y="10121"/>
                  </a:lnTo>
                  <a:lnTo>
                    <a:pt x="1155" y="6132"/>
                  </a:lnTo>
                  <a:lnTo>
                    <a:pt x="10335" y="6132"/>
                  </a:lnTo>
                  <a:lnTo>
                    <a:pt x="10014" y="7870"/>
                  </a:lnTo>
                  <a:cubicBezTo>
                    <a:pt x="10002" y="7966"/>
                    <a:pt x="10061" y="8049"/>
                    <a:pt x="10145" y="8061"/>
                  </a:cubicBezTo>
                  <a:cubicBezTo>
                    <a:pt x="10159" y="8064"/>
                    <a:pt x="10173" y="8066"/>
                    <a:pt x="10186" y="8066"/>
                  </a:cubicBezTo>
                  <a:cubicBezTo>
                    <a:pt x="10263" y="8066"/>
                    <a:pt x="10325" y="8011"/>
                    <a:pt x="10335" y="7930"/>
                  </a:cubicBezTo>
                  <a:lnTo>
                    <a:pt x="10716" y="6001"/>
                  </a:lnTo>
                  <a:cubicBezTo>
                    <a:pt x="10728" y="5953"/>
                    <a:pt x="10716" y="5894"/>
                    <a:pt x="10680" y="5870"/>
                  </a:cubicBezTo>
                  <a:cubicBezTo>
                    <a:pt x="10657" y="5822"/>
                    <a:pt x="10609" y="5811"/>
                    <a:pt x="10550" y="5811"/>
                  </a:cubicBezTo>
                  <a:lnTo>
                    <a:pt x="9847" y="5811"/>
                  </a:lnTo>
                  <a:lnTo>
                    <a:pt x="9847" y="5096"/>
                  </a:lnTo>
                  <a:cubicBezTo>
                    <a:pt x="10776" y="4775"/>
                    <a:pt x="11466" y="3965"/>
                    <a:pt x="11585" y="2965"/>
                  </a:cubicBezTo>
                  <a:cubicBezTo>
                    <a:pt x="11609" y="2858"/>
                    <a:pt x="11550" y="2774"/>
                    <a:pt x="11454" y="2751"/>
                  </a:cubicBezTo>
                  <a:cubicBezTo>
                    <a:pt x="11448" y="2750"/>
                    <a:pt x="11442" y="2749"/>
                    <a:pt x="11436" y="2749"/>
                  </a:cubicBezTo>
                  <a:cubicBezTo>
                    <a:pt x="11358" y="2749"/>
                    <a:pt x="11275" y="2817"/>
                    <a:pt x="11264" y="2905"/>
                  </a:cubicBezTo>
                  <a:cubicBezTo>
                    <a:pt x="11109" y="4025"/>
                    <a:pt x="10145" y="4870"/>
                    <a:pt x="9014" y="4870"/>
                  </a:cubicBezTo>
                  <a:cubicBezTo>
                    <a:pt x="7763" y="4870"/>
                    <a:pt x="6751" y="3858"/>
                    <a:pt x="6751" y="2608"/>
                  </a:cubicBezTo>
                  <a:cubicBezTo>
                    <a:pt x="6751" y="1358"/>
                    <a:pt x="7763" y="346"/>
                    <a:pt x="9014" y="346"/>
                  </a:cubicBezTo>
                  <a:cubicBezTo>
                    <a:pt x="10133" y="346"/>
                    <a:pt x="11097" y="1179"/>
                    <a:pt x="11264" y="2274"/>
                  </a:cubicBezTo>
                  <a:cubicBezTo>
                    <a:pt x="11275" y="2363"/>
                    <a:pt x="11358" y="2431"/>
                    <a:pt x="11436" y="2431"/>
                  </a:cubicBezTo>
                  <a:cubicBezTo>
                    <a:pt x="11442" y="2431"/>
                    <a:pt x="11448" y="2430"/>
                    <a:pt x="11454" y="2429"/>
                  </a:cubicBezTo>
                  <a:cubicBezTo>
                    <a:pt x="11550" y="2417"/>
                    <a:pt x="11621" y="2322"/>
                    <a:pt x="11609" y="2239"/>
                  </a:cubicBezTo>
                  <a:cubicBezTo>
                    <a:pt x="11514" y="1620"/>
                    <a:pt x="11204" y="1060"/>
                    <a:pt x="10740" y="643"/>
                  </a:cubicBezTo>
                  <a:cubicBezTo>
                    <a:pt x="10264" y="227"/>
                    <a:pt x="9657" y="0"/>
                    <a:pt x="902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463;p66"/>
            <p:cNvSpPr/>
            <p:nvPr/>
          </p:nvSpPr>
          <p:spPr>
            <a:xfrm>
              <a:off x="4237665" y="2034307"/>
              <a:ext cx="32092" cy="63772"/>
            </a:xfrm>
            <a:custGeom>
              <a:avLst/>
              <a:gdLst/>
              <a:ahLst/>
              <a:cxnLst/>
              <a:rect l="l" t="t" r="r" b="b"/>
              <a:pathLst>
                <a:path w="1013" h="2013" extrusionOk="0">
                  <a:moveTo>
                    <a:pt x="179" y="1"/>
                  </a:moveTo>
                  <a:cubicBezTo>
                    <a:pt x="84" y="1"/>
                    <a:pt x="12" y="72"/>
                    <a:pt x="12" y="167"/>
                  </a:cubicBezTo>
                  <a:cubicBezTo>
                    <a:pt x="12" y="263"/>
                    <a:pt x="84" y="334"/>
                    <a:pt x="179" y="334"/>
                  </a:cubicBezTo>
                  <a:lnTo>
                    <a:pt x="322" y="334"/>
                  </a:lnTo>
                  <a:lnTo>
                    <a:pt x="322" y="1691"/>
                  </a:lnTo>
                  <a:lnTo>
                    <a:pt x="167" y="1691"/>
                  </a:lnTo>
                  <a:cubicBezTo>
                    <a:pt x="72" y="1691"/>
                    <a:pt x="0" y="1763"/>
                    <a:pt x="0" y="1846"/>
                  </a:cubicBezTo>
                  <a:cubicBezTo>
                    <a:pt x="0" y="1941"/>
                    <a:pt x="72" y="2013"/>
                    <a:pt x="167" y="2013"/>
                  </a:cubicBezTo>
                  <a:lnTo>
                    <a:pt x="846" y="2013"/>
                  </a:lnTo>
                  <a:cubicBezTo>
                    <a:pt x="941" y="2013"/>
                    <a:pt x="1012" y="1941"/>
                    <a:pt x="1012" y="1846"/>
                  </a:cubicBezTo>
                  <a:cubicBezTo>
                    <a:pt x="1012" y="1775"/>
                    <a:pt x="941" y="1703"/>
                    <a:pt x="846" y="1703"/>
                  </a:cubicBezTo>
                  <a:lnTo>
                    <a:pt x="667" y="1703"/>
                  </a:lnTo>
                  <a:lnTo>
                    <a:pt x="667" y="167"/>
                  </a:lnTo>
                  <a:cubicBezTo>
                    <a:pt x="667" y="72"/>
                    <a:pt x="596" y="1"/>
                    <a:pt x="50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464;p66"/>
            <p:cNvSpPr/>
            <p:nvPr/>
          </p:nvSpPr>
          <p:spPr>
            <a:xfrm>
              <a:off x="4241815" y="2014317"/>
              <a:ext cx="17012" cy="17012"/>
            </a:xfrm>
            <a:custGeom>
              <a:avLst/>
              <a:gdLst/>
              <a:ahLst/>
              <a:cxnLst/>
              <a:rect l="l" t="t" r="r" b="b"/>
              <a:pathLst>
                <a:path w="537" h="537" extrusionOk="0">
                  <a:moveTo>
                    <a:pt x="274" y="1"/>
                  </a:moveTo>
                  <a:cubicBezTo>
                    <a:pt x="119" y="1"/>
                    <a:pt x="0" y="120"/>
                    <a:pt x="0" y="263"/>
                  </a:cubicBezTo>
                  <a:cubicBezTo>
                    <a:pt x="0" y="417"/>
                    <a:pt x="119" y="536"/>
                    <a:pt x="274" y="536"/>
                  </a:cubicBezTo>
                  <a:cubicBezTo>
                    <a:pt x="417" y="536"/>
                    <a:pt x="536" y="417"/>
                    <a:pt x="536" y="263"/>
                  </a:cubicBezTo>
                  <a:cubicBezTo>
                    <a:pt x="536" y="120"/>
                    <a:pt x="417" y="1"/>
                    <a:pt x="2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8563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64687" y="437460"/>
            <a:ext cx="3776619" cy="572700"/>
          </a:xfrm>
        </p:spPr>
        <p:txBody>
          <a:bodyPr/>
          <a:lstStyle/>
          <a:p>
            <a:r>
              <a:rPr lang="es-MX" sz="2800" dirty="0"/>
              <a:t>Semaforización de los Resultados</a:t>
            </a:r>
          </a:p>
        </p:txBody>
      </p:sp>
      <p:sp>
        <p:nvSpPr>
          <p:cNvPr id="4" name="2 Marcador de contenido"/>
          <p:cNvSpPr txBox="1">
            <a:spLocks/>
          </p:cNvSpPr>
          <p:nvPr/>
        </p:nvSpPr>
        <p:spPr>
          <a:xfrm>
            <a:off x="403617" y="1495949"/>
            <a:ext cx="8229600" cy="52806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dirty="0">
                <a:solidFill>
                  <a:schemeClr val="accent3">
                    <a:lumMod val="50000"/>
                  </a:schemeClr>
                </a:solidFill>
                <a:latin typeface="Lato"/>
                <a:ea typeface="Lato"/>
                <a:cs typeface="Lato"/>
                <a:sym typeface="Lato"/>
              </a:rPr>
              <a:t>Las respuestas asignadas en cada pregunta y cada rubro estará indicada de acuerdo a la siguiente clasificación o escala cromática: </a:t>
            </a:r>
          </a:p>
        </p:txBody>
      </p:sp>
      <p:grpSp>
        <p:nvGrpSpPr>
          <p:cNvPr id="5" name="Grupo 4">
            <a:extLst>
              <a:ext uri="{FF2B5EF4-FFF2-40B4-BE49-F238E27FC236}">
                <a16:creationId xmlns:a16="http://schemas.microsoft.com/office/drawing/2014/main" id="{A43467C0-5E1F-6845-8F66-E6950491F68B}"/>
              </a:ext>
            </a:extLst>
          </p:cNvPr>
          <p:cNvGrpSpPr/>
          <p:nvPr/>
        </p:nvGrpSpPr>
        <p:grpSpPr>
          <a:xfrm>
            <a:off x="306689" y="2214525"/>
            <a:ext cx="8397811" cy="2879357"/>
            <a:chOff x="-15902" y="1793170"/>
            <a:chExt cx="8397811" cy="2879357"/>
          </a:xfrm>
        </p:grpSpPr>
        <p:pic>
          <p:nvPicPr>
            <p:cNvPr id="6" name="Imagen 5">
              <a:extLst>
                <a:ext uri="{FF2B5EF4-FFF2-40B4-BE49-F238E27FC236}">
                  <a16:creationId xmlns:a16="http://schemas.microsoft.com/office/drawing/2014/main" id="{947BF836-8821-9749-961A-8943A5491781}"/>
                </a:ext>
              </a:extLst>
            </p:cNvPr>
            <p:cNvPicPr>
              <a:picLocks noChangeAspect="1"/>
            </p:cNvPicPr>
            <p:nvPr/>
          </p:nvPicPr>
          <p:blipFill>
            <a:blip r:embed="rId2"/>
            <a:stretch>
              <a:fillRect/>
            </a:stretch>
          </p:blipFill>
          <p:spPr>
            <a:xfrm>
              <a:off x="2097024" y="1793170"/>
              <a:ext cx="4688983" cy="2879357"/>
            </a:xfrm>
            <a:prstGeom prst="rect">
              <a:avLst/>
            </a:prstGeom>
          </p:spPr>
        </p:pic>
        <p:cxnSp>
          <p:nvCxnSpPr>
            <p:cNvPr id="7" name="Conector recto de flecha 6">
              <a:extLst>
                <a:ext uri="{FF2B5EF4-FFF2-40B4-BE49-F238E27FC236}">
                  <a16:creationId xmlns:a16="http://schemas.microsoft.com/office/drawing/2014/main" id="{4B27A90E-94AA-8D4C-AD06-CF1EDDC40130}"/>
                </a:ext>
              </a:extLst>
            </p:cNvPr>
            <p:cNvCxnSpPr/>
            <p:nvPr/>
          </p:nvCxnSpPr>
          <p:spPr>
            <a:xfrm>
              <a:off x="1280160" y="2563799"/>
              <a:ext cx="135172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79F8B725-7295-3940-8EDC-54DA96D9E2BE}"/>
                </a:ext>
              </a:extLst>
            </p:cNvPr>
            <p:cNvCxnSpPr>
              <a:cxnSpLocks/>
            </p:cNvCxnSpPr>
            <p:nvPr/>
          </p:nvCxnSpPr>
          <p:spPr>
            <a:xfrm>
              <a:off x="1280160" y="3534432"/>
              <a:ext cx="215480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2A471305-75A2-164F-B2A0-BBC35C331B14}"/>
                </a:ext>
              </a:extLst>
            </p:cNvPr>
            <p:cNvCxnSpPr>
              <a:cxnSpLocks/>
            </p:cNvCxnSpPr>
            <p:nvPr/>
          </p:nvCxnSpPr>
          <p:spPr>
            <a:xfrm>
              <a:off x="1440511" y="4344063"/>
              <a:ext cx="300100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23A22399-7093-4D4B-8E5B-DFE2CB478F32}"/>
                </a:ext>
              </a:extLst>
            </p:cNvPr>
            <p:cNvCxnSpPr>
              <a:cxnSpLocks/>
            </p:cNvCxnSpPr>
            <p:nvPr/>
          </p:nvCxnSpPr>
          <p:spPr>
            <a:xfrm flipH="1">
              <a:off x="5501776" y="2473260"/>
              <a:ext cx="161596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165AD36C-56F2-1B4A-B7A6-D996D432A3E2}"/>
                </a:ext>
              </a:extLst>
            </p:cNvPr>
            <p:cNvCxnSpPr>
              <a:cxnSpLocks/>
            </p:cNvCxnSpPr>
            <p:nvPr/>
          </p:nvCxnSpPr>
          <p:spPr>
            <a:xfrm flipH="1">
              <a:off x="6002034" y="3851081"/>
              <a:ext cx="78397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69A3894F-E134-A444-938B-A0ACED2873EC}"/>
                </a:ext>
              </a:extLst>
            </p:cNvPr>
            <p:cNvSpPr/>
            <p:nvPr/>
          </p:nvSpPr>
          <p:spPr>
            <a:xfrm>
              <a:off x="17329" y="1997003"/>
              <a:ext cx="1962515" cy="646331"/>
            </a:xfrm>
            <a:prstGeom prst="rect">
              <a:avLst/>
            </a:prstGeom>
          </p:spPr>
          <p:txBody>
            <a:bodyPr wrap="square">
              <a:spAutoFit/>
            </a:bodyPr>
            <a:lstStyle/>
            <a:p>
              <a:pPr algn="just"/>
              <a:r>
                <a:rPr lang="es-MX" sz="900" dirty="0">
                  <a:solidFill>
                    <a:schemeClr val="tx1">
                      <a:lumMod val="65000"/>
                      <a:lumOff val="35000"/>
                    </a:schemeClr>
                  </a:solidFill>
                  <a:latin typeface="Lato" panose="020B0604020202020204" charset="0"/>
                  <a:ea typeface="Verdana" panose="020B0604030504040204" pitchFamily="34" charset="0"/>
                  <a:cs typeface="Verdana" panose="020B0604030504040204" pitchFamily="34" charset="0"/>
                </a:rPr>
                <a:t>Situación crítica en el aspecto evaluado, con grandes vacíos y deficiencias que requieren atención primaria</a:t>
              </a:r>
            </a:p>
          </p:txBody>
        </p:sp>
        <p:sp>
          <p:nvSpPr>
            <p:cNvPr id="13" name="Rectángulo 12">
              <a:extLst>
                <a:ext uri="{FF2B5EF4-FFF2-40B4-BE49-F238E27FC236}">
                  <a16:creationId xmlns:a16="http://schemas.microsoft.com/office/drawing/2014/main" id="{B37939FE-F551-BF4D-BABF-3C377008A346}"/>
                </a:ext>
              </a:extLst>
            </p:cNvPr>
            <p:cNvSpPr/>
            <p:nvPr/>
          </p:nvSpPr>
          <p:spPr>
            <a:xfrm>
              <a:off x="2457715" y="2143416"/>
              <a:ext cx="687558" cy="246221"/>
            </a:xfrm>
            <a:prstGeom prst="rect">
              <a:avLst/>
            </a:prstGeom>
          </p:spPr>
          <p:txBody>
            <a:bodyPr wrap="square">
              <a:spAutoFit/>
            </a:bodyPr>
            <a:lstStyle/>
            <a:p>
              <a:pPr algn="just"/>
              <a:r>
                <a:rPr lang="es-MX" sz="1000" b="1" dirty="0">
                  <a:solidFill>
                    <a:schemeClr val="bg1"/>
                  </a:solidFill>
                  <a:latin typeface="Lato" panose="020B0604020202020204" charset="0"/>
                  <a:ea typeface="Verdana" panose="020B0604030504040204" pitchFamily="34" charset="0"/>
                  <a:cs typeface="Verdana" panose="020B0604030504040204" pitchFamily="34" charset="0"/>
                </a:rPr>
                <a:t>0 a 59</a:t>
              </a:r>
            </a:p>
          </p:txBody>
        </p:sp>
        <p:sp>
          <p:nvSpPr>
            <p:cNvPr id="14" name="Rectángulo 13">
              <a:extLst>
                <a:ext uri="{FF2B5EF4-FFF2-40B4-BE49-F238E27FC236}">
                  <a16:creationId xmlns:a16="http://schemas.microsoft.com/office/drawing/2014/main" id="{D6AFCBCA-6A77-5346-ABF6-FBE97A79E470}"/>
                </a:ext>
              </a:extLst>
            </p:cNvPr>
            <p:cNvSpPr/>
            <p:nvPr/>
          </p:nvSpPr>
          <p:spPr>
            <a:xfrm>
              <a:off x="-4770" y="2878824"/>
              <a:ext cx="1773537" cy="646331"/>
            </a:xfrm>
            <a:prstGeom prst="rect">
              <a:avLst/>
            </a:prstGeom>
          </p:spPr>
          <p:txBody>
            <a:bodyPr wrap="square">
              <a:spAutoFit/>
            </a:bodyPr>
            <a:lstStyle/>
            <a:p>
              <a:r>
                <a:rPr lang="es-MX" sz="900" dirty="0">
                  <a:solidFill>
                    <a:schemeClr val="tx1">
                      <a:lumMod val="65000"/>
                      <a:lumOff val="35000"/>
                    </a:schemeClr>
                  </a:solidFill>
                  <a:latin typeface="Lato" panose="020B0604020202020204" charset="0"/>
                  <a:ea typeface="Verdana" panose="020B0604030504040204" pitchFamily="34" charset="0"/>
                  <a:cs typeface="Verdana" panose="020B0604030504040204" pitchFamily="34" charset="0"/>
                </a:rPr>
                <a:t>Notable debilidad en el aspecto evaluado, desarrollos incipientes que requieren fortalecimiento</a:t>
              </a:r>
            </a:p>
          </p:txBody>
        </p:sp>
        <p:sp>
          <p:nvSpPr>
            <p:cNvPr id="15" name="Rectángulo 14">
              <a:extLst>
                <a:ext uri="{FF2B5EF4-FFF2-40B4-BE49-F238E27FC236}">
                  <a16:creationId xmlns:a16="http://schemas.microsoft.com/office/drawing/2014/main" id="{320EA209-DAD9-9D41-A327-4746DDD1C297}"/>
                </a:ext>
              </a:extLst>
            </p:cNvPr>
            <p:cNvSpPr/>
            <p:nvPr/>
          </p:nvSpPr>
          <p:spPr>
            <a:xfrm>
              <a:off x="3190894" y="2143416"/>
              <a:ext cx="771243" cy="246221"/>
            </a:xfrm>
            <a:prstGeom prst="rect">
              <a:avLst/>
            </a:prstGeom>
          </p:spPr>
          <p:txBody>
            <a:bodyPr wrap="square">
              <a:spAutoFit/>
            </a:bodyPr>
            <a:lstStyle/>
            <a:p>
              <a:pPr algn="just"/>
              <a:r>
                <a:rPr lang="es-MX" sz="1000" b="1" dirty="0">
                  <a:solidFill>
                    <a:schemeClr val="bg1"/>
                  </a:solidFill>
                  <a:latin typeface="Lato" panose="020B0604020202020204" charset="0"/>
                  <a:ea typeface="Verdana" panose="020B0604030504040204" pitchFamily="34" charset="0"/>
                  <a:cs typeface="Verdana" panose="020B0604030504040204" pitchFamily="34" charset="0"/>
                </a:rPr>
                <a:t>60 a 80</a:t>
              </a:r>
            </a:p>
          </p:txBody>
        </p:sp>
        <p:sp>
          <p:nvSpPr>
            <p:cNvPr id="16" name="Rectángulo 15">
              <a:extLst>
                <a:ext uri="{FF2B5EF4-FFF2-40B4-BE49-F238E27FC236}">
                  <a16:creationId xmlns:a16="http://schemas.microsoft.com/office/drawing/2014/main" id="{E33CC24C-1EEC-A84C-8641-77A9B3C39A4F}"/>
                </a:ext>
              </a:extLst>
            </p:cNvPr>
            <p:cNvSpPr/>
            <p:nvPr/>
          </p:nvSpPr>
          <p:spPr>
            <a:xfrm>
              <a:off x="4059538" y="2143416"/>
              <a:ext cx="771243" cy="246221"/>
            </a:xfrm>
            <a:prstGeom prst="rect">
              <a:avLst/>
            </a:prstGeom>
          </p:spPr>
          <p:txBody>
            <a:bodyPr wrap="square">
              <a:spAutoFit/>
            </a:bodyPr>
            <a:lstStyle/>
            <a:p>
              <a:pPr algn="just"/>
              <a:r>
                <a:rPr lang="es-MX" sz="1000" b="1" dirty="0">
                  <a:solidFill>
                    <a:schemeClr val="bg1"/>
                  </a:solidFill>
                  <a:latin typeface="Lato" panose="020B0604020202020204" charset="0"/>
                  <a:ea typeface="Verdana" panose="020B0604030504040204" pitchFamily="34" charset="0"/>
                  <a:cs typeface="Verdana" panose="020B0604030504040204" pitchFamily="34" charset="0"/>
                </a:rPr>
                <a:t>81 a 89</a:t>
              </a:r>
            </a:p>
          </p:txBody>
        </p:sp>
        <p:sp>
          <p:nvSpPr>
            <p:cNvPr id="17" name="Rectángulo 16">
              <a:extLst>
                <a:ext uri="{FF2B5EF4-FFF2-40B4-BE49-F238E27FC236}">
                  <a16:creationId xmlns:a16="http://schemas.microsoft.com/office/drawing/2014/main" id="{93DE87ED-4C5C-3240-965F-523955E617C2}"/>
                </a:ext>
              </a:extLst>
            </p:cNvPr>
            <p:cNvSpPr/>
            <p:nvPr/>
          </p:nvSpPr>
          <p:spPr>
            <a:xfrm>
              <a:off x="4830781" y="2143416"/>
              <a:ext cx="816864" cy="246221"/>
            </a:xfrm>
            <a:prstGeom prst="rect">
              <a:avLst/>
            </a:prstGeom>
          </p:spPr>
          <p:txBody>
            <a:bodyPr wrap="square">
              <a:spAutoFit/>
            </a:bodyPr>
            <a:lstStyle/>
            <a:p>
              <a:pPr algn="just"/>
              <a:r>
                <a:rPr lang="es-MX" sz="1000" b="1" dirty="0">
                  <a:solidFill>
                    <a:schemeClr val="bg1"/>
                  </a:solidFill>
                  <a:latin typeface="Lato" panose="020B0604020202020204" charset="0"/>
                  <a:ea typeface="Verdana" panose="020B0604030504040204" pitchFamily="34" charset="0"/>
                  <a:cs typeface="Verdana" panose="020B0604030504040204" pitchFamily="34" charset="0"/>
                </a:rPr>
                <a:t>90 a 100</a:t>
              </a:r>
            </a:p>
          </p:txBody>
        </p:sp>
        <p:sp>
          <p:nvSpPr>
            <p:cNvPr id="18" name="Rectángulo 17">
              <a:extLst>
                <a:ext uri="{FF2B5EF4-FFF2-40B4-BE49-F238E27FC236}">
                  <a16:creationId xmlns:a16="http://schemas.microsoft.com/office/drawing/2014/main" id="{DA3D2990-27C2-6844-8AA5-BAC3FADC6CAD}"/>
                </a:ext>
              </a:extLst>
            </p:cNvPr>
            <p:cNvSpPr/>
            <p:nvPr/>
          </p:nvSpPr>
          <p:spPr>
            <a:xfrm>
              <a:off x="5648152" y="2138785"/>
              <a:ext cx="816864" cy="215444"/>
            </a:xfrm>
            <a:prstGeom prst="rect">
              <a:avLst/>
            </a:prstGeom>
          </p:spPr>
          <p:txBody>
            <a:bodyPr wrap="square">
              <a:spAutoFit/>
            </a:bodyPr>
            <a:lstStyle/>
            <a:p>
              <a:pPr algn="just"/>
              <a:r>
                <a:rPr lang="es-MX" sz="800" b="1" dirty="0" smtClean="0">
                  <a:solidFill>
                    <a:schemeClr val="bg1"/>
                  </a:solidFill>
                  <a:latin typeface="Lato" panose="020B0604020202020204" charset="0"/>
                  <a:ea typeface="Verdana" panose="020B0604030504040204" pitchFamily="34" charset="0"/>
                  <a:cs typeface="Verdana" panose="020B0604030504040204" pitchFamily="34" charset="0"/>
                </a:rPr>
                <a:t>Opacidad</a:t>
              </a:r>
              <a:endParaRPr lang="es-MX" sz="800" b="1" dirty="0">
                <a:solidFill>
                  <a:schemeClr val="bg1"/>
                </a:solidFill>
                <a:latin typeface="Lato" panose="020B0604020202020204" charset="0"/>
                <a:ea typeface="Verdana" panose="020B0604030504040204" pitchFamily="34" charset="0"/>
                <a:cs typeface="Verdana" panose="020B0604030504040204" pitchFamily="34" charset="0"/>
              </a:endParaRPr>
            </a:p>
          </p:txBody>
        </p:sp>
        <p:sp>
          <p:nvSpPr>
            <p:cNvPr id="19" name="Rectángulo 18">
              <a:extLst>
                <a:ext uri="{FF2B5EF4-FFF2-40B4-BE49-F238E27FC236}">
                  <a16:creationId xmlns:a16="http://schemas.microsoft.com/office/drawing/2014/main" id="{CEE245C5-463A-9340-A7A0-200F29B1C4B6}"/>
                </a:ext>
              </a:extLst>
            </p:cNvPr>
            <p:cNvSpPr/>
            <p:nvPr/>
          </p:nvSpPr>
          <p:spPr>
            <a:xfrm>
              <a:off x="-15902" y="3932788"/>
              <a:ext cx="2223790" cy="507831"/>
            </a:xfrm>
            <a:prstGeom prst="rect">
              <a:avLst/>
            </a:prstGeom>
          </p:spPr>
          <p:txBody>
            <a:bodyPr wrap="square">
              <a:spAutoFit/>
            </a:bodyPr>
            <a:lstStyle/>
            <a:p>
              <a:r>
                <a:rPr lang="es-MX" sz="900" dirty="0">
                  <a:solidFill>
                    <a:schemeClr val="tx1">
                      <a:lumMod val="65000"/>
                      <a:lumOff val="35000"/>
                    </a:schemeClr>
                  </a:solidFill>
                  <a:latin typeface="Lato" panose="020B0604020202020204" charset="0"/>
                  <a:ea typeface="Verdana" panose="020B0604030504040204" pitchFamily="34" charset="0"/>
                  <a:cs typeface="Verdana" panose="020B0604030504040204" pitchFamily="34" charset="0"/>
                </a:rPr>
                <a:t>En proceso de fortalecimiento del aspecto evaluado, aunque con vacíos y debilidades</a:t>
              </a:r>
            </a:p>
          </p:txBody>
        </p:sp>
        <p:sp>
          <p:nvSpPr>
            <p:cNvPr id="20" name="Rectángulo 19">
              <a:extLst>
                <a:ext uri="{FF2B5EF4-FFF2-40B4-BE49-F238E27FC236}">
                  <a16:creationId xmlns:a16="http://schemas.microsoft.com/office/drawing/2014/main" id="{2111F3EF-5A17-DC41-8106-02F62BF6180C}"/>
                </a:ext>
              </a:extLst>
            </p:cNvPr>
            <p:cNvSpPr/>
            <p:nvPr/>
          </p:nvSpPr>
          <p:spPr>
            <a:xfrm>
              <a:off x="6829335" y="1821269"/>
              <a:ext cx="1552574" cy="646331"/>
            </a:xfrm>
            <a:prstGeom prst="rect">
              <a:avLst/>
            </a:prstGeom>
          </p:spPr>
          <p:txBody>
            <a:bodyPr wrap="square">
              <a:spAutoFit/>
            </a:bodyPr>
            <a:lstStyle/>
            <a:p>
              <a:pPr algn="just"/>
              <a:r>
                <a:rPr lang="es-MX" sz="900" dirty="0">
                  <a:solidFill>
                    <a:schemeClr val="tx1">
                      <a:lumMod val="65000"/>
                      <a:lumOff val="35000"/>
                    </a:schemeClr>
                  </a:solidFill>
                  <a:latin typeface="Lato" panose="020B0604020202020204" charset="0"/>
                  <a:ea typeface="Verdana" panose="020B0604030504040204" pitchFamily="34" charset="0"/>
                  <a:cs typeface="Verdana" panose="020B0604030504040204" pitchFamily="34" charset="0"/>
                </a:rPr>
                <a:t>El aspecto evaluado se encuentra en parámetros de excelencia, se pueden obtener prácticas exitosas</a:t>
              </a:r>
            </a:p>
          </p:txBody>
        </p:sp>
        <p:sp>
          <p:nvSpPr>
            <p:cNvPr id="21" name="Rectángulo 20">
              <a:extLst>
                <a:ext uri="{FF2B5EF4-FFF2-40B4-BE49-F238E27FC236}">
                  <a16:creationId xmlns:a16="http://schemas.microsoft.com/office/drawing/2014/main" id="{C3A043D4-E587-4D42-9484-ED86A5EDA2AB}"/>
                </a:ext>
              </a:extLst>
            </p:cNvPr>
            <p:cNvSpPr/>
            <p:nvPr/>
          </p:nvSpPr>
          <p:spPr>
            <a:xfrm>
              <a:off x="6829335" y="3666415"/>
              <a:ext cx="1170141" cy="369332"/>
            </a:xfrm>
            <a:prstGeom prst="rect">
              <a:avLst/>
            </a:prstGeom>
          </p:spPr>
          <p:txBody>
            <a:bodyPr wrap="square">
              <a:spAutoFit/>
            </a:bodyPr>
            <a:lstStyle/>
            <a:p>
              <a:pPr algn="just"/>
              <a:r>
                <a:rPr lang="es-MX" sz="900" dirty="0">
                  <a:solidFill>
                    <a:schemeClr val="tx1">
                      <a:lumMod val="65000"/>
                      <a:lumOff val="35000"/>
                    </a:schemeClr>
                  </a:solidFill>
                  <a:latin typeface="Lato" panose="020B0604020202020204" charset="0"/>
                  <a:ea typeface="Verdana" panose="020B0604030504040204" pitchFamily="34" charset="0"/>
                  <a:cs typeface="Verdana" panose="020B0604030504040204" pitchFamily="34" charset="0"/>
                </a:rPr>
                <a:t>Personas que han contestado no sabe</a:t>
              </a:r>
            </a:p>
          </p:txBody>
        </p:sp>
      </p:grpSp>
      <p:grpSp>
        <p:nvGrpSpPr>
          <p:cNvPr id="23" name="Google Shape;9738;p64"/>
          <p:cNvGrpSpPr/>
          <p:nvPr/>
        </p:nvGrpSpPr>
        <p:grpSpPr>
          <a:xfrm>
            <a:off x="3305366" y="557108"/>
            <a:ext cx="410815" cy="626967"/>
            <a:chOff x="5373342" y="3808935"/>
            <a:chExt cx="231395" cy="353145"/>
          </a:xfrm>
        </p:grpSpPr>
        <p:sp>
          <p:nvSpPr>
            <p:cNvPr id="24" name="Google Shape;9739;p64"/>
            <p:cNvSpPr/>
            <p:nvPr/>
          </p:nvSpPr>
          <p:spPr>
            <a:xfrm>
              <a:off x="5422654" y="3832827"/>
              <a:ext cx="132772" cy="114200"/>
            </a:xfrm>
            <a:custGeom>
              <a:avLst/>
              <a:gdLst/>
              <a:ahLst/>
              <a:cxnLst/>
              <a:rect l="l" t="t" r="r" b="b"/>
              <a:pathLst>
                <a:path w="4168" h="3585" extrusionOk="0">
                  <a:moveTo>
                    <a:pt x="2072" y="322"/>
                  </a:moveTo>
                  <a:cubicBezTo>
                    <a:pt x="3036" y="322"/>
                    <a:pt x="3822" y="1108"/>
                    <a:pt x="3822" y="2084"/>
                  </a:cubicBezTo>
                  <a:lnTo>
                    <a:pt x="3846" y="2918"/>
                  </a:lnTo>
                  <a:cubicBezTo>
                    <a:pt x="3846" y="3108"/>
                    <a:pt x="3679" y="3275"/>
                    <a:pt x="3489" y="3275"/>
                  </a:cubicBezTo>
                  <a:lnTo>
                    <a:pt x="667" y="3275"/>
                  </a:lnTo>
                  <a:cubicBezTo>
                    <a:pt x="476" y="3275"/>
                    <a:pt x="310" y="3108"/>
                    <a:pt x="310" y="2918"/>
                  </a:cubicBezTo>
                  <a:lnTo>
                    <a:pt x="310" y="2084"/>
                  </a:lnTo>
                  <a:cubicBezTo>
                    <a:pt x="310" y="1108"/>
                    <a:pt x="1096" y="322"/>
                    <a:pt x="2072" y="322"/>
                  </a:cubicBezTo>
                  <a:close/>
                  <a:moveTo>
                    <a:pt x="2084" y="1"/>
                  </a:moveTo>
                  <a:cubicBezTo>
                    <a:pt x="941" y="1"/>
                    <a:pt x="0" y="929"/>
                    <a:pt x="0" y="2084"/>
                  </a:cubicBezTo>
                  <a:lnTo>
                    <a:pt x="0" y="2918"/>
                  </a:lnTo>
                  <a:cubicBezTo>
                    <a:pt x="0" y="3287"/>
                    <a:pt x="298" y="3584"/>
                    <a:pt x="667" y="3584"/>
                  </a:cubicBezTo>
                  <a:lnTo>
                    <a:pt x="3489" y="3584"/>
                  </a:lnTo>
                  <a:cubicBezTo>
                    <a:pt x="3858" y="3584"/>
                    <a:pt x="4156" y="3287"/>
                    <a:pt x="4156" y="2918"/>
                  </a:cubicBezTo>
                  <a:lnTo>
                    <a:pt x="4156" y="2084"/>
                  </a:lnTo>
                  <a:cubicBezTo>
                    <a:pt x="4167" y="929"/>
                    <a:pt x="3227" y="1"/>
                    <a:pt x="208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740;p64"/>
            <p:cNvSpPr/>
            <p:nvPr/>
          </p:nvSpPr>
          <p:spPr>
            <a:xfrm>
              <a:off x="5394590" y="3972415"/>
              <a:ext cx="45139" cy="37557"/>
            </a:xfrm>
            <a:custGeom>
              <a:avLst/>
              <a:gdLst/>
              <a:ahLst/>
              <a:cxnLst/>
              <a:rect l="l" t="t" r="r" b="b"/>
              <a:pathLst>
                <a:path w="1417" h="1179" extrusionOk="0">
                  <a:moveTo>
                    <a:pt x="953" y="334"/>
                  </a:moveTo>
                  <a:cubicBezTo>
                    <a:pt x="1024" y="334"/>
                    <a:pt x="1096" y="393"/>
                    <a:pt x="1096" y="464"/>
                  </a:cubicBezTo>
                  <a:lnTo>
                    <a:pt x="1096" y="715"/>
                  </a:lnTo>
                  <a:cubicBezTo>
                    <a:pt x="1096" y="798"/>
                    <a:pt x="1024" y="857"/>
                    <a:pt x="953" y="857"/>
                  </a:cubicBezTo>
                  <a:lnTo>
                    <a:pt x="465" y="857"/>
                  </a:lnTo>
                  <a:cubicBezTo>
                    <a:pt x="393" y="857"/>
                    <a:pt x="334" y="798"/>
                    <a:pt x="334" y="715"/>
                  </a:cubicBezTo>
                  <a:lnTo>
                    <a:pt x="334" y="464"/>
                  </a:lnTo>
                  <a:cubicBezTo>
                    <a:pt x="334" y="393"/>
                    <a:pt x="393" y="334"/>
                    <a:pt x="465" y="334"/>
                  </a:cubicBezTo>
                  <a:close/>
                  <a:moveTo>
                    <a:pt x="465" y="0"/>
                  </a:moveTo>
                  <a:cubicBezTo>
                    <a:pt x="214" y="0"/>
                    <a:pt x="0" y="214"/>
                    <a:pt x="0" y="464"/>
                  </a:cubicBezTo>
                  <a:lnTo>
                    <a:pt x="0" y="715"/>
                  </a:lnTo>
                  <a:cubicBezTo>
                    <a:pt x="0" y="976"/>
                    <a:pt x="214" y="1179"/>
                    <a:pt x="465" y="1179"/>
                  </a:cubicBezTo>
                  <a:lnTo>
                    <a:pt x="953" y="1179"/>
                  </a:lnTo>
                  <a:cubicBezTo>
                    <a:pt x="1215" y="1179"/>
                    <a:pt x="1417" y="976"/>
                    <a:pt x="1417" y="715"/>
                  </a:cubicBezTo>
                  <a:lnTo>
                    <a:pt x="1417" y="464"/>
                  </a:lnTo>
                  <a:cubicBezTo>
                    <a:pt x="1417" y="214"/>
                    <a:pt x="1203" y="0"/>
                    <a:pt x="9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741;p64"/>
            <p:cNvSpPr/>
            <p:nvPr/>
          </p:nvSpPr>
          <p:spPr>
            <a:xfrm>
              <a:off x="5460179" y="3972415"/>
              <a:ext cx="58072" cy="37557"/>
            </a:xfrm>
            <a:custGeom>
              <a:avLst/>
              <a:gdLst/>
              <a:ahLst/>
              <a:cxnLst/>
              <a:rect l="l" t="t" r="r" b="b"/>
              <a:pathLst>
                <a:path w="1823" h="1179" extrusionOk="0">
                  <a:moveTo>
                    <a:pt x="1346" y="334"/>
                  </a:moveTo>
                  <a:cubicBezTo>
                    <a:pt x="1430" y="334"/>
                    <a:pt x="1489" y="393"/>
                    <a:pt x="1489" y="464"/>
                  </a:cubicBezTo>
                  <a:lnTo>
                    <a:pt x="1489" y="715"/>
                  </a:lnTo>
                  <a:cubicBezTo>
                    <a:pt x="1489" y="798"/>
                    <a:pt x="1430" y="857"/>
                    <a:pt x="1346" y="857"/>
                  </a:cubicBezTo>
                  <a:lnTo>
                    <a:pt x="441" y="857"/>
                  </a:lnTo>
                  <a:cubicBezTo>
                    <a:pt x="370" y="857"/>
                    <a:pt x="311" y="798"/>
                    <a:pt x="311" y="715"/>
                  </a:cubicBezTo>
                  <a:lnTo>
                    <a:pt x="311" y="464"/>
                  </a:lnTo>
                  <a:cubicBezTo>
                    <a:pt x="311" y="393"/>
                    <a:pt x="370" y="334"/>
                    <a:pt x="441" y="334"/>
                  </a:cubicBezTo>
                  <a:close/>
                  <a:moveTo>
                    <a:pt x="453" y="0"/>
                  </a:moveTo>
                  <a:cubicBezTo>
                    <a:pt x="203" y="0"/>
                    <a:pt x="1" y="214"/>
                    <a:pt x="1" y="464"/>
                  </a:cubicBezTo>
                  <a:lnTo>
                    <a:pt x="1" y="715"/>
                  </a:lnTo>
                  <a:cubicBezTo>
                    <a:pt x="1" y="976"/>
                    <a:pt x="203" y="1179"/>
                    <a:pt x="453" y="1179"/>
                  </a:cubicBezTo>
                  <a:lnTo>
                    <a:pt x="1370" y="1179"/>
                  </a:lnTo>
                  <a:cubicBezTo>
                    <a:pt x="1620" y="1179"/>
                    <a:pt x="1823" y="976"/>
                    <a:pt x="1823" y="715"/>
                  </a:cubicBezTo>
                  <a:lnTo>
                    <a:pt x="1823" y="464"/>
                  </a:lnTo>
                  <a:cubicBezTo>
                    <a:pt x="1823" y="214"/>
                    <a:pt x="1620" y="0"/>
                    <a:pt x="13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742;p64"/>
            <p:cNvSpPr/>
            <p:nvPr/>
          </p:nvSpPr>
          <p:spPr>
            <a:xfrm>
              <a:off x="5538319" y="3972415"/>
              <a:ext cx="45170" cy="37557"/>
            </a:xfrm>
            <a:custGeom>
              <a:avLst/>
              <a:gdLst/>
              <a:ahLst/>
              <a:cxnLst/>
              <a:rect l="l" t="t" r="r" b="b"/>
              <a:pathLst>
                <a:path w="1418" h="1179" extrusionOk="0">
                  <a:moveTo>
                    <a:pt x="941" y="334"/>
                  </a:moveTo>
                  <a:cubicBezTo>
                    <a:pt x="1013" y="334"/>
                    <a:pt x="1072" y="393"/>
                    <a:pt x="1072" y="464"/>
                  </a:cubicBezTo>
                  <a:lnTo>
                    <a:pt x="1072" y="715"/>
                  </a:lnTo>
                  <a:cubicBezTo>
                    <a:pt x="1072" y="798"/>
                    <a:pt x="1013" y="857"/>
                    <a:pt x="941" y="857"/>
                  </a:cubicBezTo>
                  <a:lnTo>
                    <a:pt x="453" y="857"/>
                  </a:lnTo>
                  <a:cubicBezTo>
                    <a:pt x="370" y="857"/>
                    <a:pt x="310" y="798"/>
                    <a:pt x="310" y="715"/>
                  </a:cubicBezTo>
                  <a:lnTo>
                    <a:pt x="310" y="464"/>
                  </a:lnTo>
                  <a:cubicBezTo>
                    <a:pt x="310" y="393"/>
                    <a:pt x="370" y="334"/>
                    <a:pt x="453" y="334"/>
                  </a:cubicBezTo>
                  <a:close/>
                  <a:moveTo>
                    <a:pt x="465" y="0"/>
                  </a:moveTo>
                  <a:cubicBezTo>
                    <a:pt x="215" y="0"/>
                    <a:pt x="1" y="214"/>
                    <a:pt x="1" y="464"/>
                  </a:cubicBezTo>
                  <a:lnTo>
                    <a:pt x="1" y="715"/>
                  </a:lnTo>
                  <a:cubicBezTo>
                    <a:pt x="1" y="976"/>
                    <a:pt x="215" y="1179"/>
                    <a:pt x="465" y="1179"/>
                  </a:cubicBezTo>
                  <a:lnTo>
                    <a:pt x="953" y="1179"/>
                  </a:lnTo>
                  <a:cubicBezTo>
                    <a:pt x="1203" y="1179"/>
                    <a:pt x="1417" y="976"/>
                    <a:pt x="1417" y="715"/>
                  </a:cubicBezTo>
                  <a:lnTo>
                    <a:pt x="1417" y="464"/>
                  </a:lnTo>
                  <a:cubicBezTo>
                    <a:pt x="1417" y="214"/>
                    <a:pt x="1203" y="0"/>
                    <a:pt x="9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743;p64"/>
            <p:cNvSpPr/>
            <p:nvPr/>
          </p:nvSpPr>
          <p:spPr>
            <a:xfrm>
              <a:off x="5373342" y="3808935"/>
              <a:ext cx="231395" cy="353145"/>
            </a:xfrm>
            <a:custGeom>
              <a:avLst/>
              <a:gdLst/>
              <a:ahLst/>
              <a:cxnLst/>
              <a:rect l="l" t="t" r="r" b="b"/>
              <a:pathLst>
                <a:path w="7264" h="11086" extrusionOk="0">
                  <a:moveTo>
                    <a:pt x="4215" y="9502"/>
                  </a:moveTo>
                  <a:lnTo>
                    <a:pt x="4215" y="10764"/>
                  </a:lnTo>
                  <a:lnTo>
                    <a:pt x="3048" y="10764"/>
                  </a:lnTo>
                  <a:lnTo>
                    <a:pt x="3048" y="9502"/>
                  </a:lnTo>
                  <a:close/>
                  <a:moveTo>
                    <a:pt x="1810" y="1"/>
                  </a:moveTo>
                  <a:cubicBezTo>
                    <a:pt x="822" y="1"/>
                    <a:pt x="0" y="822"/>
                    <a:pt x="0" y="1822"/>
                  </a:cubicBezTo>
                  <a:lnTo>
                    <a:pt x="0" y="7144"/>
                  </a:lnTo>
                  <a:cubicBezTo>
                    <a:pt x="0" y="7728"/>
                    <a:pt x="477" y="8204"/>
                    <a:pt x="1060" y="8204"/>
                  </a:cubicBezTo>
                  <a:lnTo>
                    <a:pt x="2727" y="8204"/>
                  </a:lnTo>
                  <a:lnTo>
                    <a:pt x="2727" y="8275"/>
                  </a:lnTo>
                  <a:cubicBezTo>
                    <a:pt x="2727" y="8371"/>
                    <a:pt x="2798" y="8442"/>
                    <a:pt x="2882" y="8442"/>
                  </a:cubicBezTo>
                  <a:cubicBezTo>
                    <a:pt x="2977" y="8442"/>
                    <a:pt x="3048" y="8371"/>
                    <a:pt x="3048" y="8275"/>
                  </a:cubicBezTo>
                  <a:lnTo>
                    <a:pt x="3048" y="7144"/>
                  </a:lnTo>
                  <a:lnTo>
                    <a:pt x="4215" y="7144"/>
                  </a:lnTo>
                  <a:lnTo>
                    <a:pt x="4215" y="9168"/>
                  </a:lnTo>
                  <a:lnTo>
                    <a:pt x="3048" y="9168"/>
                  </a:lnTo>
                  <a:lnTo>
                    <a:pt x="3048" y="9049"/>
                  </a:lnTo>
                  <a:cubicBezTo>
                    <a:pt x="3048" y="8966"/>
                    <a:pt x="2977" y="8883"/>
                    <a:pt x="2882" y="8883"/>
                  </a:cubicBezTo>
                  <a:cubicBezTo>
                    <a:pt x="2798" y="8883"/>
                    <a:pt x="2727" y="8966"/>
                    <a:pt x="2727" y="9049"/>
                  </a:cubicBezTo>
                  <a:lnTo>
                    <a:pt x="2727" y="10930"/>
                  </a:lnTo>
                  <a:cubicBezTo>
                    <a:pt x="2727" y="11014"/>
                    <a:pt x="2798" y="11085"/>
                    <a:pt x="2882" y="11085"/>
                  </a:cubicBezTo>
                  <a:lnTo>
                    <a:pt x="4370" y="11085"/>
                  </a:lnTo>
                  <a:cubicBezTo>
                    <a:pt x="4465" y="11085"/>
                    <a:pt x="4537" y="11014"/>
                    <a:pt x="4537" y="10930"/>
                  </a:cubicBezTo>
                  <a:lnTo>
                    <a:pt x="4537" y="8192"/>
                  </a:lnTo>
                  <a:lnTo>
                    <a:pt x="6204" y="8192"/>
                  </a:lnTo>
                  <a:cubicBezTo>
                    <a:pt x="6787" y="8192"/>
                    <a:pt x="7263" y="7716"/>
                    <a:pt x="7263" y="7132"/>
                  </a:cubicBezTo>
                  <a:lnTo>
                    <a:pt x="7263" y="1798"/>
                  </a:lnTo>
                  <a:cubicBezTo>
                    <a:pt x="7263" y="810"/>
                    <a:pt x="6442" y="1"/>
                    <a:pt x="5453" y="1"/>
                  </a:cubicBezTo>
                  <a:lnTo>
                    <a:pt x="5132" y="1"/>
                  </a:lnTo>
                  <a:cubicBezTo>
                    <a:pt x="5049" y="1"/>
                    <a:pt x="4977" y="72"/>
                    <a:pt x="4977" y="167"/>
                  </a:cubicBezTo>
                  <a:cubicBezTo>
                    <a:pt x="4977" y="251"/>
                    <a:pt x="5049" y="334"/>
                    <a:pt x="5132" y="334"/>
                  </a:cubicBezTo>
                  <a:lnTo>
                    <a:pt x="5453" y="334"/>
                  </a:lnTo>
                  <a:cubicBezTo>
                    <a:pt x="6263" y="334"/>
                    <a:pt x="6942" y="1001"/>
                    <a:pt x="6942" y="1822"/>
                  </a:cubicBezTo>
                  <a:lnTo>
                    <a:pt x="6942" y="7144"/>
                  </a:lnTo>
                  <a:cubicBezTo>
                    <a:pt x="6942" y="7549"/>
                    <a:pt x="6608" y="7871"/>
                    <a:pt x="6204" y="7871"/>
                  </a:cubicBezTo>
                  <a:lnTo>
                    <a:pt x="4537" y="7871"/>
                  </a:lnTo>
                  <a:lnTo>
                    <a:pt x="4537" y="7144"/>
                  </a:lnTo>
                  <a:lnTo>
                    <a:pt x="4727" y="7144"/>
                  </a:lnTo>
                  <a:cubicBezTo>
                    <a:pt x="4822" y="7144"/>
                    <a:pt x="4894" y="7073"/>
                    <a:pt x="4894" y="6978"/>
                  </a:cubicBezTo>
                  <a:cubicBezTo>
                    <a:pt x="4894" y="6894"/>
                    <a:pt x="4822" y="6823"/>
                    <a:pt x="4727" y="6823"/>
                  </a:cubicBezTo>
                  <a:lnTo>
                    <a:pt x="2525" y="6823"/>
                  </a:lnTo>
                  <a:cubicBezTo>
                    <a:pt x="2441" y="6823"/>
                    <a:pt x="2370" y="6894"/>
                    <a:pt x="2370" y="6978"/>
                  </a:cubicBezTo>
                  <a:cubicBezTo>
                    <a:pt x="2370" y="7073"/>
                    <a:pt x="2441" y="7144"/>
                    <a:pt x="2525" y="7144"/>
                  </a:cubicBezTo>
                  <a:lnTo>
                    <a:pt x="2727" y="7144"/>
                  </a:lnTo>
                  <a:lnTo>
                    <a:pt x="2727" y="7871"/>
                  </a:lnTo>
                  <a:lnTo>
                    <a:pt x="1060" y="7871"/>
                  </a:lnTo>
                  <a:cubicBezTo>
                    <a:pt x="655" y="7871"/>
                    <a:pt x="322" y="7549"/>
                    <a:pt x="322" y="7144"/>
                  </a:cubicBezTo>
                  <a:lnTo>
                    <a:pt x="322" y="1822"/>
                  </a:lnTo>
                  <a:cubicBezTo>
                    <a:pt x="322" y="1001"/>
                    <a:pt x="1001" y="334"/>
                    <a:pt x="1810" y="334"/>
                  </a:cubicBezTo>
                  <a:lnTo>
                    <a:pt x="4191" y="334"/>
                  </a:lnTo>
                  <a:cubicBezTo>
                    <a:pt x="4287" y="334"/>
                    <a:pt x="4358" y="251"/>
                    <a:pt x="4358" y="167"/>
                  </a:cubicBezTo>
                  <a:cubicBezTo>
                    <a:pt x="4358" y="72"/>
                    <a:pt x="4287" y="1"/>
                    <a:pt x="41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744;p64"/>
            <p:cNvSpPr/>
            <p:nvPr/>
          </p:nvSpPr>
          <p:spPr>
            <a:xfrm>
              <a:off x="5481426" y="4125255"/>
              <a:ext cx="15195" cy="15195"/>
            </a:xfrm>
            <a:custGeom>
              <a:avLst/>
              <a:gdLst/>
              <a:ahLst/>
              <a:cxnLst/>
              <a:rect l="l" t="t" r="r" b="b"/>
              <a:pathLst>
                <a:path w="477" h="477" extrusionOk="0">
                  <a:moveTo>
                    <a:pt x="239" y="0"/>
                  </a:moveTo>
                  <a:cubicBezTo>
                    <a:pt x="108" y="0"/>
                    <a:pt x="1" y="108"/>
                    <a:pt x="1" y="238"/>
                  </a:cubicBezTo>
                  <a:cubicBezTo>
                    <a:pt x="1" y="369"/>
                    <a:pt x="108" y="477"/>
                    <a:pt x="239" y="477"/>
                  </a:cubicBezTo>
                  <a:cubicBezTo>
                    <a:pt x="370" y="477"/>
                    <a:pt x="477" y="369"/>
                    <a:pt x="477" y="238"/>
                  </a:cubicBezTo>
                  <a:cubicBezTo>
                    <a:pt x="477" y="108"/>
                    <a:pt x="370" y="0"/>
                    <a:pt x="2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745;p64"/>
            <p:cNvSpPr/>
            <p:nvPr/>
          </p:nvSpPr>
          <p:spPr>
            <a:xfrm>
              <a:off x="5447692" y="3873792"/>
              <a:ext cx="29593" cy="48579"/>
            </a:xfrm>
            <a:custGeom>
              <a:avLst/>
              <a:gdLst/>
              <a:ahLst/>
              <a:cxnLst/>
              <a:rect l="l" t="t" r="r" b="b"/>
              <a:pathLst>
                <a:path w="929" h="1525" extrusionOk="0">
                  <a:moveTo>
                    <a:pt x="595" y="334"/>
                  </a:moveTo>
                  <a:lnTo>
                    <a:pt x="595" y="596"/>
                  </a:lnTo>
                  <a:lnTo>
                    <a:pt x="333" y="596"/>
                  </a:lnTo>
                  <a:lnTo>
                    <a:pt x="333" y="334"/>
                  </a:lnTo>
                  <a:close/>
                  <a:moveTo>
                    <a:pt x="595" y="917"/>
                  </a:moveTo>
                  <a:lnTo>
                    <a:pt x="595" y="1179"/>
                  </a:lnTo>
                  <a:lnTo>
                    <a:pt x="333" y="1179"/>
                  </a:lnTo>
                  <a:lnTo>
                    <a:pt x="333" y="917"/>
                  </a:lnTo>
                  <a:close/>
                  <a:moveTo>
                    <a:pt x="167" y="1"/>
                  </a:moveTo>
                  <a:cubicBezTo>
                    <a:pt x="83" y="1"/>
                    <a:pt x="0" y="84"/>
                    <a:pt x="0" y="167"/>
                  </a:cubicBezTo>
                  <a:lnTo>
                    <a:pt x="0" y="1358"/>
                  </a:lnTo>
                  <a:cubicBezTo>
                    <a:pt x="0" y="1453"/>
                    <a:pt x="83" y="1525"/>
                    <a:pt x="167" y="1525"/>
                  </a:cubicBezTo>
                  <a:lnTo>
                    <a:pt x="762" y="1525"/>
                  </a:lnTo>
                  <a:cubicBezTo>
                    <a:pt x="845" y="1525"/>
                    <a:pt x="929" y="1453"/>
                    <a:pt x="929" y="1358"/>
                  </a:cubicBezTo>
                  <a:lnTo>
                    <a:pt x="929" y="167"/>
                  </a:lnTo>
                  <a:cubicBezTo>
                    <a:pt x="929" y="84"/>
                    <a:pt x="845" y="1"/>
                    <a:pt x="7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746;p64"/>
            <p:cNvSpPr/>
            <p:nvPr/>
          </p:nvSpPr>
          <p:spPr>
            <a:xfrm>
              <a:off x="5500762" y="3873792"/>
              <a:ext cx="29625" cy="48579"/>
            </a:xfrm>
            <a:custGeom>
              <a:avLst/>
              <a:gdLst/>
              <a:ahLst/>
              <a:cxnLst/>
              <a:rect l="l" t="t" r="r" b="b"/>
              <a:pathLst>
                <a:path w="930" h="1525" extrusionOk="0">
                  <a:moveTo>
                    <a:pt x="596" y="917"/>
                  </a:moveTo>
                  <a:lnTo>
                    <a:pt x="596" y="1179"/>
                  </a:lnTo>
                  <a:lnTo>
                    <a:pt x="334" y="1179"/>
                  </a:lnTo>
                  <a:lnTo>
                    <a:pt x="334" y="917"/>
                  </a:lnTo>
                  <a:close/>
                  <a:moveTo>
                    <a:pt x="168" y="1"/>
                  </a:moveTo>
                  <a:cubicBezTo>
                    <a:pt x="84" y="1"/>
                    <a:pt x="1" y="84"/>
                    <a:pt x="1" y="167"/>
                  </a:cubicBezTo>
                  <a:lnTo>
                    <a:pt x="1" y="1358"/>
                  </a:lnTo>
                  <a:cubicBezTo>
                    <a:pt x="1" y="1453"/>
                    <a:pt x="84" y="1525"/>
                    <a:pt x="168" y="1525"/>
                  </a:cubicBezTo>
                  <a:lnTo>
                    <a:pt x="763" y="1525"/>
                  </a:lnTo>
                  <a:cubicBezTo>
                    <a:pt x="858" y="1525"/>
                    <a:pt x="930" y="1453"/>
                    <a:pt x="930" y="1358"/>
                  </a:cubicBezTo>
                  <a:lnTo>
                    <a:pt x="930" y="763"/>
                  </a:lnTo>
                  <a:cubicBezTo>
                    <a:pt x="930" y="679"/>
                    <a:pt x="858" y="596"/>
                    <a:pt x="763" y="596"/>
                  </a:cubicBezTo>
                  <a:lnTo>
                    <a:pt x="334" y="596"/>
                  </a:lnTo>
                  <a:lnTo>
                    <a:pt x="334" y="334"/>
                  </a:lnTo>
                  <a:lnTo>
                    <a:pt x="763" y="334"/>
                  </a:lnTo>
                  <a:cubicBezTo>
                    <a:pt x="858" y="334"/>
                    <a:pt x="930" y="262"/>
                    <a:pt x="930" y="167"/>
                  </a:cubicBezTo>
                  <a:cubicBezTo>
                    <a:pt x="930" y="84"/>
                    <a:pt x="858" y="1"/>
                    <a:pt x="7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747;p64"/>
            <p:cNvSpPr/>
            <p:nvPr/>
          </p:nvSpPr>
          <p:spPr>
            <a:xfrm>
              <a:off x="5482573" y="3909533"/>
              <a:ext cx="15959" cy="17998"/>
            </a:xfrm>
            <a:custGeom>
              <a:avLst/>
              <a:gdLst/>
              <a:ahLst/>
              <a:cxnLst/>
              <a:rect l="l" t="t" r="r" b="b"/>
              <a:pathLst>
                <a:path w="501" h="565" extrusionOk="0">
                  <a:moveTo>
                    <a:pt x="324" y="1"/>
                  </a:moveTo>
                  <a:cubicBezTo>
                    <a:pt x="261" y="1"/>
                    <a:pt x="191" y="30"/>
                    <a:pt x="155" y="93"/>
                  </a:cubicBezTo>
                  <a:lnTo>
                    <a:pt x="36" y="331"/>
                  </a:lnTo>
                  <a:cubicBezTo>
                    <a:pt x="0" y="403"/>
                    <a:pt x="36" y="510"/>
                    <a:pt x="119" y="545"/>
                  </a:cubicBezTo>
                  <a:cubicBezTo>
                    <a:pt x="139" y="559"/>
                    <a:pt x="162" y="565"/>
                    <a:pt x="185" y="565"/>
                  </a:cubicBezTo>
                  <a:cubicBezTo>
                    <a:pt x="245" y="565"/>
                    <a:pt x="308" y="525"/>
                    <a:pt x="334" y="474"/>
                  </a:cubicBezTo>
                  <a:lnTo>
                    <a:pt x="453" y="236"/>
                  </a:lnTo>
                  <a:cubicBezTo>
                    <a:pt x="500" y="164"/>
                    <a:pt x="453" y="57"/>
                    <a:pt x="381" y="10"/>
                  </a:cubicBezTo>
                  <a:cubicBezTo>
                    <a:pt x="364" y="4"/>
                    <a:pt x="345" y="1"/>
                    <a:pt x="3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62485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343771" y="447111"/>
            <a:ext cx="3917354" cy="572700"/>
          </a:xfrm>
        </p:spPr>
        <p:txBody>
          <a:bodyPr/>
          <a:lstStyle/>
          <a:p>
            <a:r>
              <a:rPr lang="es-MX" sz="2800" dirty="0" smtClean="0"/>
              <a:t>Composición de la muestra</a:t>
            </a:r>
            <a:endParaRPr lang="es-MX" sz="2800" dirty="0"/>
          </a:p>
        </p:txBody>
      </p:sp>
      <p:sp>
        <p:nvSpPr>
          <p:cNvPr id="22" name="5 CuadroTexto"/>
          <p:cNvSpPr txBox="1"/>
          <p:nvPr/>
        </p:nvSpPr>
        <p:spPr>
          <a:xfrm>
            <a:off x="325039" y="1502045"/>
            <a:ext cx="8215686" cy="523220"/>
          </a:xfrm>
          <a:prstGeom prst="rect">
            <a:avLst/>
          </a:prstGeom>
          <a:noFill/>
        </p:spPr>
        <p:txBody>
          <a:bodyPr wrap="square" rtlCol="0">
            <a:spAutoFit/>
          </a:bodyPr>
          <a:lstStyle/>
          <a:p>
            <a:pPr algn="just"/>
            <a:r>
              <a:rPr lang="es-MX" dirty="0">
                <a:solidFill>
                  <a:schemeClr val="accent3">
                    <a:lumMod val="50000"/>
                  </a:schemeClr>
                </a:solidFill>
                <a:latin typeface="Lato"/>
                <a:ea typeface="Lato"/>
                <a:cs typeface="Lato"/>
                <a:sym typeface="Lato"/>
              </a:rPr>
              <a:t>La composición de la muestra asegura que los datos son estadísticamente relevantes según el universo de estudio.</a:t>
            </a:r>
          </a:p>
        </p:txBody>
      </p:sp>
      <p:grpSp>
        <p:nvGrpSpPr>
          <p:cNvPr id="66" name="Grupo 65"/>
          <p:cNvGrpSpPr/>
          <p:nvPr/>
        </p:nvGrpSpPr>
        <p:grpSpPr>
          <a:xfrm>
            <a:off x="2032194" y="1957495"/>
            <a:ext cx="2315449" cy="330075"/>
            <a:chOff x="1249683" y="2285822"/>
            <a:chExt cx="2315449" cy="330075"/>
          </a:xfrm>
        </p:grpSpPr>
        <p:sp>
          <p:nvSpPr>
            <p:cNvPr id="67" name="Google Shape;574;p36"/>
            <p:cNvSpPr/>
            <p:nvPr/>
          </p:nvSpPr>
          <p:spPr>
            <a:xfrm>
              <a:off x="1249683" y="2285822"/>
              <a:ext cx="2229742" cy="330075"/>
            </a:xfrm>
            <a:custGeom>
              <a:avLst/>
              <a:gdLst/>
              <a:ahLst/>
              <a:cxnLst/>
              <a:rect l="l" t="t" r="r" b="b"/>
              <a:pathLst>
                <a:path w="44008" h="13203" extrusionOk="0">
                  <a:moveTo>
                    <a:pt x="0" y="825"/>
                  </a:moveTo>
                  <a:lnTo>
                    <a:pt x="275" y="13203"/>
                  </a:lnTo>
                  <a:lnTo>
                    <a:pt x="44008" y="12102"/>
                  </a:lnTo>
                  <a:lnTo>
                    <a:pt x="43183" y="0"/>
                  </a:lnTo>
                  <a:close/>
                </a:path>
              </a:pathLst>
            </a:custGeom>
            <a:solidFill>
              <a:schemeClr val="accent2"/>
            </a:solidFill>
            <a:ln>
              <a:noFill/>
            </a:ln>
          </p:spPr>
        </p:sp>
        <p:sp>
          <p:nvSpPr>
            <p:cNvPr id="68" name="CuadroTexto 67"/>
            <p:cNvSpPr txBox="1"/>
            <p:nvPr/>
          </p:nvSpPr>
          <p:spPr>
            <a:xfrm>
              <a:off x="1376737" y="2308120"/>
              <a:ext cx="2188395" cy="307777"/>
            </a:xfrm>
            <a:prstGeom prst="rect">
              <a:avLst/>
            </a:prstGeom>
            <a:noFill/>
          </p:spPr>
          <p:txBody>
            <a:bodyPr wrap="square" rtlCol="0">
              <a:spAutoFit/>
            </a:bodyPr>
            <a:lstStyle/>
            <a:p>
              <a:pPr algn="ctr"/>
              <a:r>
                <a:rPr lang="es-MX" b="1" dirty="0" smtClean="0">
                  <a:solidFill>
                    <a:schemeClr val="accent3"/>
                  </a:solidFill>
                  <a:latin typeface="Gloria Hallelujah" panose="020B0604020202020204" charset="0"/>
                </a:rPr>
                <a:t>Rangos Tabulares</a:t>
              </a:r>
              <a:endParaRPr lang="es-MX" b="1" dirty="0">
                <a:solidFill>
                  <a:schemeClr val="accent3"/>
                </a:solidFill>
                <a:latin typeface="Gloria Hallelujah" panose="020B0604020202020204" charset="0"/>
              </a:endParaRPr>
            </a:p>
          </p:txBody>
        </p:sp>
      </p:grpSp>
      <p:grpSp>
        <p:nvGrpSpPr>
          <p:cNvPr id="69" name="Grupo 68"/>
          <p:cNvGrpSpPr/>
          <p:nvPr/>
        </p:nvGrpSpPr>
        <p:grpSpPr>
          <a:xfrm>
            <a:off x="5036851" y="1946621"/>
            <a:ext cx="2315449" cy="330075"/>
            <a:chOff x="1249683" y="2285822"/>
            <a:chExt cx="2315449" cy="330075"/>
          </a:xfrm>
        </p:grpSpPr>
        <p:sp>
          <p:nvSpPr>
            <p:cNvPr id="70" name="Google Shape;574;p36"/>
            <p:cNvSpPr/>
            <p:nvPr/>
          </p:nvSpPr>
          <p:spPr>
            <a:xfrm>
              <a:off x="1249683" y="2285822"/>
              <a:ext cx="2229742" cy="330075"/>
            </a:xfrm>
            <a:custGeom>
              <a:avLst/>
              <a:gdLst/>
              <a:ahLst/>
              <a:cxnLst/>
              <a:rect l="l" t="t" r="r" b="b"/>
              <a:pathLst>
                <a:path w="44008" h="13203" extrusionOk="0">
                  <a:moveTo>
                    <a:pt x="0" y="825"/>
                  </a:moveTo>
                  <a:lnTo>
                    <a:pt x="275" y="13203"/>
                  </a:lnTo>
                  <a:lnTo>
                    <a:pt x="44008" y="12102"/>
                  </a:lnTo>
                  <a:lnTo>
                    <a:pt x="43183" y="0"/>
                  </a:lnTo>
                  <a:close/>
                </a:path>
              </a:pathLst>
            </a:custGeom>
            <a:solidFill>
              <a:schemeClr val="accent2"/>
            </a:solidFill>
            <a:ln>
              <a:noFill/>
            </a:ln>
          </p:spPr>
        </p:sp>
        <p:sp>
          <p:nvSpPr>
            <p:cNvPr id="71" name="CuadroTexto 70"/>
            <p:cNvSpPr txBox="1"/>
            <p:nvPr/>
          </p:nvSpPr>
          <p:spPr>
            <a:xfrm>
              <a:off x="1376737" y="2308120"/>
              <a:ext cx="2188395" cy="307777"/>
            </a:xfrm>
            <a:prstGeom prst="rect">
              <a:avLst/>
            </a:prstGeom>
            <a:noFill/>
          </p:spPr>
          <p:txBody>
            <a:bodyPr wrap="square" rtlCol="0">
              <a:spAutoFit/>
            </a:bodyPr>
            <a:lstStyle/>
            <a:p>
              <a:pPr algn="ctr"/>
              <a:r>
                <a:rPr lang="es-MX" b="1" dirty="0" smtClean="0">
                  <a:solidFill>
                    <a:schemeClr val="accent3"/>
                  </a:solidFill>
                  <a:latin typeface="Gloria Hallelujah" panose="020B0604020202020204" charset="0"/>
                </a:rPr>
                <a:t>Conteo</a:t>
              </a:r>
              <a:endParaRPr lang="es-MX" b="1" dirty="0">
                <a:solidFill>
                  <a:schemeClr val="accent3"/>
                </a:solidFill>
                <a:latin typeface="Gloria Hallelujah" panose="020B0604020202020204" charset="0"/>
              </a:endParaRPr>
            </a:p>
          </p:txBody>
        </p:sp>
      </p:grpSp>
      <p:sp>
        <p:nvSpPr>
          <p:cNvPr id="55" name="Google Shape;8437;p60"/>
          <p:cNvSpPr/>
          <p:nvPr/>
        </p:nvSpPr>
        <p:spPr>
          <a:xfrm>
            <a:off x="1757579" y="2358368"/>
            <a:ext cx="2983328"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latin typeface="Lato" panose="020B0604020202020204" charset="0"/>
              </a:rPr>
              <a:t>Mandos Superiores</a:t>
            </a:r>
            <a:endParaRPr dirty="0">
              <a:latin typeface="Lato" panose="020B0604020202020204" charset="0"/>
            </a:endParaRPr>
          </a:p>
        </p:txBody>
      </p:sp>
      <p:sp>
        <p:nvSpPr>
          <p:cNvPr id="60" name="Google Shape;8437;p60"/>
          <p:cNvSpPr/>
          <p:nvPr/>
        </p:nvSpPr>
        <p:spPr>
          <a:xfrm>
            <a:off x="1757579" y="2806189"/>
            <a:ext cx="2983328"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latin typeface="Lato" panose="020B0604020202020204" charset="0"/>
              </a:rPr>
              <a:t>Directivos</a:t>
            </a:r>
            <a:endParaRPr dirty="0">
              <a:latin typeface="Lato" panose="020B0604020202020204" charset="0"/>
            </a:endParaRPr>
          </a:p>
        </p:txBody>
      </p:sp>
      <p:sp>
        <p:nvSpPr>
          <p:cNvPr id="62" name="Google Shape;8437;p60"/>
          <p:cNvSpPr/>
          <p:nvPr/>
        </p:nvSpPr>
        <p:spPr>
          <a:xfrm>
            <a:off x="1757579" y="3254010"/>
            <a:ext cx="2983328"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latin typeface="Lato" panose="020B0604020202020204" charset="0"/>
              </a:rPr>
              <a:t>Mandos Medios</a:t>
            </a:r>
            <a:endParaRPr dirty="0">
              <a:latin typeface="Lato" panose="020B0604020202020204" charset="0"/>
            </a:endParaRPr>
          </a:p>
        </p:txBody>
      </p:sp>
      <p:sp>
        <p:nvSpPr>
          <p:cNvPr id="64" name="Google Shape;8437;p60"/>
          <p:cNvSpPr/>
          <p:nvPr/>
        </p:nvSpPr>
        <p:spPr>
          <a:xfrm>
            <a:off x="1757579" y="3699143"/>
            <a:ext cx="2983328"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latin typeface="Lato" panose="020B0604020202020204" charset="0"/>
              </a:rPr>
              <a:t>Operativos</a:t>
            </a:r>
            <a:endParaRPr dirty="0">
              <a:latin typeface="Lato" panose="020B0604020202020204" charset="0"/>
            </a:endParaRPr>
          </a:p>
        </p:txBody>
      </p:sp>
      <p:sp>
        <p:nvSpPr>
          <p:cNvPr id="72" name="Google Shape;8437;p60"/>
          <p:cNvSpPr/>
          <p:nvPr/>
        </p:nvSpPr>
        <p:spPr>
          <a:xfrm>
            <a:off x="1765982" y="4139378"/>
            <a:ext cx="2983328"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latin typeface="Lato" panose="020B0604020202020204" charset="0"/>
              </a:rPr>
              <a:t>Honorarios</a:t>
            </a:r>
            <a:endParaRPr dirty="0">
              <a:latin typeface="Lato" panose="020B0604020202020204" charset="0"/>
            </a:endParaRPr>
          </a:p>
        </p:txBody>
      </p:sp>
      <p:sp>
        <p:nvSpPr>
          <p:cNvPr id="74" name="Google Shape;8437;p60"/>
          <p:cNvSpPr/>
          <p:nvPr/>
        </p:nvSpPr>
        <p:spPr>
          <a:xfrm>
            <a:off x="1765982" y="4584511"/>
            <a:ext cx="2983328"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smtClean="0">
                <a:latin typeface="Lato" panose="020B0604020202020204" charset="0"/>
              </a:rPr>
              <a:t>SUMA</a:t>
            </a:r>
            <a:endParaRPr b="1" dirty="0">
              <a:latin typeface="Lato" panose="020B0604020202020204" charset="0"/>
            </a:endParaRPr>
          </a:p>
        </p:txBody>
      </p:sp>
      <p:sp>
        <p:nvSpPr>
          <p:cNvPr id="56" name="Google Shape;8438;p60"/>
          <p:cNvSpPr/>
          <p:nvPr/>
        </p:nvSpPr>
        <p:spPr>
          <a:xfrm>
            <a:off x="4924090" y="2330683"/>
            <a:ext cx="2540972"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latin typeface="Lato" panose="020B0604020202020204" charset="0"/>
              </a:rPr>
              <a:t>168</a:t>
            </a:r>
            <a:endParaRPr dirty="0">
              <a:latin typeface="Lato" panose="020B0604020202020204" charset="0"/>
            </a:endParaRPr>
          </a:p>
        </p:txBody>
      </p:sp>
      <p:sp>
        <p:nvSpPr>
          <p:cNvPr id="61" name="Google Shape;8438;p60"/>
          <p:cNvSpPr/>
          <p:nvPr/>
        </p:nvSpPr>
        <p:spPr>
          <a:xfrm>
            <a:off x="4924090" y="2778504"/>
            <a:ext cx="2540972"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latin typeface="Lato" panose="020B0604020202020204" charset="0"/>
              </a:rPr>
              <a:t>832</a:t>
            </a:r>
            <a:endParaRPr dirty="0">
              <a:latin typeface="Lato" panose="020B0604020202020204" charset="0"/>
            </a:endParaRPr>
          </a:p>
        </p:txBody>
      </p:sp>
      <p:sp>
        <p:nvSpPr>
          <p:cNvPr id="63" name="Google Shape;8438;p60"/>
          <p:cNvSpPr/>
          <p:nvPr/>
        </p:nvSpPr>
        <p:spPr>
          <a:xfrm>
            <a:off x="4924090" y="3226325"/>
            <a:ext cx="2540972"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latin typeface="Lato" panose="020B0604020202020204" charset="0"/>
              </a:rPr>
              <a:t>4,461</a:t>
            </a:r>
            <a:endParaRPr dirty="0">
              <a:latin typeface="Lato" panose="020B0604020202020204" charset="0"/>
            </a:endParaRPr>
          </a:p>
        </p:txBody>
      </p:sp>
      <p:sp>
        <p:nvSpPr>
          <p:cNvPr id="65" name="Google Shape;8438;p60"/>
          <p:cNvSpPr/>
          <p:nvPr/>
        </p:nvSpPr>
        <p:spPr>
          <a:xfrm>
            <a:off x="4924090" y="3671458"/>
            <a:ext cx="2540972"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latin typeface="Lato" panose="020B0604020202020204" charset="0"/>
              </a:rPr>
              <a:t>11,104</a:t>
            </a:r>
            <a:endParaRPr dirty="0">
              <a:latin typeface="Lato" panose="020B0604020202020204" charset="0"/>
            </a:endParaRPr>
          </a:p>
        </p:txBody>
      </p:sp>
      <p:sp>
        <p:nvSpPr>
          <p:cNvPr id="73" name="Google Shape;8438;p60"/>
          <p:cNvSpPr/>
          <p:nvPr/>
        </p:nvSpPr>
        <p:spPr>
          <a:xfrm>
            <a:off x="4931247" y="4111693"/>
            <a:ext cx="2540972"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latin typeface="Lato" panose="020B0604020202020204" charset="0"/>
              </a:rPr>
              <a:t>2,317</a:t>
            </a:r>
            <a:endParaRPr dirty="0">
              <a:latin typeface="Lato" panose="020B0604020202020204" charset="0"/>
            </a:endParaRPr>
          </a:p>
        </p:txBody>
      </p:sp>
      <p:sp>
        <p:nvSpPr>
          <p:cNvPr id="75" name="Google Shape;8438;p60"/>
          <p:cNvSpPr/>
          <p:nvPr/>
        </p:nvSpPr>
        <p:spPr>
          <a:xfrm>
            <a:off x="4931247" y="4556826"/>
            <a:ext cx="2540972" cy="409413"/>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smtClean="0">
                <a:latin typeface="Lato" panose="020B0604020202020204" charset="0"/>
              </a:rPr>
              <a:t>18,882</a:t>
            </a:r>
            <a:endParaRPr b="1" dirty="0">
              <a:latin typeface="Lato" panose="020B0604020202020204" charset="0"/>
            </a:endParaRPr>
          </a:p>
        </p:txBody>
      </p:sp>
      <p:grpSp>
        <p:nvGrpSpPr>
          <p:cNvPr id="77" name="Google Shape;1454;p57"/>
          <p:cNvGrpSpPr/>
          <p:nvPr/>
        </p:nvGrpSpPr>
        <p:grpSpPr>
          <a:xfrm>
            <a:off x="3238969" y="551873"/>
            <a:ext cx="511099" cy="542060"/>
            <a:chOff x="1825800" y="1651625"/>
            <a:chExt cx="539989" cy="571775"/>
          </a:xfrm>
        </p:grpSpPr>
        <p:sp>
          <p:nvSpPr>
            <p:cNvPr id="78" name="Google Shape;1455;p57"/>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56;p57"/>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57;p57"/>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58;p57"/>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75944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2"/>
          <p:cNvSpPr txBox="1">
            <a:spLocks noGrp="1"/>
          </p:cNvSpPr>
          <p:nvPr>
            <p:ph type="title"/>
          </p:nvPr>
        </p:nvSpPr>
        <p:spPr>
          <a:xfrm>
            <a:off x="2626375" y="1826275"/>
            <a:ext cx="3891300" cy="174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dirty="0" smtClean="0"/>
              <a:t>Análisis por Rubros</a:t>
            </a:r>
            <a:endParaRPr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56" y="185797"/>
            <a:ext cx="2498219" cy="64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nthly Meeting by Slidesgo">
  <a:themeElements>
    <a:clrScheme name="Simple Light">
      <a:dk1>
        <a:srgbClr val="000000"/>
      </a:dk1>
      <a:lt1>
        <a:srgbClr val="FFFFFF"/>
      </a:lt1>
      <a:dk2>
        <a:srgbClr val="0E4374"/>
      </a:dk2>
      <a:lt2>
        <a:srgbClr val="EFEFEF"/>
      </a:lt2>
      <a:accent1>
        <a:srgbClr val="66A2B9"/>
      </a:accent1>
      <a:accent2>
        <a:srgbClr val="97D5EA"/>
      </a:accent2>
      <a:accent3>
        <a:srgbClr val="3D6D7F"/>
      </a:accent3>
      <a:accent4>
        <a:srgbClr val="F3F3F3"/>
      </a:accent4>
      <a:accent5>
        <a:srgbClr val="FFFFFF"/>
      </a:accent5>
      <a:accent6>
        <a:srgbClr val="134F66"/>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 ?????"/>
      <a:font script="Hang" typeface="?? ??"/>
      <a:font script="Hans" typeface="??"/>
      <a:font script="Hant"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921</TotalTime>
  <Words>3988</Words>
  <Application>Microsoft Office PowerPoint</Application>
  <PresentationFormat>Presentación en pantalla (16:9)</PresentationFormat>
  <Paragraphs>1694</Paragraphs>
  <Slides>39</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39</vt:i4>
      </vt:variant>
    </vt:vector>
  </HeadingPairs>
  <TitlesOfParts>
    <vt:vector size="47" baseType="lpstr">
      <vt:lpstr>Pacifico</vt:lpstr>
      <vt:lpstr>Calibri</vt:lpstr>
      <vt:lpstr>Verdana</vt:lpstr>
      <vt:lpstr>Lato</vt:lpstr>
      <vt:lpstr>Fira Sans Extra Condensed Medium</vt:lpstr>
      <vt:lpstr>Arial</vt:lpstr>
      <vt:lpstr>Gloria Hallelujah</vt:lpstr>
      <vt:lpstr>Monthly Meeting by Slidesgo</vt:lpstr>
      <vt:lpstr>Medición del Clima Laboral y Cultura Organizacional  2021</vt:lpstr>
      <vt:lpstr>Objetivo del estudio de Clima Laboral y Cultura Organizacional </vt:lpstr>
      <vt:lpstr>Objetivo de la medición de Clima Laboral y Cultura Organizacional </vt:lpstr>
      <vt:lpstr>Escala de Medición</vt:lpstr>
      <vt:lpstr>Tratamiento Estadístico de los Datos</vt:lpstr>
      <vt:lpstr>Organización de la información</vt:lpstr>
      <vt:lpstr>Semaforización de los Resultados</vt:lpstr>
      <vt:lpstr>Composición de la muestra</vt:lpstr>
      <vt:lpstr>Análisis por Rubros</vt:lpstr>
      <vt:lpstr>Recompensa y Reconocimiento</vt:lpstr>
      <vt:lpstr>Capacitación y Desarrollo</vt:lpstr>
      <vt:lpstr>Mejora y Cambio</vt:lpstr>
      <vt:lpstr>Calidad y Orientación la Usuario</vt:lpstr>
      <vt:lpstr>Equidad Laboral</vt:lpstr>
      <vt:lpstr>Comunicación</vt:lpstr>
      <vt:lpstr>Disponibilidad de Recursos</vt:lpstr>
      <vt:lpstr>Calidad de Vida Laboral</vt:lpstr>
      <vt:lpstr>Balance Trabajo - Familia</vt:lpstr>
      <vt:lpstr>Colaboración y Trabajo en Equipo</vt:lpstr>
      <vt:lpstr>Liderazgo y Participación 1</vt:lpstr>
      <vt:lpstr>Liderazgo y Participación 2</vt:lpstr>
      <vt:lpstr>Liderazgo y Participación 3</vt:lpstr>
      <vt:lpstr>Liderazgo y Participación 4</vt:lpstr>
      <vt:lpstr>Identidad con la Organización</vt:lpstr>
      <vt:lpstr>Enfoque a Resultados y Productividad</vt:lpstr>
      <vt:lpstr>Normatividad y Procesos</vt:lpstr>
      <vt:lpstr>Profesionalización</vt:lpstr>
      <vt:lpstr>Impacto de la encuesta en mi organización</vt:lpstr>
      <vt:lpstr>Calificaciones Generales (Promedio General)</vt:lpstr>
      <vt:lpstr>(Promedio General) Graficado </vt:lpstr>
      <vt:lpstr>2020 vs  2021</vt:lpstr>
      <vt:lpstr>Presentación de PowerPoint</vt:lpstr>
      <vt:lpstr>Presentación de PowerPoint</vt:lpstr>
      <vt:lpstr>Presentación de PowerPoint</vt:lpstr>
      <vt:lpstr>Presentación de PowerPoint</vt:lpstr>
      <vt:lpstr>Áreas Criticas del Estudio</vt:lpstr>
      <vt:lpstr>Fortalezas</vt:lpstr>
      <vt:lpstr>Debilidades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Medición del Clima Laboral y Cultura Organizacional  2021</dc:title>
  <dc:creator>STRC</dc:creator>
  <cp:lastModifiedBy>strc</cp:lastModifiedBy>
  <cp:revision>81</cp:revision>
  <dcterms:modified xsi:type="dcterms:W3CDTF">2022-04-04T14:32:34Z</dcterms:modified>
</cp:coreProperties>
</file>