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08" r:id="rId3"/>
    <p:sldId id="336" r:id="rId4"/>
    <p:sldId id="337" r:id="rId5"/>
    <p:sldId id="307" r:id="rId6"/>
    <p:sldId id="310" r:id="rId7"/>
    <p:sldId id="311" r:id="rId8"/>
    <p:sldId id="312" r:id="rId9"/>
    <p:sldId id="313" r:id="rId10"/>
    <p:sldId id="302" r:id="rId11"/>
    <p:sldId id="314" r:id="rId12"/>
    <p:sldId id="318" r:id="rId13"/>
    <p:sldId id="316" r:id="rId14"/>
    <p:sldId id="31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1" r:id="rId27"/>
    <p:sldId id="332" r:id="rId28"/>
    <p:sldId id="330" r:id="rId29"/>
    <p:sldId id="334" r:id="rId30"/>
    <p:sldId id="335" r:id="rId31"/>
    <p:sldId id="306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D8"/>
    <a:srgbClr val="005B9F"/>
    <a:srgbClr val="0542ED"/>
    <a:srgbClr val="003D6B"/>
    <a:srgbClr val="589CAB"/>
    <a:srgbClr val="EE3B95"/>
    <a:srgbClr val="EE6BA0"/>
    <a:srgbClr val="00A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74"/>
  </p:normalViewPr>
  <p:slideViewPr>
    <p:cSldViewPr snapToGrid="0" snapToObjects="1" showGuides="1">
      <p:cViewPr varScale="1">
        <p:scale>
          <a:sx n="105" d="100"/>
          <a:sy n="105" d="100"/>
        </p:scale>
        <p:origin x="732" y="96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B17D-A921-442E-9A9D-6B0B8DCB616F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D161C-5685-407B-A7CB-F04774B860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03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6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¿QUIÉNES SON COMPETENTES PARA</a:t>
            </a:r>
            <a:r>
              <a:rPr lang="es-ES" baseline="0" dirty="0" smtClean="0"/>
              <a:t> INICIAR EL PROCEDIMIENTO DE CONCILIACIÓN?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92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NORMATIVA EN EL AMBITO ESTATAL QUE REGULA LAS CONTRATACIONES PÚBLICAS.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52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</a:t>
            </a:r>
            <a:r>
              <a:rPr lang="es-MX" baseline="0" dirty="0" smtClean="0"/>
              <a:t> OBJETO DE LA LEY DE OBRA</a:t>
            </a: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49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27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¿QUIÉNES SON COMPETENTES PARA</a:t>
            </a:r>
            <a:r>
              <a:rPr lang="es-ES" baseline="0" dirty="0" smtClean="0"/>
              <a:t> INICIAR EL PROCEDIMIENTO DE CONCILIACIÓN?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40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SUPLETORIAMENTE SE APLICA EL CÓDIGO</a:t>
            </a:r>
            <a:r>
              <a:rPr lang="es-ES" baseline="0" dirty="0" smtClean="0"/>
              <a:t> CIVIL O EL COPIJA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34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ANALIZAR</a:t>
            </a:r>
            <a:r>
              <a:rPr lang="es-MX" baseline="0" dirty="0" smtClean="0"/>
              <a:t> LA COMPETENCIA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161C-5685-407B-A7CB-F04774B860AB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03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16B42-8C45-BE44-B403-ADE6EE558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36B9D-AD30-564E-9749-E54870D2D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2E691-650C-A648-BDA9-B3447E03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3944-6640-154F-A8FE-AFB88DD8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892CC-84A0-DD4F-B7AE-98A9BA43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3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4244F-B724-6943-91B6-D6426404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30F973-BE99-EC47-9238-72979427C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D9717-B060-FB4D-B045-0DAF95DB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7E81A-FB06-234C-BA06-898A573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71ADC-4295-3049-86AA-3287DF0C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43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B31A9-F5B2-F24C-91AC-7F2240A20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FBD42-255F-1343-9F7C-EE8F867C3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512F9-2992-FC4C-9431-030E5B0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0D4F7-C878-2948-BB1E-503BC514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38C35-2498-214C-819C-92E66DBD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1DEC-4F23-8143-BA3D-E1DFEF7A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B00EA-342D-9740-A7D3-9D647DFF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8EC93D-857D-A64F-A8CE-6DC80945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004A5-A091-AB46-BC03-2F9838F2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BC063-3084-884A-8305-157E386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77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5484E-C5F8-1B4B-895A-BCE160C7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B5203-42AB-9849-A287-D86B1535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62CC5-F9C1-E54C-BBB1-684048D2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95076-AE25-9B4E-9726-167DC25A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F2A26-B575-3C43-B183-BF521C10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1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86B0E-AF82-334F-BCED-BC6D39BE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F2E05-8D4C-E94A-8EBE-5F657C094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F0CDC-412C-BC42-BB8B-53A84BEE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975AA-1446-1B41-B194-F0585486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39FB4-827A-D74B-BBA7-9CC8937B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13376A-BB1D-BE42-8005-0A972AA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6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5B06-4406-E645-9035-FA397ECB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748765-2B60-304E-B22B-15789CF9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1D197B-587F-944F-8D4C-736E76A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9AA1D9-83D3-924F-A5AD-1B0420AA3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025750-72FF-044C-B09C-62F0CD7F6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0B7406-14B2-C64A-803A-2C59D3B5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AC7E6B-AFA1-B24F-BFF2-4C8610B1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028AE6-20A8-BD43-9C0F-83B6D637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83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0D757-AB92-C242-AF74-E0E5B553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7AA621-9D6D-134F-A496-E6FE292D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66036-785B-DB4B-B8E8-7FD388C0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069AD5-4A4E-C241-9F21-0660A5A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78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0FA150-0565-814A-94CC-8B0D08AB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CECBE2-4A27-1D44-BA11-4476A35F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1A995B-302A-6741-84A2-91FC38C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1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0344-EFFD-BF45-AF5E-6276DAAC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7411A-13BC-D04B-B1AE-743F8055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F5608-7C28-BA49-BDF9-1C68FB7F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FB28A-D18F-034B-8E8C-83FD1D4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EFC5B9-C249-F744-A866-826A6BC3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8ADE5E-8320-DA45-A5A6-C6DC14B8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95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A085A-9944-A249-BACF-2CBB397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466EBE-2475-D541-88F9-97D59CA53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4A82D5-9702-8942-AD6A-1544E03B5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391FD0-CC64-9A49-9220-D1508A78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38677A-E549-924B-95FB-0E884573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1ABD6-D08B-7240-A9C9-812AE03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49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73E6E8-D3A1-4C41-A9D4-8D9132ED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44350-DE8E-C841-9B67-EDF3D3B5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48ECA-81DC-B841-A2E9-E28E9C8C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642F-CA5B-E244-936C-11E201B3EBC9}" type="datetimeFigureOut">
              <a:rPr lang="es-MX" smtClean="0"/>
              <a:t>18/02/2022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8A2DF-A4E5-7A4A-9236-D2168423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C2FB3-C468-4E4C-B9BF-7573912C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3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0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DOCS/CONVENIO%20DE%20CONCILIACI&#211;N%20SICOM_CONCILIACI&#211;N_001-2021.pdf" TargetMode="External"/><Relationship Id="rId3" Type="http://schemas.openxmlformats.org/officeDocument/2006/relationships/hyperlink" Target="DOCS/SOLICITUD%20DE%20AMPLIACION%20DE%20SOLICITUD.pdf" TargetMode="External"/><Relationship Id="rId7" Type="http://schemas.openxmlformats.org/officeDocument/2006/relationships/hyperlink" Target="DOCS/ACTA%20DE%20LA%20AUDIENCIA%20DE%20CONCILIACI&#211;N.pdf" TargetMode="External"/><Relationship Id="rId2" Type="http://schemas.openxmlformats.org/officeDocument/2006/relationships/hyperlink" Target="DOCS/ACUERDO%20DE%20RADICACI&#211;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DOCS/TRASLADO%20A%20EJECUTORA.pdf" TargetMode="External"/><Relationship Id="rId5" Type="http://schemas.openxmlformats.org/officeDocument/2006/relationships/hyperlink" Target="DOCS/ACUERDO%20RESPUESTA%20DE%20LA%20EJECUTORA.pdf" TargetMode="External"/><Relationship Id="rId4" Type="http://schemas.openxmlformats.org/officeDocument/2006/relationships/hyperlink" Target="DOCS/ACUERDO%20NOT%20FECHA%20Y%20HORA%20AUDIENCIA.pdf" TargetMode="External"/><Relationship Id="rId9" Type="http://schemas.openxmlformats.org/officeDocument/2006/relationships/hyperlink" Target="DOCS/ACUERDO%20DE%20NOTIFICACI&#211;N%20DE%20ACTA%20Y%20CONVENIO%20DE%20CONCILIACI&#211;N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DOCS/OFICIO%20SFP.pdf" TargetMode="External"/><Relationship Id="rId2" Type="http://schemas.openxmlformats.org/officeDocument/2006/relationships/hyperlink" Target="DOCS/ACUERDO%20NO%20COMPETENCIA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254542-3551-3747-8153-3749996D2751}"/>
              </a:ext>
            </a:extLst>
          </p:cNvPr>
          <p:cNvSpPr txBox="1"/>
          <p:nvPr/>
        </p:nvSpPr>
        <p:spPr>
          <a:xfrm>
            <a:off x="1246763" y="1295574"/>
            <a:ext cx="9698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5B9F"/>
                </a:solidFill>
                <a:latin typeface="Proxima Nova Rg" panose="02000506030000020004" pitchFamily="2" charset="77"/>
              </a:rPr>
              <a:t>PROCEDIMIENTO DE CONCILIACIÓN</a:t>
            </a:r>
            <a:endParaRPr lang="es-MX" sz="4400" dirty="0">
              <a:solidFill>
                <a:srgbClr val="005B9F"/>
              </a:solidFill>
              <a:latin typeface="Proxima Nova Rg" panose="02000506030000020004" pitchFamily="2" charset="77"/>
            </a:endParaRPr>
          </a:p>
        </p:txBody>
      </p:sp>
      <p:sp>
        <p:nvSpPr>
          <p:cNvPr id="5" name="Google Shape;104;p3">
            <a:extLst>
              <a:ext uri="{FF2B5EF4-FFF2-40B4-BE49-F238E27FC236}">
                <a16:creationId xmlns:a16="http://schemas.microsoft.com/office/drawing/2014/main" id="{58877261-3A31-3843-9256-B5E544172743}"/>
              </a:ext>
            </a:extLst>
          </p:cNvPr>
          <p:cNvSpPr txBox="1">
            <a:spLocks/>
          </p:cNvSpPr>
          <p:nvPr/>
        </p:nvSpPr>
        <p:spPr>
          <a:xfrm>
            <a:off x="2642762" y="2117695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32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EN CONTRATACIONES PÚBLICAS ESTATALES</a:t>
            </a:r>
          </a:p>
        </p:txBody>
      </p:sp>
      <p:sp>
        <p:nvSpPr>
          <p:cNvPr id="8" name="Google Shape;104;p3">
            <a:extLst>
              <a:ext uri="{FF2B5EF4-FFF2-40B4-BE49-F238E27FC236}">
                <a16:creationId xmlns:a16="http://schemas.microsoft.com/office/drawing/2014/main" id="{0B7EAF2E-DFA3-6E4E-A2B1-DEAE6665D8BB}"/>
              </a:ext>
            </a:extLst>
          </p:cNvPr>
          <p:cNvSpPr txBox="1">
            <a:spLocks/>
          </p:cNvSpPr>
          <p:nvPr/>
        </p:nvSpPr>
        <p:spPr>
          <a:xfrm>
            <a:off x="2642762" y="3870466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LEY DE OBRA PÚBLICA Y SERVICIOS RELACIONADOS CON LA MISMA PARA EL ESTADO Y LOS MUNICIPIOS DE GUANAJUATO.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ABB56A-3DDE-5749-B464-7533CFBD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4" y="5913870"/>
            <a:ext cx="2457450" cy="6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819464" y="1696777"/>
            <a:ext cx="10474697" cy="3621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4514" y="5094577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034514" y="194500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1034514" y="2068509"/>
            <a:ext cx="381458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COMPETENCIA</a:t>
            </a:r>
            <a:endParaRPr lang="es-ES" sz="3200" dirty="0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517481" y="2967705"/>
            <a:ext cx="92980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Proxima Nova Rg" panose="02000506030000020004" pitchFamily="2" charset="0"/>
              </a:rPr>
              <a:t>ÓRGANO SUSTANCIADOR</a:t>
            </a:r>
          </a:p>
          <a:p>
            <a:pPr algn="just"/>
            <a:r>
              <a:rPr lang="es-MX" sz="2000" dirty="0" smtClean="0">
                <a:latin typeface="Proxima Nova Rg" panose="02000506030000020004" pitchFamily="2" charset="0"/>
              </a:rPr>
              <a:t>“LA CONCILIACIÓN A LA QUE HACE REFERNCIA EL ARTICULO 120 DE LA LEY, SERÁ SUSTANCIADO POR EL </a:t>
            </a:r>
            <a:r>
              <a:rPr lang="es-MX" sz="2000" b="1" dirty="0" smtClean="0">
                <a:latin typeface="Proxima Nova Rg" panose="02000506030000020004" pitchFamily="2" charset="0"/>
              </a:rPr>
              <a:t>ÓRGANO INTERNO DE CONTROL DEL ENTE PÚBLICO CONTRATANTE</a:t>
            </a:r>
            <a:r>
              <a:rPr lang="es-MX" sz="2000" dirty="0" smtClean="0">
                <a:latin typeface="Proxima Nova Rg" panose="02000506030000020004" pitchFamily="2" charset="0"/>
              </a:rPr>
              <a:t>, CUANDO ASI LO SOLICITE LA CONTRATISTA, EN EL ENTENDIDO DE QUE LA PRESENTACIÓN DE LA SOLICITUD, NO SUSPENDE LOS EFECTOS DEL CONTRATO O LOS ACTOS DERIVADOS DEL MISMO.”</a:t>
            </a:r>
          </a:p>
          <a:p>
            <a:pPr algn="just"/>
            <a:endParaRPr lang="es-MX" dirty="0" smtClean="0"/>
          </a:p>
        </p:txBody>
      </p:sp>
      <p:sp>
        <p:nvSpPr>
          <p:cNvPr id="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91770" y="2603350"/>
            <a:ext cx="6409230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solidFill>
                  <a:srgbClr val="78BED8"/>
                </a:solidFill>
                <a:latin typeface="Proxima Nova Lt" panose="02000506030000020004" pitchFamily="50" charset="0"/>
              </a:rPr>
              <a:t>REGLAMENTO </a:t>
            </a:r>
            <a:r>
              <a:rPr lang="es-ES" sz="2800" dirty="0">
                <a:solidFill>
                  <a:srgbClr val="78BED8"/>
                </a:solidFill>
                <a:latin typeface="Proxima Nova Lt" panose="02000506030000020004" pitchFamily="50" charset="0"/>
              </a:rPr>
              <a:t>LOPSRMEMG. ART. </a:t>
            </a:r>
            <a:r>
              <a:rPr lang="es-ES" sz="2800" dirty="0" smtClean="0">
                <a:solidFill>
                  <a:srgbClr val="78BED8"/>
                </a:solidFill>
                <a:latin typeface="Proxima Nova Lt" panose="02000506030000020004" pitchFamily="50" charset="0"/>
              </a:rPr>
              <a:t>273</a:t>
            </a:r>
            <a:endParaRPr lang="es-ES" sz="2800" noProof="1">
              <a:solidFill>
                <a:srgbClr val="78BED8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8" name="Gráfico 35" descr="Ciudad">
            <a:extLst>
              <a:ext uri="{FF2B5EF4-FFF2-40B4-BE49-F238E27FC236}">
                <a16:creationId xmlns:a16="http://schemas.microsoft.com/office/drawing/2014/main" id="{8575F293-5CC6-4845-8C64-23065758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80185" y="12395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306716" y="225646"/>
            <a:ext cx="11525893" cy="101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2365553" y="558702"/>
            <a:ext cx="7593534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ETAPAS DEL PROCEDIMIENTO</a:t>
            </a:r>
            <a:endParaRPr lang="es-ES" sz="3200" b="1" dirty="0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1506764"/>
            <a:ext cx="10725450" cy="1195494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 rtl="0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1466550" y="2820359"/>
            <a:ext cx="10725450" cy="1195494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 rtl="0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-1" y="4133954"/>
            <a:ext cx="10725450" cy="11954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 rtl="0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1466549" y="5447549"/>
            <a:ext cx="10725450" cy="1195494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7124718" y="1625704"/>
            <a:ext cx="352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SOLICITUD</a:t>
            </a:r>
            <a:endParaRPr lang="es-MX" sz="4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98536" y="1774488"/>
            <a:ext cx="397073" cy="931687"/>
          </a:xfrm>
          <a:custGeom>
            <a:avLst/>
            <a:gdLst/>
            <a:ahLst/>
            <a:cxnLst/>
            <a:rect l="l" t="t" r="r" b="b"/>
            <a:pathLst>
              <a:path w="397073" h="931687">
                <a:moveTo>
                  <a:pt x="255873" y="0"/>
                </a:moveTo>
                <a:lnTo>
                  <a:pt x="397073" y="0"/>
                </a:lnTo>
                <a:lnTo>
                  <a:pt x="397073" y="931687"/>
                </a:lnTo>
                <a:lnTo>
                  <a:pt x="207950" y="931687"/>
                </a:lnTo>
                <a:lnTo>
                  <a:pt x="207950" y="237046"/>
                </a:lnTo>
                <a:cubicBezTo>
                  <a:pt x="155463" y="300372"/>
                  <a:pt x="86147" y="355426"/>
                  <a:pt x="0" y="402208"/>
                </a:cubicBezTo>
                <a:lnTo>
                  <a:pt x="0" y="222498"/>
                </a:lnTo>
                <a:cubicBezTo>
                  <a:pt x="100409" y="167729"/>
                  <a:pt x="185700" y="93563"/>
                  <a:pt x="2558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23196" y="4301227"/>
            <a:ext cx="766762" cy="1036515"/>
          </a:xfrm>
          <a:custGeom>
            <a:avLst/>
            <a:gdLst/>
            <a:ahLst/>
            <a:cxnLst/>
            <a:rect l="l" t="t" r="r" b="b"/>
            <a:pathLst>
              <a:path w="766762" h="1036515">
                <a:moveTo>
                  <a:pt x="166017" y="858329"/>
                </a:moveTo>
                <a:cubicBezTo>
                  <a:pt x="180280" y="924794"/>
                  <a:pt x="204883" y="974642"/>
                  <a:pt x="239827" y="1007874"/>
                </a:cubicBezTo>
                <a:lnTo>
                  <a:pt x="285923" y="1036515"/>
                </a:lnTo>
                <a:lnTo>
                  <a:pt x="45841" y="1036515"/>
                </a:lnTo>
                <a:lnTo>
                  <a:pt x="18907" y="974579"/>
                </a:lnTo>
                <a:cubicBezTo>
                  <a:pt x="11009" y="950850"/>
                  <a:pt x="4706" y="925221"/>
                  <a:pt x="0" y="897694"/>
                </a:cubicBezTo>
                <a:close/>
                <a:moveTo>
                  <a:pt x="391938" y="0"/>
                </a:moveTo>
                <a:cubicBezTo>
                  <a:pt x="498623" y="0"/>
                  <a:pt x="582346" y="28122"/>
                  <a:pt x="643105" y="84367"/>
                </a:cubicBezTo>
                <a:cubicBezTo>
                  <a:pt x="703864" y="140611"/>
                  <a:pt x="734243" y="217266"/>
                  <a:pt x="734243" y="314332"/>
                </a:cubicBezTo>
                <a:cubicBezTo>
                  <a:pt x="734243" y="437660"/>
                  <a:pt x="673484" y="524734"/>
                  <a:pt x="551966" y="575554"/>
                </a:cubicBezTo>
                <a:cubicBezTo>
                  <a:pt x="695163" y="614321"/>
                  <a:pt x="766762" y="709810"/>
                  <a:pt x="766762" y="862020"/>
                </a:cubicBezTo>
                <a:cubicBezTo>
                  <a:pt x="766762" y="916178"/>
                  <a:pt x="757919" y="964564"/>
                  <a:pt x="740234" y="1007177"/>
                </a:cubicBezTo>
                <a:lnTo>
                  <a:pt x="723907" y="1036515"/>
                </a:lnTo>
                <a:lnTo>
                  <a:pt x="460772" y="1036515"/>
                </a:lnTo>
                <a:lnTo>
                  <a:pt x="507466" y="1007660"/>
                </a:lnTo>
                <a:cubicBezTo>
                  <a:pt x="544549" y="974285"/>
                  <a:pt x="563091" y="921370"/>
                  <a:pt x="563091" y="848916"/>
                </a:cubicBezTo>
                <a:cubicBezTo>
                  <a:pt x="563091" y="791865"/>
                  <a:pt x="546261" y="745226"/>
                  <a:pt x="512601" y="708999"/>
                </a:cubicBezTo>
                <a:cubicBezTo>
                  <a:pt x="478941" y="672772"/>
                  <a:pt x="417041" y="654658"/>
                  <a:pt x="326901" y="654658"/>
                </a:cubicBezTo>
                <a:lnTo>
                  <a:pt x="253305" y="654658"/>
                </a:lnTo>
                <a:lnTo>
                  <a:pt x="253305" y="512602"/>
                </a:lnTo>
                <a:lnTo>
                  <a:pt x="326901" y="512602"/>
                </a:lnTo>
                <a:cubicBezTo>
                  <a:pt x="377105" y="512602"/>
                  <a:pt x="415472" y="508312"/>
                  <a:pt x="442001" y="499732"/>
                </a:cubicBezTo>
                <a:cubicBezTo>
                  <a:pt x="468529" y="491152"/>
                  <a:pt x="491492" y="472423"/>
                  <a:pt x="510889" y="443546"/>
                </a:cubicBezTo>
                <a:cubicBezTo>
                  <a:pt x="530287" y="414668"/>
                  <a:pt x="539985" y="377356"/>
                  <a:pt x="539985" y="331608"/>
                </a:cubicBezTo>
                <a:cubicBezTo>
                  <a:pt x="539985" y="275565"/>
                  <a:pt x="525723" y="230960"/>
                  <a:pt x="497197" y="197795"/>
                </a:cubicBezTo>
                <a:cubicBezTo>
                  <a:pt x="468672" y="164630"/>
                  <a:pt x="429021" y="148047"/>
                  <a:pt x="378246" y="148047"/>
                </a:cubicBezTo>
                <a:cubicBezTo>
                  <a:pt x="284113" y="148047"/>
                  <a:pt x="222783" y="205954"/>
                  <a:pt x="194258" y="321767"/>
                </a:cubicBezTo>
                <a:lnTo>
                  <a:pt x="31663" y="284113"/>
                </a:lnTo>
                <a:cubicBezTo>
                  <a:pt x="85291" y="94705"/>
                  <a:pt x="205382" y="0"/>
                  <a:pt x="39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275049" y="2916761"/>
            <a:ext cx="733388" cy="1099092"/>
          </a:xfrm>
          <a:custGeom>
            <a:avLst/>
            <a:gdLst/>
            <a:ahLst/>
            <a:cxnLst/>
            <a:rect l="l" t="t" r="r" b="b"/>
            <a:pathLst>
              <a:path w="733388" h="1099092">
                <a:moveTo>
                  <a:pt x="375679" y="0"/>
                </a:moveTo>
                <a:cubicBezTo>
                  <a:pt x="485217" y="0"/>
                  <a:pt x="571078" y="32234"/>
                  <a:pt x="633264" y="96701"/>
                </a:cubicBezTo>
                <a:cubicBezTo>
                  <a:pt x="695449" y="161169"/>
                  <a:pt x="726542" y="243607"/>
                  <a:pt x="726542" y="344017"/>
                </a:cubicBezTo>
                <a:cubicBezTo>
                  <a:pt x="726542" y="460400"/>
                  <a:pt x="681757" y="571079"/>
                  <a:pt x="592187" y="676052"/>
                </a:cubicBezTo>
                <a:cubicBezTo>
                  <a:pt x="502617" y="781026"/>
                  <a:pt x="373683" y="895698"/>
                  <a:pt x="205383" y="1020068"/>
                </a:cubicBezTo>
                <a:lnTo>
                  <a:pt x="733388" y="1020068"/>
                </a:lnTo>
                <a:lnTo>
                  <a:pt x="729397" y="1099092"/>
                </a:lnTo>
                <a:lnTo>
                  <a:pt x="0" y="1099092"/>
                </a:lnTo>
                <a:lnTo>
                  <a:pt x="0" y="1021780"/>
                </a:lnTo>
                <a:cubicBezTo>
                  <a:pt x="226492" y="826666"/>
                  <a:pt x="370973" y="684610"/>
                  <a:pt x="433443" y="595611"/>
                </a:cubicBezTo>
                <a:cubicBezTo>
                  <a:pt x="495914" y="506611"/>
                  <a:pt x="527149" y="426455"/>
                  <a:pt x="527149" y="355141"/>
                </a:cubicBezTo>
                <a:cubicBezTo>
                  <a:pt x="527149" y="298091"/>
                  <a:pt x="512494" y="251309"/>
                  <a:pt x="483185" y="214797"/>
                </a:cubicBezTo>
                <a:cubicBezTo>
                  <a:pt x="453875" y="178284"/>
                  <a:pt x="414180" y="160028"/>
                  <a:pt x="364100" y="160028"/>
                </a:cubicBezTo>
                <a:cubicBezTo>
                  <a:pt x="257673" y="160028"/>
                  <a:pt x="194499" y="238758"/>
                  <a:pt x="174575" y="396218"/>
                </a:cubicBezTo>
                <a:lnTo>
                  <a:pt x="0" y="359420"/>
                </a:lnTo>
                <a:cubicBezTo>
                  <a:pt x="20538" y="241896"/>
                  <a:pt x="63184" y="152611"/>
                  <a:pt x="127936" y="91567"/>
                </a:cubicBezTo>
                <a:cubicBezTo>
                  <a:pt x="192689" y="30522"/>
                  <a:pt x="275270" y="0"/>
                  <a:pt x="375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392357" y="5656511"/>
            <a:ext cx="789868" cy="989051"/>
          </a:xfrm>
          <a:custGeom>
            <a:avLst/>
            <a:gdLst/>
            <a:ahLst/>
            <a:cxnLst/>
            <a:rect l="l" t="t" r="r" b="b"/>
            <a:pathLst>
              <a:path w="789868" h="989051">
                <a:moveTo>
                  <a:pt x="465535" y="169348"/>
                </a:moveTo>
                <a:lnTo>
                  <a:pt x="153262" y="768474"/>
                </a:lnTo>
                <a:lnTo>
                  <a:pt x="465535" y="768474"/>
                </a:lnTo>
                <a:close/>
                <a:moveTo>
                  <a:pt x="421811" y="0"/>
                </a:moveTo>
                <a:lnTo>
                  <a:pt x="643533" y="0"/>
                </a:lnTo>
                <a:lnTo>
                  <a:pt x="643533" y="761628"/>
                </a:lnTo>
                <a:lnTo>
                  <a:pt x="789868" y="761628"/>
                </a:lnTo>
                <a:lnTo>
                  <a:pt x="789868" y="910531"/>
                </a:lnTo>
                <a:lnTo>
                  <a:pt x="643533" y="910531"/>
                </a:lnTo>
                <a:lnTo>
                  <a:pt x="643533" y="989051"/>
                </a:lnTo>
                <a:lnTo>
                  <a:pt x="456121" y="989051"/>
                </a:lnTo>
                <a:lnTo>
                  <a:pt x="456121" y="910531"/>
                </a:lnTo>
                <a:lnTo>
                  <a:pt x="0" y="910531"/>
                </a:lnTo>
                <a:lnTo>
                  <a:pt x="0" y="768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1836626" y="2951005"/>
            <a:ext cx="352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ADMISIÓN</a:t>
            </a:r>
            <a:endParaRPr lang="es-MX" sz="4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7115880" y="4271644"/>
            <a:ext cx="36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AUDIENCIA</a:t>
            </a:r>
            <a:endParaRPr lang="es-MX" sz="4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1989025" y="5595393"/>
            <a:ext cx="425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CONCLUSIÓN</a:t>
            </a:r>
            <a:endParaRPr lang="es-MX" sz="4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40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02285" y="1083283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1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202285" y="32411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25045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73748"/>
            <a:ext cx="9157648" cy="102074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5291951" y="122454"/>
            <a:ext cx="4130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SOLICITUD</a:t>
            </a:r>
            <a:endParaRPr lang="es-MX" sz="54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98536" y="300529"/>
            <a:ext cx="339031" cy="795498"/>
          </a:xfrm>
          <a:custGeom>
            <a:avLst/>
            <a:gdLst/>
            <a:ahLst/>
            <a:cxnLst/>
            <a:rect l="l" t="t" r="r" b="b"/>
            <a:pathLst>
              <a:path w="397073" h="931687">
                <a:moveTo>
                  <a:pt x="255873" y="0"/>
                </a:moveTo>
                <a:lnTo>
                  <a:pt x="397073" y="0"/>
                </a:lnTo>
                <a:lnTo>
                  <a:pt x="397073" y="931687"/>
                </a:lnTo>
                <a:lnTo>
                  <a:pt x="207950" y="931687"/>
                </a:lnTo>
                <a:lnTo>
                  <a:pt x="207950" y="237046"/>
                </a:lnTo>
                <a:cubicBezTo>
                  <a:pt x="155463" y="300372"/>
                  <a:pt x="86147" y="355426"/>
                  <a:pt x="0" y="402208"/>
                </a:cubicBezTo>
                <a:lnTo>
                  <a:pt x="0" y="222498"/>
                </a:lnTo>
                <a:cubicBezTo>
                  <a:pt x="100409" y="167729"/>
                  <a:pt x="185700" y="93563"/>
                  <a:pt x="2558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7567" y="1168237"/>
            <a:ext cx="10474697" cy="5546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2617" y="655861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7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52617" y="130728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752616" y="1430785"/>
            <a:ext cx="699931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IMPROCEDENCIA</a:t>
            </a:r>
            <a:r>
              <a:rPr lang="es-ES" sz="28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 </a:t>
            </a:r>
            <a:r>
              <a:rPr lang="es-ES" sz="32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DE LA SOLICITUD</a:t>
            </a:r>
            <a:endParaRPr lang="es-ES" sz="3200" dirty="0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063311" y="1833017"/>
            <a:ext cx="92980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400" b="1" dirty="0" smtClean="0">
                <a:latin typeface="Proxima Nova Rg" panose="02000506030000020004" pitchFamily="2" charset="0"/>
              </a:rPr>
              <a:t>CONTRATOS ADMINISTRATIVAMENTE RESCINDIDOS.</a:t>
            </a:r>
          </a:p>
          <a:p>
            <a:pPr algn="r"/>
            <a:r>
              <a:rPr lang="es-MX" sz="2000" b="1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SIN PERJUICIO DE QUE SE SOLICITE CONCILIACIÓN RESPECTO DEL FINIQUITO.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400" b="1" dirty="0" smtClean="0">
                <a:latin typeface="Proxima Nova Rg" panose="02000506030000020004" pitchFamily="2" charset="0"/>
              </a:rPr>
              <a:t>CUANDO SE SIGA JUICIO JUDICIAL.</a:t>
            </a:r>
          </a:p>
          <a:p>
            <a:pPr algn="r"/>
            <a:r>
              <a:rPr lang="es-MX" sz="2000" b="1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SALVO QUE EL ACUERDO AL QUE SE LLEGUE SIRVA PARA FORMULAR CONVENIO JUDICIAL.</a:t>
            </a:r>
            <a:endParaRPr lang="es-MX" sz="2000" b="1" dirty="0">
              <a:solidFill>
                <a:srgbClr val="78BED8"/>
              </a:solidFill>
              <a:latin typeface="Proxima Nova Rg" panose="02000506030000020004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"/>
            </a:pPr>
            <a:endParaRPr lang="es-MX" sz="2000" b="1" dirty="0" smtClean="0">
              <a:latin typeface="Proxima Nova Rg" panose="02000506030000020004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400" b="1" dirty="0" smtClean="0">
                <a:latin typeface="Proxima Nova Rg" panose="02000506030000020004" pitchFamily="2" charset="0"/>
              </a:rPr>
              <a:t>CUANDO LAS PARTES, EN UN PROCEDIMIENTO ANTERIOR, NO HAYAN LOGRADO UN ACUERDO.</a:t>
            </a:r>
            <a:endParaRPr lang="es-MX" sz="2400" dirty="0" smtClean="0">
              <a:latin typeface="Proxima Nova Rg" panose="02000506030000020004" pitchFamily="2" charset="0"/>
            </a:endParaRPr>
          </a:p>
          <a:p>
            <a:pPr marL="627063" algn="r"/>
            <a:r>
              <a:rPr lang="es-MX" sz="2000" b="1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SALVO QUE EN LA NUEVA SOLICITUD SE APORTEN NUEVOS ELEMENTOS NO CONTEMPLADOS EN EL PROCEDIMIENTO ANTERIOR.</a:t>
            </a:r>
            <a:endParaRPr lang="es-MX" sz="2000" b="1" dirty="0">
              <a:solidFill>
                <a:srgbClr val="78BED8"/>
              </a:solidFill>
              <a:latin typeface="Proxima Nova Rg" panose="02000506030000020004" pitchFamily="2" charset="0"/>
            </a:endParaRPr>
          </a:p>
          <a:p>
            <a:pPr algn="just"/>
            <a:endParaRPr lang="es-MX" sz="2000" dirty="0" smtClean="0"/>
          </a:p>
        </p:txBody>
      </p:sp>
      <p:sp>
        <p:nvSpPr>
          <p:cNvPr id="10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532492" y="53576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ART. 274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73748"/>
            <a:ext cx="9157648" cy="102074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98536" y="300529"/>
            <a:ext cx="339031" cy="795498"/>
          </a:xfrm>
          <a:custGeom>
            <a:avLst/>
            <a:gdLst/>
            <a:ahLst/>
            <a:cxnLst/>
            <a:rect l="l" t="t" r="r" b="b"/>
            <a:pathLst>
              <a:path w="397073" h="931687">
                <a:moveTo>
                  <a:pt x="255873" y="0"/>
                </a:moveTo>
                <a:lnTo>
                  <a:pt x="397073" y="0"/>
                </a:lnTo>
                <a:lnTo>
                  <a:pt x="397073" y="931687"/>
                </a:lnTo>
                <a:lnTo>
                  <a:pt x="207950" y="931687"/>
                </a:lnTo>
                <a:lnTo>
                  <a:pt x="207950" y="237046"/>
                </a:lnTo>
                <a:cubicBezTo>
                  <a:pt x="155463" y="300372"/>
                  <a:pt x="86147" y="355426"/>
                  <a:pt x="0" y="402208"/>
                </a:cubicBezTo>
                <a:lnTo>
                  <a:pt x="0" y="222498"/>
                </a:lnTo>
                <a:cubicBezTo>
                  <a:pt x="100409" y="167729"/>
                  <a:pt x="185700" y="93563"/>
                  <a:pt x="2558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7567" y="1168237"/>
            <a:ext cx="10474697" cy="5546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2617" y="655861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7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52617" y="130728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752616" y="1430785"/>
            <a:ext cx="699931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005B9F"/>
                </a:solidFill>
                <a:latin typeface="Proxima Nova Rg" panose="02000506030000020004" pitchFamily="2" charset="0"/>
              </a:rPr>
              <a:t>REQUISITOS DEL ESCRITO.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063311" y="2092328"/>
            <a:ext cx="92980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</a:pPr>
            <a:r>
              <a:rPr lang="es-MX" sz="2200" b="1" dirty="0">
                <a:latin typeface="Proxima Nova Rg" panose="02000506030000020004" pitchFamily="2" charset="0"/>
              </a:rPr>
              <a:t>HACER REFERENCIA AL OBJETO, VIGENCIA, MONTO CONTRATADO Y EN SU CASO CONVENIOS MODIFICATORIOS, PRESENTANDO COPIA DE LOS DOCUMENTOS SI LO TUVIESE.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s-MX" sz="2200" b="1" dirty="0">
                <a:latin typeface="Proxima Nova Rg" panose="02000506030000020004" pitchFamily="2" charset="0"/>
              </a:rPr>
              <a:t>ACREDITAR LA PERSONALIDAD QUE OSTENTA EL SOLICITANTE.</a:t>
            </a:r>
          </a:p>
          <a:p>
            <a:pPr marL="361950"/>
            <a:r>
              <a:rPr lang="es-MX" sz="2200" b="1" dirty="0">
                <a:latin typeface="Proxima Nova Rg" panose="02000506030000020004" pitchFamily="2" charset="0"/>
              </a:rPr>
              <a:t>DOMICILIO PARA RECIBIR NOTIFICACIONES DENTRO DEL ESTADO </a:t>
            </a:r>
            <a:r>
              <a:rPr lang="es-MX" sz="2200" b="1" dirty="0" smtClean="0">
                <a:latin typeface="Proxima Nova Rg" panose="02000506030000020004" pitchFamily="2" charset="0"/>
              </a:rPr>
              <a:t>DE GUANAJUATO</a:t>
            </a:r>
            <a:r>
              <a:rPr lang="es-MX" sz="2200" b="1" dirty="0">
                <a:latin typeface="Proxima Nova Rg" panose="02000506030000020004" pitchFamily="2" charset="0"/>
              </a:rPr>
              <a:t>. EL DOMICILIO DE LOS CONTRATISTAS SERÁ EL QUE OBRE EN EL PADRÓN (PUC), SALVO QUE SEÑALE ALGUNO DISTINTO. (272 RLOPSRMEMG).</a:t>
            </a:r>
          </a:p>
          <a:p>
            <a:pPr marL="342900" indent="-342900" algn="just">
              <a:buFont typeface="Symbol" panose="05050102010706020507" pitchFamily="18" charset="2"/>
              <a:buChar char="®"/>
            </a:pPr>
            <a:r>
              <a:rPr lang="es-MX" sz="2200" b="1" dirty="0">
                <a:latin typeface="Proxima Nova Rg" panose="02000506030000020004" pitchFamily="2" charset="0"/>
              </a:rPr>
              <a:t>SEÑALAR EL OBJETO DEL ESCRITO.</a:t>
            </a:r>
          </a:p>
          <a:p>
            <a:pPr marL="342900" indent="-342900" algn="just">
              <a:buFont typeface="Symbol" panose="05050102010706020507" pitchFamily="18" charset="2"/>
              <a:buChar char="®"/>
            </a:pPr>
            <a:r>
              <a:rPr lang="es-MX" sz="2200" b="1" dirty="0">
                <a:latin typeface="Proxima Nova Rg" panose="02000506030000020004" pitchFamily="2" charset="0"/>
              </a:rPr>
              <a:t>PRECISAR CON CLARIDAD EL MOTIVO DE LA SOLICITUD DE CONCILIACIÓN Y LOS ARGUMENTOS Y PRUEBAS QUE EN SU CASO ESTIME PERTINENTES.</a:t>
            </a:r>
          </a:p>
          <a:p>
            <a:pPr marL="342900" indent="-342900" algn="just">
              <a:buFont typeface="Symbol" panose="05050102010706020507" pitchFamily="18" charset="2"/>
              <a:buChar char="®"/>
            </a:pPr>
            <a:endParaRPr lang="es-MX" sz="2400" dirty="0"/>
          </a:p>
          <a:p>
            <a:pPr algn="just"/>
            <a:endParaRPr lang="es-MX" sz="2000" dirty="0" smtClean="0"/>
          </a:p>
        </p:txBody>
      </p:sp>
      <p:sp>
        <p:nvSpPr>
          <p:cNvPr id="10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532492" y="53576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275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5291951" y="122454"/>
            <a:ext cx="4130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SOLICITUD</a:t>
            </a:r>
            <a:endParaRPr lang="es-MX" sz="54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73748"/>
            <a:ext cx="9157648" cy="102074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98536" y="300529"/>
            <a:ext cx="339031" cy="795498"/>
          </a:xfrm>
          <a:custGeom>
            <a:avLst/>
            <a:gdLst/>
            <a:ahLst/>
            <a:cxnLst/>
            <a:rect l="l" t="t" r="r" b="b"/>
            <a:pathLst>
              <a:path w="397073" h="931687">
                <a:moveTo>
                  <a:pt x="255873" y="0"/>
                </a:moveTo>
                <a:lnTo>
                  <a:pt x="397073" y="0"/>
                </a:lnTo>
                <a:lnTo>
                  <a:pt x="397073" y="931687"/>
                </a:lnTo>
                <a:lnTo>
                  <a:pt x="207950" y="931687"/>
                </a:lnTo>
                <a:lnTo>
                  <a:pt x="207950" y="237046"/>
                </a:lnTo>
                <a:cubicBezTo>
                  <a:pt x="155463" y="300372"/>
                  <a:pt x="86147" y="355426"/>
                  <a:pt x="0" y="402208"/>
                </a:cubicBezTo>
                <a:lnTo>
                  <a:pt x="0" y="222498"/>
                </a:lnTo>
                <a:cubicBezTo>
                  <a:pt x="100409" y="167729"/>
                  <a:pt x="185700" y="93563"/>
                  <a:pt x="2558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7567" y="1168237"/>
            <a:ext cx="10474697" cy="2616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2617" y="3497240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7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52617" y="130728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752616" y="1430785"/>
            <a:ext cx="8637044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005B9F"/>
                </a:solidFill>
                <a:latin typeface="Proxima Nova Rg" panose="02000506030000020004" pitchFamily="2" charset="0"/>
              </a:rPr>
              <a:t>INCUMPLIMIENTO EN LOS REQUISITOS.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063311" y="2092328"/>
            <a:ext cx="9298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Proxima Nova Rg" panose="02000506030000020004" pitchFamily="2" charset="0"/>
              </a:rPr>
              <a:t>SI EL ESCRITO DE SOLICITUD NO CUMPLE LOS REQUISITOS, EL OIC DEBERÁ PREVENIR AL CONTRATISTA PARA QUE, EN UN TERMINO DE </a:t>
            </a:r>
            <a:r>
              <a:rPr lang="es-MX" sz="2800" dirty="0" smtClean="0">
                <a:latin typeface="Proxima Nova Rg" panose="02000506030000020004" pitchFamily="2" charset="0"/>
              </a:rPr>
              <a:t>5 DÍAS HÁBILES</a:t>
            </a:r>
            <a:r>
              <a:rPr lang="es-MX" sz="3200" dirty="0" smtClean="0">
                <a:latin typeface="Proxima Nova Rg" panose="02000506030000020004" pitchFamily="2" charset="0"/>
              </a:rPr>
              <a:t> </a:t>
            </a:r>
            <a:r>
              <a:rPr lang="es-MX" sz="2000" dirty="0" smtClean="0">
                <a:latin typeface="Proxima Nova Rg" panose="02000506030000020004" pitchFamily="2" charset="0"/>
              </a:rPr>
              <a:t>SUBSANE LOS ERRORES U OMISIONES.</a:t>
            </a:r>
            <a:endParaRPr lang="es-MX" sz="2000" dirty="0">
              <a:latin typeface="Proxima Nova Rg" panose="02000506030000020004" pitchFamily="2" charset="0"/>
            </a:endParaRPr>
          </a:p>
          <a:p>
            <a:pPr algn="just"/>
            <a:endParaRPr lang="es-MX" sz="2000" dirty="0" smtClean="0"/>
          </a:p>
        </p:txBody>
      </p:sp>
      <p:sp>
        <p:nvSpPr>
          <p:cNvPr id="10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532492" y="53576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275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467890" y="4451230"/>
            <a:ext cx="10474697" cy="1725283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MX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58175" y="4844496"/>
            <a:ext cx="7928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SU OMISIÓN PROVOCARÁ DESECHAMIENTO DE LA SOLICITUD.</a:t>
            </a:r>
            <a:endParaRPr lang="es-ES" sz="2800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5291951" y="122454"/>
            <a:ext cx="4130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SOLICITUD</a:t>
            </a:r>
            <a:endParaRPr lang="es-MX" sz="54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143125" y="77158"/>
            <a:ext cx="10048874" cy="103648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 rtl="0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297019" y="173560"/>
            <a:ext cx="711418" cy="952907"/>
          </a:xfrm>
          <a:custGeom>
            <a:avLst/>
            <a:gdLst/>
            <a:ahLst/>
            <a:cxnLst/>
            <a:rect l="l" t="t" r="r" b="b"/>
            <a:pathLst>
              <a:path w="733388" h="1099092">
                <a:moveTo>
                  <a:pt x="375679" y="0"/>
                </a:moveTo>
                <a:cubicBezTo>
                  <a:pt x="485217" y="0"/>
                  <a:pt x="571078" y="32234"/>
                  <a:pt x="633264" y="96701"/>
                </a:cubicBezTo>
                <a:cubicBezTo>
                  <a:pt x="695449" y="161169"/>
                  <a:pt x="726542" y="243607"/>
                  <a:pt x="726542" y="344017"/>
                </a:cubicBezTo>
                <a:cubicBezTo>
                  <a:pt x="726542" y="460400"/>
                  <a:pt x="681757" y="571079"/>
                  <a:pt x="592187" y="676052"/>
                </a:cubicBezTo>
                <a:cubicBezTo>
                  <a:pt x="502617" y="781026"/>
                  <a:pt x="373683" y="895698"/>
                  <a:pt x="205383" y="1020068"/>
                </a:cubicBezTo>
                <a:lnTo>
                  <a:pt x="733388" y="1020068"/>
                </a:lnTo>
                <a:lnTo>
                  <a:pt x="729397" y="1099092"/>
                </a:lnTo>
                <a:lnTo>
                  <a:pt x="0" y="1099092"/>
                </a:lnTo>
                <a:lnTo>
                  <a:pt x="0" y="1021780"/>
                </a:lnTo>
                <a:cubicBezTo>
                  <a:pt x="226492" y="826666"/>
                  <a:pt x="370973" y="684610"/>
                  <a:pt x="433443" y="595611"/>
                </a:cubicBezTo>
                <a:cubicBezTo>
                  <a:pt x="495914" y="506611"/>
                  <a:pt x="527149" y="426455"/>
                  <a:pt x="527149" y="355141"/>
                </a:cubicBezTo>
                <a:cubicBezTo>
                  <a:pt x="527149" y="298091"/>
                  <a:pt x="512494" y="251309"/>
                  <a:pt x="483185" y="214797"/>
                </a:cubicBezTo>
                <a:cubicBezTo>
                  <a:pt x="453875" y="178284"/>
                  <a:pt x="414180" y="160028"/>
                  <a:pt x="364100" y="160028"/>
                </a:cubicBezTo>
                <a:cubicBezTo>
                  <a:pt x="257673" y="160028"/>
                  <a:pt x="194499" y="238758"/>
                  <a:pt x="174575" y="396218"/>
                </a:cubicBezTo>
                <a:lnTo>
                  <a:pt x="0" y="359420"/>
                </a:lnTo>
                <a:cubicBezTo>
                  <a:pt x="20538" y="241896"/>
                  <a:pt x="63184" y="152611"/>
                  <a:pt x="127936" y="91567"/>
                </a:cubicBezTo>
                <a:cubicBezTo>
                  <a:pt x="192689" y="30522"/>
                  <a:pt x="275270" y="0"/>
                  <a:pt x="375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286412" y="133316"/>
            <a:ext cx="342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ADMISIÓN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7567" y="1168237"/>
            <a:ext cx="10474697" cy="4031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212" y="497547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7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52617" y="130728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752616" y="1376193"/>
            <a:ext cx="699931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latin typeface="Proxima Nova Rg" panose="02000506030000020004" pitchFamily="2" charset="0"/>
              </a:rPr>
              <a:t>ACUERDO DE ADMISIÓN.</a:t>
            </a:r>
          </a:p>
        </p:txBody>
      </p:sp>
      <p:sp>
        <p:nvSpPr>
          <p:cNvPr id="9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29184" y="388601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276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063311" y="1764771"/>
            <a:ext cx="92980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>
                <a:solidFill>
                  <a:srgbClr val="003D6B"/>
                </a:solidFill>
                <a:latin typeface="Proxima Nova Rg" panose="02000506030000020004" pitchFamily="2" charset="0"/>
              </a:rPr>
              <a:t>EL OIC EMITIRÁ ACUERDO POR EL QUE SE ADMITA A TRÁMITE LA SOLICITUD Y </a:t>
            </a:r>
            <a:r>
              <a:rPr lang="es-MX" sz="21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LO </a:t>
            </a:r>
            <a:r>
              <a:rPr lang="es-MX" sz="2100" dirty="0">
                <a:solidFill>
                  <a:srgbClr val="003D6B"/>
                </a:solidFill>
                <a:latin typeface="Proxima Nova Rg" panose="02000506030000020004" pitchFamily="2" charset="0"/>
              </a:rPr>
              <a:t>NOTIFICARÁ A LAS PARTES.</a:t>
            </a:r>
          </a:p>
          <a:p>
            <a:pPr algn="just"/>
            <a:endParaRPr lang="es-MX" sz="2100" dirty="0">
              <a:solidFill>
                <a:srgbClr val="003D6B"/>
              </a:solidFill>
              <a:latin typeface="Proxima Nova Rg" panose="02000506030000020004" pitchFamily="2" charset="0"/>
            </a:endParaRPr>
          </a:p>
          <a:p>
            <a:pPr algn="just"/>
            <a:r>
              <a:rPr lang="es-MX" sz="2100" dirty="0">
                <a:solidFill>
                  <a:srgbClr val="003D6B"/>
                </a:solidFill>
                <a:latin typeface="Proxima Nova Rg" panose="02000506030000020004" pitchFamily="2" charset="0"/>
              </a:rPr>
              <a:t>CORRERA TRASLADO A LA UNIDAD O UNIDADES QUE CORRESPONDAN CON COPIA DE LA SOLICITUD DE CONCILIACIÓN, REQUIRIENDOLES QUE, EN UN PLAZO NO MAYOR A </a:t>
            </a:r>
            <a:r>
              <a:rPr lang="es-MX" sz="3200" dirty="0">
                <a:solidFill>
                  <a:srgbClr val="003D6B"/>
                </a:solidFill>
                <a:latin typeface="Proxima Nova Rg" panose="02000506030000020004" pitchFamily="2" charset="0"/>
              </a:rPr>
              <a:t>10 DÍAS HÁBILES</a:t>
            </a:r>
            <a:r>
              <a:rPr lang="es-MX" sz="2100" dirty="0">
                <a:solidFill>
                  <a:srgbClr val="003D6B"/>
                </a:solidFill>
                <a:latin typeface="Proxima Nova Rg" panose="02000506030000020004" pitchFamily="2" charset="0"/>
              </a:rPr>
              <a:t>, MANIFIESTEN LOS ARGUMENTOS DE CONTESTACIÓN A CADA UNO DE LOS HECHOS Y ARGUMENTOS DEL SOLICITANTE, ANEXANDO LA DOCUMENTACIÓN RELACIONADA.</a:t>
            </a:r>
          </a:p>
          <a:p>
            <a:pPr marL="342900" indent="-342900" algn="just">
              <a:buFont typeface="Symbol" panose="05050102010706020507" pitchFamily="18" charset="2"/>
              <a:buChar char="®"/>
            </a:pPr>
            <a:endParaRPr lang="es-MX" sz="2400" dirty="0"/>
          </a:p>
          <a:p>
            <a:pPr algn="just"/>
            <a:endParaRPr lang="es-MX" sz="2000" dirty="0" smtClean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600878" y="5254389"/>
            <a:ext cx="10474697" cy="15359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2" name="Rectángulo 11"/>
          <p:cNvSpPr/>
          <p:nvPr/>
        </p:nvSpPr>
        <p:spPr>
          <a:xfrm>
            <a:off x="3927739" y="5485135"/>
            <a:ext cx="7928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SE NOTIFICARÁ TAMBIEN LA FECHA, HORA Y LUGAR DE LA  AUDIENCIA DE CONCILIACIÓN QUE SERÁ DESAHOGADA POR EL OIC.</a:t>
            </a:r>
            <a:endParaRPr lang="es-ES" sz="2400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7567" y="1168237"/>
            <a:ext cx="10474697" cy="5532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212" y="6463087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52617" y="130728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752616" y="1376193"/>
            <a:ext cx="998200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latin typeface="Proxima Nova Rg" panose="02000506030000020004" pitchFamily="2" charset="0"/>
              </a:rPr>
              <a:t>CONTESTACIÓN DEL ENTE PÚBLICO CONTRATANTE.</a:t>
            </a:r>
            <a:endParaRPr lang="es-ES" sz="2800" dirty="0">
              <a:latin typeface="Proxima Nova Rg" panose="02000506030000020004" pitchFamily="2" charset="0"/>
            </a:endParaRPr>
          </a:p>
        </p:txBody>
      </p:sp>
      <p:sp>
        <p:nvSpPr>
          <p:cNvPr id="6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38709" y="37773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277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063311" y="2000235"/>
            <a:ext cx="929801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SE DEBERA PRECISAR EL NOMBRE DE LAS PERSONAS FACULTADAS PARA REPRESENTAR Y OBLIGAR AL ENTE PÚBLICO CONTRATANTE EN EL PROCEDIMIENTO DE CONCILIACIÓN.</a:t>
            </a:r>
          </a:p>
          <a:p>
            <a:pPr algn="just"/>
            <a:endParaRPr lang="es-MX" sz="2100" dirty="0">
              <a:solidFill>
                <a:srgbClr val="003D6B"/>
              </a:solidFill>
              <a:latin typeface="Proxima Nova Rg" panose="02000506030000020004" pitchFamily="2" charset="0"/>
            </a:endParaRPr>
          </a:p>
          <a:p>
            <a:pPr algn="just"/>
            <a:r>
              <a:rPr lang="es-MX" sz="21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SI EL ENTE PÚBLICO CONTRATANTE OMITE DAR CONTESTACIÓN A UNO DE LOS HECHOS O ARGUMENTOS SEÑALADOS POR EL SOLICITANTE, SE PODRÁ DAR RESPUESTA DURANTE LA AUDIENCIA DE CONCILIACIÓN.</a:t>
            </a:r>
          </a:p>
          <a:p>
            <a:pPr algn="just"/>
            <a:endParaRPr lang="es-MX" sz="2100" dirty="0">
              <a:solidFill>
                <a:srgbClr val="003D6B"/>
              </a:solidFill>
              <a:latin typeface="Proxima Nova Rg" panose="02000506030000020004" pitchFamily="2" charset="0"/>
            </a:endParaRPr>
          </a:p>
          <a:p>
            <a:pPr algn="just"/>
            <a:r>
              <a:rPr lang="es-MX" sz="21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LA OMISIÓN EN LA RESPUESTA O LA INASISTENCIA A LA AUDIENCIA POR PARTE DE LOS SERVIDORES PÚBLICOS FACULTADOS PARA REPRESENTAR AL ENTE PÚBLICO CONTRATANTE, SIN CAUSA JUSTIFICADA, SE LES PREVENDRÁ DE LA RESPONSABILIDAD EN LA QUE INCURREN.</a:t>
            </a:r>
          </a:p>
          <a:p>
            <a:pPr marL="342900" indent="-342900" algn="just">
              <a:buFont typeface="Symbol" panose="05050102010706020507" pitchFamily="18" charset="2"/>
              <a:buChar char="®"/>
            </a:pPr>
            <a:endParaRPr lang="es-MX" sz="2400" dirty="0"/>
          </a:p>
          <a:p>
            <a:pPr algn="just"/>
            <a:endParaRPr lang="es-MX" sz="2000" dirty="0" smtClean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143125" y="77158"/>
            <a:ext cx="10048874" cy="103648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 rtl="0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297019" y="173560"/>
            <a:ext cx="711418" cy="952907"/>
          </a:xfrm>
          <a:custGeom>
            <a:avLst/>
            <a:gdLst/>
            <a:ahLst/>
            <a:cxnLst/>
            <a:rect l="l" t="t" r="r" b="b"/>
            <a:pathLst>
              <a:path w="733388" h="1099092">
                <a:moveTo>
                  <a:pt x="375679" y="0"/>
                </a:moveTo>
                <a:cubicBezTo>
                  <a:pt x="485217" y="0"/>
                  <a:pt x="571078" y="32234"/>
                  <a:pt x="633264" y="96701"/>
                </a:cubicBezTo>
                <a:cubicBezTo>
                  <a:pt x="695449" y="161169"/>
                  <a:pt x="726542" y="243607"/>
                  <a:pt x="726542" y="344017"/>
                </a:cubicBezTo>
                <a:cubicBezTo>
                  <a:pt x="726542" y="460400"/>
                  <a:pt x="681757" y="571079"/>
                  <a:pt x="592187" y="676052"/>
                </a:cubicBezTo>
                <a:cubicBezTo>
                  <a:pt x="502617" y="781026"/>
                  <a:pt x="373683" y="895698"/>
                  <a:pt x="205383" y="1020068"/>
                </a:cubicBezTo>
                <a:lnTo>
                  <a:pt x="733388" y="1020068"/>
                </a:lnTo>
                <a:lnTo>
                  <a:pt x="729397" y="1099092"/>
                </a:lnTo>
                <a:lnTo>
                  <a:pt x="0" y="1099092"/>
                </a:lnTo>
                <a:lnTo>
                  <a:pt x="0" y="1021780"/>
                </a:lnTo>
                <a:cubicBezTo>
                  <a:pt x="226492" y="826666"/>
                  <a:pt x="370973" y="684610"/>
                  <a:pt x="433443" y="595611"/>
                </a:cubicBezTo>
                <a:cubicBezTo>
                  <a:pt x="495914" y="506611"/>
                  <a:pt x="527149" y="426455"/>
                  <a:pt x="527149" y="355141"/>
                </a:cubicBezTo>
                <a:cubicBezTo>
                  <a:pt x="527149" y="298091"/>
                  <a:pt x="512494" y="251309"/>
                  <a:pt x="483185" y="214797"/>
                </a:cubicBezTo>
                <a:cubicBezTo>
                  <a:pt x="453875" y="178284"/>
                  <a:pt x="414180" y="160028"/>
                  <a:pt x="364100" y="160028"/>
                </a:cubicBezTo>
                <a:cubicBezTo>
                  <a:pt x="257673" y="160028"/>
                  <a:pt x="194499" y="238758"/>
                  <a:pt x="174575" y="396218"/>
                </a:cubicBezTo>
                <a:lnTo>
                  <a:pt x="0" y="359420"/>
                </a:lnTo>
                <a:cubicBezTo>
                  <a:pt x="20538" y="241896"/>
                  <a:pt x="63184" y="152611"/>
                  <a:pt x="127936" y="91567"/>
                </a:cubicBezTo>
                <a:cubicBezTo>
                  <a:pt x="192689" y="30522"/>
                  <a:pt x="275270" y="0"/>
                  <a:pt x="375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286412" y="133316"/>
            <a:ext cx="342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ADMISIÓN</a:t>
            </a:r>
          </a:p>
        </p:txBody>
      </p:sp>
    </p:spTree>
    <p:extLst>
      <p:ext uri="{BB962C8B-B14F-4D97-AF65-F5344CB8AC3E}">
        <p14:creationId xmlns:p14="http://schemas.microsoft.com/office/powerpoint/2010/main" val="2684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77158"/>
            <a:ext cx="12192000" cy="6623893"/>
          </a:xfrm>
          <a:prstGeom prst="rect">
            <a:avLst/>
          </a:prstGeom>
          <a:solidFill>
            <a:schemeClr val="tx2">
              <a:lumMod val="75000"/>
            </a:schemeClr>
          </a:solidFill>
          <a:effectLst/>
        </p:spPr>
        <p:txBody>
          <a:bodyPr wrap="none" rtlCol="0" anchor="ctr">
            <a:noAutofit/>
          </a:bodyPr>
          <a:lstStyle/>
          <a:p>
            <a:pPr algn="ctr" rtl="0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1942258" y="133316"/>
            <a:ext cx="721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NOTIFICACIONES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942258" y="1975330"/>
            <a:ext cx="92980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CONSIDERACIONES:</a:t>
            </a:r>
          </a:p>
          <a:p>
            <a:pPr marL="457200" indent="-457200" algn="just">
              <a:buFont typeface="Symbol" panose="05050102010706020507" pitchFamily="18" charset="2"/>
              <a:buChar char=""/>
            </a:pPr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HORAS HÁBILES ENTRE LAS 8 Y 19 HRS.</a:t>
            </a:r>
          </a:p>
          <a:p>
            <a:pPr marL="457200" indent="-457200" algn="just">
              <a:buFont typeface="Symbol" panose="05050102010706020507" pitchFamily="18" charset="2"/>
              <a:buChar char=""/>
            </a:pPr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SURTE EFECTOS LA NOTIFICACIÓN AL DÍA HÁBIL SIGUIENTE</a:t>
            </a:r>
            <a:r>
              <a:rPr lang="es-MX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QUE SE PRACTIQUEN O RECIBAN.</a:t>
            </a:r>
          </a:p>
          <a:p>
            <a:pPr marL="457200" indent="-457200" algn="just">
              <a:buFont typeface="Symbol" panose="05050102010706020507" pitchFamily="18" charset="2"/>
              <a:buChar char=""/>
            </a:pPr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EN EL ACUERDO POR EL CUAL SE ORDENE HACER UNA NOTIFICACIÓN O CITACIÓN, SE EXPRESARÁ EL OBJETO Y LOS NOMBRES DE LAS PERSONAS CON QUIENES DEBAN PRACTICARSE. </a:t>
            </a:r>
          </a:p>
          <a:p>
            <a:pPr marL="457200" indent="-457200" algn="just">
              <a:buFont typeface="Symbol" panose="05050102010706020507" pitchFamily="18" charset="2"/>
              <a:buChar char=""/>
            </a:pPr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LA FORMA EN QUE SE REALIZARÁN LAS NOTIFICACIONES SERAN: PERSONALMENTE, POR MENSAJERÍA O CORREO CERTIFICADO.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168898" y="-138986"/>
            <a:ext cx="1105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chemeClr val="bg1"/>
                </a:solidFill>
              </a:rPr>
              <a:t>[ ]</a:t>
            </a:r>
            <a:endParaRPr lang="es-MX" sz="8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791537" y="1056646"/>
            <a:ext cx="1044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24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DEBERÁN CUMPLIR CON LOS REQUISITOS DEL ARTÍCULO 133 DE LA LOPSRMEMG Y EL ARTÍCULO 270 DEL REGLAMENTO.</a:t>
            </a:r>
          </a:p>
        </p:txBody>
      </p:sp>
    </p:spTree>
    <p:extLst>
      <p:ext uri="{BB962C8B-B14F-4D97-AF65-F5344CB8AC3E}">
        <p14:creationId xmlns:p14="http://schemas.microsoft.com/office/powerpoint/2010/main" val="42779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7567" y="1168237"/>
            <a:ext cx="10474697" cy="5532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212" y="6463087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52617" y="130728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0229659" y="37773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278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815212" y="1353004"/>
            <a:ext cx="92980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SERÁN PRESIDIDAS POR EL SERVIDOR PÚBLICO DEL OIC DE CONFORMIDAD CON LAS DISPOSICIONES APLICABLES, QUIEN DEBERÁ:</a:t>
            </a:r>
          </a:p>
          <a:p>
            <a:pPr algn="just"/>
            <a:endParaRPr lang="es-MX" sz="2200" dirty="0" smtClean="0">
              <a:latin typeface="Proxima Nova Rg" panose="02000506030000020004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INICIAR LAS SESIONES,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EXPONER LOS PUNTOS COMUNES Y DE CONTROVERSIA,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PROPORCIONAR LA NORMATIVIDAD QUE REGULE LOS TERMINOS Y CONDICIONES CONTRACTUALES,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PROPONER ACUERDOS DE CONCILIACIÓN,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SUSPENDER O DAR POR TERMINDA UNA SESIÓN,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CITAR A SESIONES POSTERIORES,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DICTAR TODAS LAS DETERMINACIONES QUE SE REQUIERAN DURANTE EL DESARROLLO DE LAS MISMAS.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200" dirty="0" smtClean="0">
                <a:latin typeface="Proxima Nova Rg" panose="02000506030000020004" pitchFamily="2" charset="0"/>
              </a:rPr>
              <a:t>SOLICITAR LOS DOCUMENTOS QUE CONSIDERE CONVENIENTES PARA LOGRAR LA CONCILIACIÓN  </a:t>
            </a:r>
            <a:endParaRPr lang="es-MX" sz="2200" dirty="0">
              <a:latin typeface="Proxima Nova Rg" panose="02000506030000020004" pitchFamily="2" charset="0"/>
            </a:endParaRPr>
          </a:p>
          <a:p>
            <a:pPr algn="just"/>
            <a:endParaRPr lang="es-MX" sz="2000" dirty="0" smtClean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77158"/>
            <a:ext cx="9896475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23197" y="244431"/>
            <a:ext cx="753544" cy="895887"/>
          </a:xfrm>
          <a:custGeom>
            <a:avLst/>
            <a:gdLst/>
            <a:ahLst/>
            <a:cxnLst/>
            <a:rect l="l" t="t" r="r" b="b"/>
            <a:pathLst>
              <a:path w="766762" h="1036515">
                <a:moveTo>
                  <a:pt x="166017" y="858329"/>
                </a:moveTo>
                <a:cubicBezTo>
                  <a:pt x="180280" y="924794"/>
                  <a:pt x="204883" y="974642"/>
                  <a:pt x="239827" y="1007874"/>
                </a:cubicBezTo>
                <a:lnTo>
                  <a:pt x="285923" y="1036515"/>
                </a:lnTo>
                <a:lnTo>
                  <a:pt x="45841" y="1036515"/>
                </a:lnTo>
                <a:lnTo>
                  <a:pt x="18907" y="974579"/>
                </a:lnTo>
                <a:cubicBezTo>
                  <a:pt x="11009" y="950850"/>
                  <a:pt x="4706" y="925221"/>
                  <a:pt x="0" y="897694"/>
                </a:cubicBezTo>
                <a:close/>
                <a:moveTo>
                  <a:pt x="391938" y="0"/>
                </a:moveTo>
                <a:cubicBezTo>
                  <a:pt x="498623" y="0"/>
                  <a:pt x="582346" y="28122"/>
                  <a:pt x="643105" y="84367"/>
                </a:cubicBezTo>
                <a:cubicBezTo>
                  <a:pt x="703864" y="140611"/>
                  <a:pt x="734243" y="217266"/>
                  <a:pt x="734243" y="314332"/>
                </a:cubicBezTo>
                <a:cubicBezTo>
                  <a:pt x="734243" y="437660"/>
                  <a:pt x="673484" y="524734"/>
                  <a:pt x="551966" y="575554"/>
                </a:cubicBezTo>
                <a:cubicBezTo>
                  <a:pt x="695163" y="614321"/>
                  <a:pt x="766762" y="709810"/>
                  <a:pt x="766762" y="862020"/>
                </a:cubicBezTo>
                <a:cubicBezTo>
                  <a:pt x="766762" y="916178"/>
                  <a:pt x="757919" y="964564"/>
                  <a:pt x="740234" y="1007177"/>
                </a:cubicBezTo>
                <a:lnTo>
                  <a:pt x="723907" y="1036515"/>
                </a:lnTo>
                <a:lnTo>
                  <a:pt x="460772" y="1036515"/>
                </a:lnTo>
                <a:lnTo>
                  <a:pt x="507466" y="1007660"/>
                </a:lnTo>
                <a:cubicBezTo>
                  <a:pt x="544549" y="974285"/>
                  <a:pt x="563091" y="921370"/>
                  <a:pt x="563091" y="848916"/>
                </a:cubicBezTo>
                <a:cubicBezTo>
                  <a:pt x="563091" y="791865"/>
                  <a:pt x="546261" y="745226"/>
                  <a:pt x="512601" y="708999"/>
                </a:cubicBezTo>
                <a:cubicBezTo>
                  <a:pt x="478941" y="672772"/>
                  <a:pt x="417041" y="654658"/>
                  <a:pt x="326901" y="654658"/>
                </a:cubicBezTo>
                <a:lnTo>
                  <a:pt x="253305" y="654658"/>
                </a:lnTo>
                <a:lnTo>
                  <a:pt x="253305" y="512602"/>
                </a:lnTo>
                <a:lnTo>
                  <a:pt x="326901" y="512602"/>
                </a:lnTo>
                <a:cubicBezTo>
                  <a:pt x="377105" y="512602"/>
                  <a:pt x="415472" y="508312"/>
                  <a:pt x="442001" y="499732"/>
                </a:cubicBezTo>
                <a:cubicBezTo>
                  <a:pt x="468529" y="491152"/>
                  <a:pt x="491492" y="472423"/>
                  <a:pt x="510889" y="443546"/>
                </a:cubicBezTo>
                <a:cubicBezTo>
                  <a:pt x="530287" y="414668"/>
                  <a:pt x="539985" y="377356"/>
                  <a:pt x="539985" y="331608"/>
                </a:cubicBezTo>
                <a:cubicBezTo>
                  <a:pt x="539985" y="275565"/>
                  <a:pt x="525723" y="230960"/>
                  <a:pt x="497197" y="197795"/>
                </a:cubicBezTo>
                <a:cubicBezTo>
                  <a:pt x="468672" y="164630"/>
                  <a:pt x="429021" y="148047"/>
                  <a:pt x="378246" y="148047"/>
                </a:cubicBezTo>
                <a:cubicBezTo>
                  <a:pt x="284113" y="148047"/>
                  <a:pt x="222783" y="205954"/>
                  <a:pt x="194258" y="321767"/>
                </a:cubicBezTo>
                <a:lnTo>
                  <a:pt x="31663" y="284113"/>
                </a:lnTo>
                <a:cubicBezTo>
                  <a:pt x="85291" y="94705"/>
                  <a:pt x="205382" y="0"/>
                  <a:pt x="39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6391125" y="132141"/>
            <a:ext cx="405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AUDIENCIA</a:t>
            </a:r>
          </a:p>
        </p:txBody>
      </p:sp>
    </p:spTree>
    <p:extLst>
      <p:ext uri="{BB962C8B-B14F-4D97-AF65-F5344CB8AC3E}">
        <p14:creationId xmlns:p14="http://schemas.microsoft.com/office/powerpoint/2010/main" val="36992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23920" y="1185522"/>
            <a:ext cx="10474697" cy="1323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1565" y="2263210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38970" y="1324570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0229659" y="304303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278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801565" y="1370289"/>
            <a:ext cx="92980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>
                <a:solidFill>
                  <a:srgbClr val="003D6B"/>
                </a:solidFill>
                <a:latin typeface="Proxima Nova Rg" panose="02000506030000020004" pitchFamily="2" charset="0"/>
              </a:rPr>
              <a:t>LA AUDIENCIA PODRA REALIZARSE EN VARIAS SESIONES, PARA ELLO EL OIC SEÑALARÁ LOS DÍAS Y HORAS EN QUE SE TENDRA VERIFICATIVO. </a:t>
            </a:r>
          </a:p>
          <a:p>
            <a:pPr algn="just"/>
            <a:endParaRPr lang="es-MX" sz="2000" dirty="0" smtClean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153991" y="2367488"/>
            <a:ext cx="10474697" cy="206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8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69041" y="4250498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9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369041" y="2506536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689087" y="2472360"/>
            <a:ext cx="92980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>
                <a:latin typeface="Proxima Nova Rg" panose="02000506030000020004" pitchFamily="2" charset="0"/>
              </a:rPr>
              <a:t>EL PROCEDIMIENTO DEBERÁ AGOTARSE EN UN PLAZO NO MAYOR A </a:t>
            </a:r>
            <a:r>
              <a:rPr lang="es-MX" sz="2800" b="1" dirty="0" smtClean="0">
                <a:latin typeface="Proxima Nova Rg" panose="02000506030000020004" pitchFamily="2" charset="0"/>
              </a:rPr>
              <a:t>30 DÍAS HÁBILES</a:t>
            </a:r>
            <a:r>
              <a:rPr lang="es-MX" sz="2800" dirty="0" smtClean="0">
                <a:latin typeface="Proxima Nova Rg" panose="02000506030000020004" pitchFamily="2" charset="0"/>
              </a:rPr>
              <a:t> </a:t>
            </a:r>
            <a:r>
              <a:rPr lang="es-MX" sz="2200" dirty="0" smtClean="0">
                <a:latin typeface="Proxima Nova Rg" panose="02000506030000020004" pitchFamily="2" charset="0"/>
              </a:rPr>
              <a:t>CONTADOS A PARTIR DE LA FECHA EN QUE SE HAYA CELEBRADO LA PRIMERA SESIÓN, SALVO QUE LAS PARTES ACUERDEN UN PLAZO MAYOR, POR CAUSAS DEBIDAMENTE JUSTIFICADAS. </a:t>
            </a:r>
            <a:endParaRPr lang="es-MX" sz="2200" dirty="0">
              <a:latin typeface="Proxima Nova Rg" panose="02000506030000020004" pitchFamily="2" charset="0"/>
            </a:endParaRPr>
          </a:p>
          <a:p>
            <a:pPr algn="just"/>
            <a:endParaRPr lang="es-MX" sz="2000" dirty="0" smtClean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23920" y="4567374"/>
            <a:ext cx="10474697" cy="1121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2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1565" y="5494936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3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38970" y="4706422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801565" y="4752141"/>
            <a:ext cx="9298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>
                <a:solidFill>
                  <a:srgbClr val="003D6B"/>
                </a:solidFill>
                <a:latin typeface="Proxima Nova Rg" panose="02000506030000020004" pitchFamily="2" charset="0"/>
              </a:rPr>
              <a:t>EN TODOS LOS CASOS, EN LA AUDIENCIA SE PERMITIRÁ LA PRESENCIA DE UN ASESOR POR CADA UNA DE LAS PARTES.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179868" y="5587641"/>
            <a:ext cx="10474697" cy="1121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57513" y="6515203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7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394918" y="572668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457513" y="5772408"/>
            <a:ext cx="929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Proxima Nova Rg" panose="02000506030000020004" pitchFamily="2" charset="0"/>
              </a:rPr>
              <a:t>DE TODA ACTUACIÓN DENTRO DEL PROCEDIMIENTO SE DEBERÁ LEVANTARSE UN ACTA CIRCUNSTANCIADA.</a:t>
            </a:r>
            <a:endParaRPr lang="es-MX" sz="2000" dirty="0" smtClean="0">
              <a:latin typeface="Proxima Nova Rg" panose="02000506030000020004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0" y="77158"/>
            <a:ext cx="9896475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23197" y="244431"/>
            <a:ext cx="753544" cy="895887"/>
          </a:xfrm>
          <a:custGeom>
            <a:avLst/>
            <a:gdLst/>
            <a:ahLst/>
            <a:cxnLst/>
            <a:rect l="l" t="t" r="r" b="b"/>
            <a:pathLst>
              <a:path w="766762" h="1036515">
                <a:moveTo>
                  <a:pt x="166017" y="858329"/>
                </a:moveTo>
                <a:cubicBezTo>
                  <a:pt x="180280" y="924794"/>
                  <a:pt x="204883" y="974642"/>
                  <a:pt x="239827" y="1007874"/>
                </a:cubicBezTo>
                <a:lnTo>
                  <a:pt x="285923" y="1036515"/>
                </a:lnTo>
                <a:lnTo>
                  <a:pt x="45841" y="1036515"/>
                </a:lnTo>
                <a:lnTo>
                  <a:pt x="18907" y="974579"/>
                </a:lnTo>
                <a:cubicBezTo>
                  <a:pt x="11009" y="950850"/>
                  <a:pt x="4706" y="925221"/>
                  <a:pt x="0" y="897694"/>
                </a:cubicBezTo>
                <a:close/>
                <a:moveTo>
                  <a:pt x="391938" y="0"/>
                </a:moveTo>
                <a:cubicBezTo>
                  <a:pt x="498623" y="0"/>
                  <a:pt x="582346" y="28122"/>
                  <a:pt x="643105" y="84367"/>
                </a:cubicBezTo>
                <a:cubicBezTo>
                  <a:pt x="703864" y="140611"/>
                  <a:pt x="734243" y="217266"/>
                  <a:pt x="734243" y="314332"/>
                </a:cubicBezTo>
                <a:cubicBezTo>
                  <a:pt x="734243" y="437660"/>
                  <a:pt x="673484" y="524734"/>
                  <a:pt x="551966" y="575554"/>
                </a:cubicBezTo>
                <a:cubicBezTo>
                  <a:pt x="695163" y="614321"/>
                  <a:pt x="766762" y="709810"/>
                  <a:pt x="766762" y="862020"/>
                </a:cubicBezTo>
                <a:cubicBezTo>
                  <a:pt x="766762" y="916178"/>
                  <a:pt x="757919" y="964564"/>
                  <a:pt x="740234" y="1007177"/>
                </a:cubicBezTo>
                <a:lnTo>
                  <a:pt x="723907" y="1036515"/>
                </a:lnTo>
                <a:lnTo>
                  <a:pt x="460772" y="1036515"/>
                </a:lnTo>
                <a:lnTo>
                  <a:pt x="507466" y="1007660"/>
                </a:lnTo>
                <a:cubicBezTo>
                  <a:pt x="544549" y="974285"/>
                  <a:pt x="563091" y="921370"/>
                  <a:pt x="563091" y="848916"/>
                </a:cubicBezTo>
                <a:cubicBezTo>
                  <a:pt x="563091" y="791865"/>
                  <a:pt x="546261" y="745226"/>
                  <a:pt x="512601" y="708999"/>
                </a:cubicBezTo>
                <a:cubicBezTo>
                  <a:pt x="478941" y="672772"/>
                  <a:pt x="417041" y="654658"/>
                  <a:pt x="326901" y="654658"/>
                </a:cubicBezTo>
                <a:lnTo>
                  <a:pt x="253305" y="654658"/>
                </a:lnTo>
                <a:lnTo>
                  <a:pt x="253305" y="512602"/>
                </a:lnTo>
                <a:lnTo>
                  <a:pt x="326901" y="512602"/>
                </a:lnTo>
                <a:cubicBezTo>
                  <a:pt x="377105" y="512602"/>
                  <a:pt x="415472" y="508312"/>
                  <a:pt x="442001" y="499732"/>
                </a:cubicBezTo>
                <a:cubicBezTo>
                  <a:pt x="468529" y="491152"/>
                  <a:pt x="491492" y="472423"/>
                  <a:pt x="510889" y="443546"/>
                </a:cubicBezTo>
                <a:cubicBezTo>
                  <a:pt x="530287" y="414668"/>
                  <a:pt x="539985" y="377356"/>
                  <a:pt x="539985" y="331608"/>
                </a:cubicBezTo>
                <a:cubicBezTo>
                  <a:pt x="539985" y="275565"/>
                  <a:pt x="525723" y="230960"/>
                  <a:pt x="497197" y="197795"/>
                </a:cubicBezTo>
                <a:cubicBezTo>
                  <a:pt x="468672" y="164630"/>
                  <a:pt x="429021" y="148047"/>
                  <a:pt x="378246" y="148047"/>
                </a:cubicBezTo>
                <a:cubicBezTo>
                  <a:pt x="284113" y="148047"/>
                  <a:pt x="222783" y="205954"/>
                  <a:pt x="194258" y="321767"/>
                </a:cubicBezTo>
                <a:lnTo>
                  <a:pt x="31663" y="284113"/>
                </a:lnTo>
                <a:cubicBezTo>
                  <a:pt x="85291" y="94705"/>
                  <a:pt x="205382" y="0"/>
                  <a:pt x="39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6391125" y="132141"/>
            <a:ext cx="405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AUDIENCIA</a:t>
            </a:r>
          </a:p>
        </p:txBody>
      </p:sp>
    </p:spTree>
    <p:extLst>
      <p:ext uri="{BB962C8B-B14F-4D97-AF65-F5344CB8AC3E}">
        <p14:creationId xmlns:p14="http://schemas.microsoft.com/office/powerpoint/2010/main" val="38616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694135" y="1932308"/>
            <a:ext cx="10119274" cy="3143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C926CB-4EF2-994A-B764-73D5D1BC4AA3}"/>
              </a:ext>
            </a:extLst>
          </p:cNvPr>
          <p:cNvSpPr txBox="1"/>
          <p:nvPr/>
        </p:nvSpPr>
        <p:spPr>
          <a:xfrm>
            <a:off x="838199" y="2189305"/>
            <a:ext cx="9723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800" dirty="0" smtClean="0">
                <a:solidFill>
                  <a:srgbClr val="78BED8"/>
                </a:solidFill>
                <a:latin typeface="Proxima Nova Rg" panose="02000506030000020004" pitchFamily="2" charset="77"/>
              </a:rPr>
              <a:t>SEGÚN LA OCDE.</a:t>
            </a:r>
          </a:p>
          <a:p>
            <a:pPr lvl="0" algn="just"/>
            <a:endParaRPr lang="es-MX" sz="2800" dirty="0">
              <a:solidFill>
                <a:srgbClr val="005B9F"/>
              </a:solidFill>
              <a:latin typeface="Proxima Nova Rg" panose="02000506030000020004" pitchFamily="2" charset="77"/>
            </a:endParaRPr>
          </a:p>
          <a:p>
            <a:pPr algn="ctr"/>
            <a:r>
              <a:rPr lang="es-ES" sz="2800" b="1" dirty="0">
                <a:solidFill>
                  <a:srgbClr val="005B9F"/>
                </a:solidFill>
                <a:latin typeface="Helvetica" pitchFamily="2" charset="0"/>
              </a:rPr>
              <a:t>SE REFIERE A LA COMPRA POR PARTE DE LOS GOBIERNOS </a:t>
            </a:r>
          </a:p>
          <a:p>
            <a:pPr algn="ctr"/>
            <a:r>
              <a:rPr lang="es-ES" sz="2800" b="1" dirty="0">
                <a:solidFill>
                  <a:srgbClr val="005B9F"/>
                </a:solidFill>
                <a:latin typeface="Helvetica" pitchFamily="2" charset="0"/>
              </a:rPr>
              <a:t>Y LAS EMPRESAS ESTATALES DE BIENES, SERVICIOS Y OBRAS.</a:t>
            </a:r>
          </a:p>
          <a:p>
            <a:pPr lvl="0" algn="just"/>
            <a:endParaRPr lang="es-MX" sz="2400" dirty="0">
              <a:solidFill>
                <a:schemeClr val="accent1">
                  <a:lumMod val="50000"/>
                </a:schemeClr>
              </a:solidFill>
              <a:latin typeface="Proxima Nova Rg" panose="02000506030000020004" pitchFamily="2" charset="77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035703"/>
            <a:ext cx="7040880" cy="579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96558" y="1104306"/>
            <a:ext cx="5843154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CONTRATACIONES PÚBLICAS</a:t>
            </a:r>
            <a:endParaRPr lang="es-ES" sz="3200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2798" y="1541793"/>
            <a:ext cx="10474697" cy="4584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47848" y="1680842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4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1696" y="39778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ART. 281 REG. LOPSRMEMG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961363" y="2156891"/>
            <a:ext cx="92980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EL PROCEDIMIENTO DE CONCILIACIÓN CONCLUYE CON:</a:t>
            </a:r>
          </a:p>
          <a:p>
            <a:pPr algn="just"/>
            <a:endParaRPr lang="es-MX" sz="2400" dirty="0">
              <a:latin typeface="Proxima Nova Rg" panose="02000506030000020004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800" b="1" dirty="0" smtClean="0">
                <a:latin typeface="Proxima Nova Rg" panose="02000506030000020004" pitchFamily="2" charset="0"/>
              </a:rPr>
              <a:t>LA CELEBRACIÓN DE CONVENIO,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endParaRPr lang="es-MX" sz="2800" b="1" dirty="0" smtClean="0">
              <a:latin typeface="Proxima Nova Rg" panose="02000506030000020004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800" b="1" dirty="0" smtClean="0">
                <a:latin typeface="Proxima Nova Rg" panose="02000506030000020004" pitchFamily="2" charset="0"/>
              </a:rPr>
              <a:t>LA DETERMINACIÓN DE CUALQUIERA DE LAS PARTES DE NO CONCILIAR, O</a:t>
            </a:r>
          </a:p>
          <a:p>
            <a:pPr marL="342900" indent="-342900" algn="just">
              <a:buFont typeface="Symbol" panose="05050102010706020507" pitchFamily="18" charset="2"/>
              <a:buChar char=""/>
            </a:pPr>
            <a:endParaRPr lang="es-MX" sz="2800" b="1" dirty="0" smtClean="0">
              <a:latin typeface="Proxima Nova Rg" panose="02000506030000020004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"/>
            </a:pPr>
            <a:r>
              <a:rPr lang="es-MX" sz="2800" b="1" dirty="0" smtClean="0">
                <a:latin typeface="Proxima Nova Rg" panose="02000506030000020004" pitchFamily="2" charset="0"/>
              </a:rPr>
              <a:t>EL DESISTIMIENTO DE LA SOLICITUD DE CONCILIACIÓN. </a:t>
            </a:r>
            <a:endParaRPr lang="es-MX" sz="2800" b="1" dirty="0">
              <a:latin typeface="Proxima Nova Rg" panose="02000506030000020004" pitchFamily="2" charset="0"/>
            </a:endParaRPr>
          </a:p>
          <a:p>
            <a:pPr algn="just"/>
            <a:endParaRPr lang="es-MX" sz="2000" dirty="0" smtClean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076450" y="67437"/>
            <a:ext cx="10115550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415113" y="276399"/>
            <a:ext cx="767113" cy="854863"/>
          </a:xfrm>
          <a:custGeom>
            <a:avLst/>
            <a:gdLst/>
            <a:ahLst/>
            <a:cxnLst/>
            <a:rect l="l" t="t" r="r" b="b"/>
            <a:pathLst>
              <a:path w="789868" h="989051">
                <a:moveTo>
                  <a:pt x="465535" y="169348"/>
                </a:moveTo>
                <a:lnTo>
                  <a:pt x="153262" y="768474"/>
                </a:lnTo>
                <a:lnTo>
                  <a:pt x="465535" y="768474"/>
                </a:lnTo>
                <a:close/>
                <a:moveTo>
                  <a:pt x="421811" y="0"/>
                </a:moveTo>
                <a:lnTo>
                  <a:pt x="643533" y="0"/>
                </a:lnTo>
                <a:lnTo>
                  <a:pt x="643533" y="761628"/>
                </a:lnTo>
                <a:lnTo>
                  <a:pt x="789868" y="761628"/>
                </a:lnTo>
                <a:lnTo>
                  <a:pt x="789868" y="910531"/>
                </a:lnTo>
                <a:lnTo>
                  <a:pt x="643533" y="910531"/>
                </a:lnTo>
                <a:lnTo>
                  <a:pt x="643533" y="989051"/>
                </a:lnTo>
                <a:lnTo>
                  <a:pt x="456121" y="989051"/>
                </a:lnTo>
                <a:lnTo>
                  <a:pt x="456121" y="910531"/>
                </a:lnTo>
                <a:lnTo>
                  <a:pt x="0" y="910531"/>
                </a:lnTo>
                <a:lnTo>
                  <a:pt x="0" y="768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311820" y="122220"/>
            <a:ext cx="413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</a:rPr>
              <a:t>CONCLUSIÓN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9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7848" y="5878560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854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2798" y="1773250"/>
            <a:ext cx="10474697" cy="3207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47848" y="1912298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4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1696" y="39778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es-MX"/>
            </a:defPPr>
            <a:lvl1pPr indent="0"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400">
                <a:solidFill>
                  <a:srgbClr val="005B9F"/>
                </a:solidFill>
                <a:latin typeface="Proxima Nova Rg" panose="02000506030000020004" pitchFamily="2" charset="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 dirty="0"/>
              <a:t>ART. 279 REG. LOPSRMEMG</a:t>
            </a:r>
            <a:endParaRPr lang="es-ES" noProof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899220" y="2014653"/>
            <a:ext cx="9298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 smtClean="0">
                <a:latin typeface="Proxima Nova Rg" panose="02000506030000020004" pitchFamily="2" charset="0"/>
              </a:rPr>
              <a:t>EN LA CONCILIACIÓN LAS PARTES DEBERÁN PROCURAR LA REALIZACIÓN DE ACCIONES QUE PROMUEVAN LA EJECUCIÓN DE LOS TRABAJOS Y LA COMPLETA RESOLUCIÓN DE LAS CONTROVERSIAS, A TRAVES DE LOS CONVENIOS QUE ACUERDEN LAS MISMAS.</a:t>
            </a:r>
          </a:p>
          <a:p>
            <a:pPr algn="just"/>
            <a:endParaRPr lang="es-MX" sz="2100" dirty="0">
              <a:latin typeface="Proxima Nova Rg" panose="02000506030000020004" pitchFamily="2" charset="0"/>
            </a:endParaRPr>
          </a:p>
          <a:p>
            <a:pPr algn="just"/>
            <a:r>
              <a:rPr lang="es-MX" sz="2100" dirty="0" smtClean="0">
                <a:latin typeface="Proxima Nova Rg" panose="02000506030000020004" pitchFamily="2" charset="0"/>
              </a:rPr>
              <a:t>LOS CONVENIOS CELEBRADOS PODRÁN SERVIR  PARA EFECTOS DE SOLVENTAR LAS OBSERVACIONES DE LOS ÓRGANOS DE CONTROL Y FISCALIZACIÓN.</a:t>
            </a:r>
          </a:p>
        </p:txBody>
      </p:sp>
      <p:sp>
        <p:nvSpPr>
          <p:cNvPr id="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7848" y="478724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269401" y="4906368"/>
            <a:ext cx="10474697" cy="1859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8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84451" y="6576311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9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484451" y="5045416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804497" y="5011240"/>
            <a:ext cx="92980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Proxima Nova Rg" panose="02000506030000020004" pitchFamily="2" charset="0"/>
              </a:rPr>
              <a:t>SI LAS PARTES NO LLEGAN A UN ACUERDO RESPECTO DE LA DESAVENENCIA, PODRÁN DESIGNAR A SU COSTA, ANTE EL OIC,  A UN TERCERO O PERITO QUE EMITA SU OPINIÓN SOBRE LOS PUNTOS CONTROVERTIDOS.</a:t>
            </a:r>
            <a:endParaRPr lang="es-MX" sz="2400" dirty="0">
              <a:latin typeface="Proxima Nova Rg" panose="02000506030000020004" pitchFamily="2" charset="0"/>
            </a:endParaRPr>
          </a:p>
          <a:p>
            <a:pPr algn="just"/>
            <a:endParaRPr lang="es-MX" sz="2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-1" y="1216241"/>
            <a:ext cx="4619625" cy="4438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076450" y="67437"/>
            <a:ext cx="10115550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415113" y="276399"/>
            <a:ext cx="767113" cy="854863"/>
          </a:xfrm>
          <a:custGeom>
            <a:avLst/>
            <a:gdLst/>
            <a:ahLst/>
            <a:cxnLst/>
            <a:rect l="l" t="t" r="r" b="b"/>
            <a:pathLst>
              <a:path w="789868" h="989051">
                <a:moveTo>
                  <a:pt x="465535" y="169348"/>
                </a:moveTo>
                <a:lnTo>
                  <a:pt x="153262" y="768474"/>
                </a:lnTo>
                <a:lnTo>
                  <a:pt x="465535" y="768474"/>
                </a:lnTo>
                <a:close/>
                <a:moveTo>
                  <a:pt x="421811" y="0"/>
                </a:moveTo>
                <a:lnTo>
                  <a:pt x="643533" y="0"/>
                </a:lnTo>
                <a:lnTo>
                  <a:pt x="643533" y="761628"/>
                </a:lnTo>
                <a:lnTo>
                  <a:pt x="789868" y="761628"/>
                </a:lnTo>
                <a:lnTo>
                  <a:pt x="789868" y="910531"/>
                </a:lnTo>
                <a:lnTo>
                  <a:pt x="643533" y="910531"/>
                </a:lnTo>
                <a:lnTo>
                  <a:pt x="643533" y="989051"/>
                </a:lnTo>
                <a:lnTo>
                  <a:pt x="456121" y="989051"/>
                </a:lnTo>
                <a:lnTo>
                  <a:pt x="456121" y="910531"/>
                </a:lnTo>
                <a:lnTo>
                  <a:pt x="0" y="910531"/>
                </a:lnTo>
                <a:lnTo>
                  <a:pt x="0" y="768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311820" y="122220"/>
            <a:ext cx="413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</a:rPr>
              <a:t>CONCLUSIÓN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5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366743" y="1296084"/>
            <a:ext cx="441660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CELEBRACIÓN DE CONVENIO</a:t>
            </a:r>
            <a:endParaRPr lang="es-ES" sz="2400" noProof="1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532798" y="1773250"/>
            <a:ext cx="10474697" cy="11341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747848" y="1912298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4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1696" y="39778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es-MX"/>
            </a:defPPr>
            <a:lvl1pPr indent="0"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400">
                <a:solidFill>
                  <a:srgbClr val="005B9F"/>
                </a:solidFill>
                <a:latin typeface="Proxima Nova Rg" panose="02000506030000020004" pitchFamily="2" charset="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 dirty="0"/>
              <a:t>ART. 280 REG. LOPSRMEMG</a:t>
            </a:r>
            <a:endParaRPr lang="es-ES" noProof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899220" y="1990224"/>
            <a:ext cx="92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Proxima Nova Rg" panose="02000506030000020004" pitchFamily="2" charset="0"/>
              </a:rPr>
              <a:t>EL CONVENIO CELEBRADO OBLIGARÁ A LAS PARTES . SU CUMPLIMIENTO PODRÁ SER DEMANDADO POR LA VIA JUDICIAL CORRESPONDIENTE.</a:t>
            </a:r>
          </a:p>
        </p:txBody>
      </p:sp>
      <p:sp>
        <p:nvSpPr>
          <p:cNvPr id="6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7848" y="2730318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278522" y="2857975"/>
            <a:ext cx="10474697" cy="3134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0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93572" y="5787834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1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493572" y="2997023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556167" y="2982360"/>
            <a:ext cx="92980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dirty="0" smtClean="0">
                <a:latin typeface="Proxima Nova Rg" panose="02000506030000020004" pitchFamily="2" charset="0"/>
              </a:rPr>
              <a:t>EL OIC DARÁ SEGUIMIENTO A LOS ACUERDOS, PARA LO CUAL EL ENTE PÚBLICO CONTRATANTE DEBERÁ REMITIR UN INFORME SOBRE EL AVANCE DE CUMPLIMIENTO DEL MISMO, DENTRO DE LOS DIEZ DÍAS HÁBILES SIGUIENTES CONTADOS A PARTIR DEL DÍA SIGUIENTE AL DE LA ÚLTIMA AUDIENCIA. SE PODRÁ PRORROGAR POR EL TERMINO NECESARIO PARA EL CUMPLIMIENTO DE LOS ACUERDOS FIJANDOSE FECHA PARA LA EMISIÓN DEL INFORME.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076450" y="67437"/>
            <a:ext cx="10115550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415113" y="276399"/>
            <a:ext cx="767113" cy="854863"/>
          </a:xfrm>
          <a:custGeom>
            <a:avLst/>
            <a:gdLst/>
            <a:ahLst/>
            <a:cxnLst/>
            <a:rect l="l" t="t" r="r" b="b"/>
            <a:pathLst>
              <a:path w="789868" h="989051">
                <a:moveTo>
                  <a:pt x="465535" y="169348"/>
                </a:moveTo>
                <a:lnTo>
                  <a:pt x="153262" y="768474"/>
                </a:lnTo>
                <a:lnTo>
                  <a:pt x="465535" y="768474"/>
                </a:lnTo>
                <a:close/>
                <a:moveTo>
                  <a:pt x="421811" y="0"/>
                </a:moveTo>
                <a:lnTo>
                  <a:pt x="643533" y="0"/>
                </a:lnTo>
                <a:lnTo>
                  <a:pt x="643533" y="761628"/>
                </a:lnTo>
                <a:lnTo>
                  <a:pt x="789868" y="761628"/>
                </a:lnTo>
                <a:lnTo>
                  <a:pt x="789868" y="910531"/>
                </a:lnTo>
                <a:lnTo>
                  <a:pt x="643533" y="910531"/>
                </a:lnTo>
                <a:lnTo>
                  <a:pt x="643533" y="989051"/>
                </a:lnTo>
                <a:lnTo>
                  <a:pt x="456121" y="989051"/>
                </a:lnTo>
                <a:lnTo>
                  <a:pt x="456121" y="910531"/>
                </a:lnTo>
                <a:lnTo>
                  <a:pt x="0" y="910531"/>
                </a:lnTo>
                <a:lnTo>
                  <a:pt x="0" y="768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311820" y="122220"/>
            <a:ext cx="413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</a:rPr>
              <a:t>CONCLUSIÓN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1" y="1216241"/>
            <a:ext cx="4619625" cy="4438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366743" y="1296084"/>
            <a:ext cx="441660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CELEBRACIÓN DE CONVENIO</a:t>
            </a:r>
            <a:endParaRPr lang="es-ES" sz="2400" noProof="1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1696" y="39778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es-MX"/>
            </a:defPPr>
            <a:lvl1pPr indent="0"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400">
                <a:solidFill>
                  <a:srgbClr val="005B9F"/>
                </a:solidFill>
                <a:latin typeface="Proxima Nova Rg" panose="02000506030000020004" pitchFamily="2" charset="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 dirty="0"/>
              <a:t>ART. 280 REG. LOPSRMEMG</a:t>
            </a:r>
            <a:endParaRPr lang="es-ES" noProof="1"/>
          </a:p>
        </p:txBody>
      </p:sp>
      <p:sp>
        <p:nvSpPr>
          <p:cNvPr id="12" name="Rectángulo 11"/>
          <p:cNvSpPr/>
          <p:nvPr/>
        </p:nvSpPr>
        <p:spPr>
          <a:xfrm>
            <a:off x="0" y="1216241"/>
            <a:ext cx="4819650" cy="4438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383995" y="1296084"/>
            <a:ext cx="4533062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78BED8"/>
                </a:solidFill>
                <a:latin typeface="Proxima Nova Rg" panose="02000506030000020004" pitchFamily="2" charset="0"/>
              </a:rPr>
              <a:t>DE NO EXISTIR CONCILIACIÓN</a:t>
            </a:r>
            <a:endParaRPr lang="es-ES" sz="2400" noProof="1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816883" y="2750057"/>
            <a:ext cx="10474697" cy="2612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5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1933" y="514699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6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031933" y="288910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094528" y="2934824"/>
            <a:ext cx="929801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 smtClean="0">
                <a:latin typeface="Proxima Nova Rg" panose="02000506030000020004" pitchFamily="2" charset="0"/>
              </a:rPr>
              <a:t>EN CUALQUIER MOMENTO LAS PARTES PODRÁN MANIFESTAR SU DESEO DE NO CONCILIAR, SEÑALANDO LAS RAZONES QUE TENGAN PARA ELLO.</a:t>
            </a:r>
          </a:p>
          <a:p>
            <a:pPr algn="just"/>
            <a:endParaRPr lang="es-MX" sz="2100" dirty="0">
              <a:latin typeface="Proxima Nova Rg" panose="02000506030000020004" pitchFamily="2" charset="0"/>
            </a:endParaRPr>
          </a:p>
          <a:p>
            <a:pPr algn="just"/>
            <a:r>
              <a:rPr lang="es-MX" sz="2100" dirty="0" smtClean="0">
                <a:latin typeface="Proxima Nova Rg" panose="02000506030000020004" pitchFamily="2" charset="0"/>
              </a:rPr>
              <a:t>LO ANTERIOR QUEDARÁ ASENTADO EN EL ACTA CORRESPONDIENTE DANDO POR CONCLUIDO EL PROCEDIMIENTO Y DEJANDO A SALVO LOS DERECHOS DE LAS PARTES.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076450" y="67437"/>
            <a:ext cx="10115550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415113" y="276399"/>
            <a:ext cx="767113" cy="854863"/>
          </a:xfrm>
          <a:custGeom>
            <a:avLst/>
            <a:gdLst/>
            <a:ahLst/>
            <a:cxnLst/>
            <a:rect l="l" t="t" r="r" b="b"/>
            <a:pathLst>
              <a:path w="789868" h="989051">
                <a:moveTo>
                  <a:pt x="465535" y="169348"/>
                </a:moveTo>
                <a:lnTo>
                  <a:pt x="153262" y="768474"/>
                </a:lnTo>
                <a:lnTo>
                  <a:pt x="465535" y="768474"/>
                </a:lnTo>
                <a:close/>
                <a:moveTo>
                  <a:pt x="421811" y="0"/>
                </a:moveTo>
                <a:lnTo>
                  <a:pt x="643533" y="0"/>
                </a:lnTo>
                <a:lnTo>
                  <a:pt x="643533" y="761628"/>
                </a:lnTo>
                <a:lnTo>
                  <a:pt x="789868" y="761628"/>
                </a:lnTo>
                <a:lnTo>
                  <a:pt x="789868" y="910531"/>
                </a:lnTo>
                <a:lnTo>
                  <a:pt x="643533" y="910531"/>
                </a:lnTo>
                <a:lnTo>
                  <a:pt x="643533" y="989051"/>
                </a:lnTo>
                <a:lnTo>
                  <a:pt x="456121" y="989051"/>
                </a:lnTo>
                <a:lnTo>
                  <a:pt x="456121" y="910531"/>
                </a:lnTo>
                <a:lnTo>
                  <a:pt x="0" y="910531"/>
                </a:lnTo>
                <a:lnTo>
                  <a:pt x="0" y="768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311820" y="122220"/>
            <a:ext cx="413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</a:rPr>
              <a:t>CONCLUSIÓN</a:t>
            </a:r>
            <a:endParaRPr lang="es-MX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1696" y="397789"/>
            <a:ext cx="278445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ART. 280 REG. LOPSRMEMG</a:t>
            </a:r>
            <a:endParaRPr lang="es-ES" sz="2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923600" y="2738960"/>
            <a:ext cx="10474697" cy="16901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4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8650" y="416977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5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138650" y="2878008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232542" y="3007362"/>
            <a:ext cx="9856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LA ÚNICA DOCUMENTACIÓN QUE EL OIC ESTARÁ OBLIGADO A CONSERVAR, SERÁN LAS ACTAS QUE SE LEVANTEN CON MOTIVO DE LAS AUDIENCIAS, ASÍ COMO EN SU CASO, LA DE LOS CONVENIOS DE CONCILIACIÓN.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F4EED9-3E92-4A9D-8DA8-01DFF623C45D}"/>
              </a:ext>
            </a:extLst>
          </p:cNvPr>
          <p:cNvSpPr/>
          <p:nvPr/>
        </p:nvSpPr>
        <p:spPr>
          <a:xfrm>
            <a:off x="2076450" y="67437"/>
            <a:ext cx="10115550" cy="103329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endParaRPr lang="es-ES" sz="2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1415113" y="276399"/>
            <a:ext cx="767113" cy="854863"/>
          </a:xfrm>
          <a:custGeom>
            <a:avLst/>
            <a:gdLst/>
            <a:ahLst/>
            <a:cxnLst/>
            <a:rect l="l" t="t" r="r" b="b"/>
            <a:pathLst>
              <a:path w="789868" h="989051">
                <a:moveTo>
                  <a:pt x="465535" y="169348"/>
                </a:moveTo>
                <a:lnTo>
                  <a:pt x="153262" y="768474"/>
                </a:lnTo>
                <a:lnTo>
                  <a:pt x="465535" y="768474"/>
                </a:lnTo>
                <a:close/>
                <a:moveTo>
                  <a:pt x="421811" y="0"/>
                </a:moveTo>
                <a:lnTo>
                  <a:pt x="643533" y="0"/>
                </a:lnTo>
                <a:lnTo>
                  <a:pt x="643533" y="761628"/>
                </a:lnTo>
                <a:lnTo>
                  <a:pt x="789868" y="761628"/>
                </a:lnTo>
                <a:lnTo>
                  <a:pt x="789868" y="910531"/>
                </a:lnTo>
                <a:lnTo>
                  <a:pt x="643533" y="910531"/>
                </a:lnTo>
                <a:lnTo>
                  <a:pt x="643533" y="989051"/>
                </a:lnTo>
                <a:lnTo>
                  <a:pt x="456121" y="989051"/>
                </a:lnTo>
                <a:lnTo>
                  <a:pt x="456121" y="910531"/>
                </a:lnTo>
                <a:lnTo>
                  <a:pt x="0" y="910531"/>
                </a:lnTo>
                <a:lnTo>
                  <a:pt x="0" y="768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noProof="1">
              <a:solidFill>
                <a:schemeClr val="bg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311820" y="122220"/>
            <a:ext cx="413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400" dirty="0" smtClean="0">
                <a:solidFill>
                  <a:schemeClr val="bg1"/>
                </a:solidFill>
              </a:rPr>
              <a:t>CONCLUSIÓN</a:t>
            </a:r>
            <a:endParaRPr lang="es-MX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847195" y="454816"/>
            <a:ext cx="1048291" cy="925992"/>
          </a:xfrm>
          <a:prstGeom prst="roundRect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PRESENTA ESCRITO DE SOLICITUD ANTE EL OIC.</a:t>
            </a:r>
            <a:endParaRPr lang="es-MX" sz="1100" dirty="0"/>
          </a:p>
        </p:txBody>
      </p:sp>
      <p:sp>
        <p:nvSpPr>
          <p:cNvPr id="59" name="Rectángulo redondeado 58"/>
          <p:cNvSpPr/>
          <p:nvPr/>
        </p:nvSpPr>
        <p:spPr>
          <a:xfrm>
            <a:off x="578541" y="3044087"/>
            <a:ext cx="1585601" cy="1343917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ACUERDA LA RECEPCIÓN DE LA SOLICITUD Y SE ASIGNA NÚMERO DE PROCEDIMIENTO</a:t>
            </a:r>
            <a:endParaRPr lang="es-MX" sz="1100" dirty="0"/>
          </a:p>
        </p:txBody>
      </p:sp>
      <p:cxnSp>
        <p:nvCxnSpPr>
          <p:cNvPr id="60" name="Conector recto de flecha 59"/>
          <p:cNvCxnSpPr>
            <a:stCxn id="58" idx="2"/>
            <a:endCxn id="59" idx="0"/>
          </p:cNvCxnSpPr>
          <p:nvPr/>
        </p:nvCxnSpPr>
        <p:spPr>
          <a:xfrm>
            <a:off x="1371341" y="1380808"/>
            <a:ext cx="1" cy="166327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ángulo redondeado 60"/>
          <p:cNvSpPr/>
          <p:nvPr/>
        </p:nvSpPr>
        <p:spPr>
          <a:xfrm>
            <a:off x="3078596" y="2369622"/>
            <a:ext cx="1048291" cy="75800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ORDENA NOTIFICAR AL SOLICITANTE</a:t>
            </a:r>
            <a:endParaRPr lang="es-MX" sz="1100" dirty="0"/>
          </a:p>
        </p:txBody>
      </p:sp>
      <p:sp>
        <p:nvSpPr>
          <p:cNvPr id="62" name="Rectángulo redondeado 61"/>
          <p:cNvSpPr/>
          <p:nvPr/>
        </p:nvSpPr>
        <p:spPr>
          <a:xfrm>
            <a:off x="3120908" y="454816"/>
            <a:ext cx="963665" cy="92599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ATIENDE LO REQUERIDO</a:t>
            </a:r>
          </a:p>
          <a:p>
            <a:pPr algn="ctr"/>
            <a:r>
              <a:rPr lang="es-MX" sz="1100" dirty="0" smtClean="0"/>
              <a:t>(5 DH)</a:t>
            </a:r>
            <a:endParaRPr lang="es-MX" sz="1100" dirty="0"/>
          </a:p>
        </p:txBody>
      </p:sp>
      <p:sp>
        <p:nvSpPr>
          <p:cNvPr id="63" name="Rombo 62"/>
          <p:cNvSpPr/>
          <p:nvPr/>
        </p:nvSpPr>
        <p:spPr>
          <a:xfrm>
            <a:off x="4946477" y="727290"/>
            <a:ext cx="357735" cy="381047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4" name="Rombo 63"/>
          <p:cNvSpPr/>
          <p:nvPr/>
        </p:nvSpPr>
        <p:spPr>
          <a:xfrm>
            <a:off x="2498716" y="3525521"/>
            <a:ext cx="357735" cy="381047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5" name="Rectángulo redondeado 64"/>
          <p:cNvSpPr/>
          <p:nvPr/>
        </p:nvSpPr>
        <p:spPr>
          <a:xfrm>
            <a:off x="4424649" y="2369622"/>
            <a:ext cx="1401390" cy="153694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ACUERDA CORRER TRASLADO A LA CONTRATANTE Y NOTIFICAR A LAS PARTES LA FECHA, HORA Y LUGAR DE LA AUDIENCIA DE CONCILIACIÓN</a:t>
            </a:r>
            <a:endParaRPr lang="es-MX" sz="1100" dirty="0"/>
          </a:p>
        </p:txBody>
      </p:sp>
      <p:cxnSp>
        <p:nvCxnSpPr>
          <p:cNvPr id="66" name="Conector angular 65"/>
          <p:cNvCxnSpPr>
            <a:stCxn id="64" idx="0"/>
            <a:endCxn id="61" idx="1"/>
          </p:cNvCxnSpPr>
          <p:nvPr/>
        </p:nvCxnSpPr>
        <p:spPr>
          <a:xfrm rot="5400000" flipH="1" flipV="1">
            <a:off x="2489641" y="2936566"/>
            <a:ext cx="776898" cy="40101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59" idx="3"/>
            <a:endCxn id="64" idx="1"/>
          </p:cNvCxnSpPr>
          <p:nvPr/>
        </p:nvCxnSpPr>
        <p:spPr>
          <a:xfrm>
            <a:off x="2164142" y="3716045"/>
            <a:ext cx="334574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stCxn id="61" idx="0"/>
            <a:endCxn id="62" idx="2"/>
          </p:cNvCxnSpPr>
          <p:nvPr/>
        </p:nvCxnSpPr>
        <p:spPr>
          <a:xfrm flipH="1" flipV="1">
            <a:off x="3602741" y="1380808"/>
            <a:ext cx="1" cy="9888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stCxn id="62" idx="3"/>
            <a:endCxn id="63" idx="1"/>
          </p:cNvCxnSpPr>
          <p:nvPr/>
        </p:nvCxnSpPr>
        <p:spPr>
          <a:xfrm>
            <a:off x="4084573" y="917812"/>
            <a:ext cx="861904" cy="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>
            <a:stCxn id="63" idx="2"/>
            <a:endCxn id="65" idx="0"/>
          </p:cNvCxnSpPr>
          <p:nvPr/>
        </p:nvCxnSpPr>
        <p:spPr>
          <a:xfrm flipH="1">
            <a:off x="5125344" y="1108337"/>
            <a:ext cx="1" cy="126128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ector angular 70"/>
          <p:cNvCxnSpPr>
            <a:stCxn id="64" idx="2"/>
            <a:endCxn id="65" idx="2"/>
          </p:cNvCxnSpPr>
          <p:nvPr/>
        </p:nvCxnSpPr>
        <p:spPr>
          <a:xfrm rot="16200000" flipH="1">
            <a:off x="3901464" y="2682688"/>
            <a:ext cx="12700" cy="2447760"/>
          </a:xfrm>
          <a:prstGeom prst="bentConnector3">
            <a:avLst>
              <a:gd name="adj1" fmla="val 6825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2" name="Rectángulo redondeado 71"/>
          <p:cNvSpPr/>
          <p:nvPr/>
        </p:nvSpPr>
        <p:spPr>
          <a:xfrm>
            <a:off x="4515525" y="5766642"/>
            <a:ext cx="2143127" cy="8168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MANIFIESTA LOS ARGUMENTOS DE CONTESTACIÓN A CADA UNO DE LOS ARGUMENTOS DE LA SOLICITUD</a:t>
            </a:r>
          </a:p>
          <a:p>
            <a:pPr algn="ctr"/>
            <a:r>
              <a:rPr lang="es-MX" sz="1100" dirty="0" smtClean="0"/>
              <a:t>(10 DH)</a:t>
            </a:r>
            <a:endParaRPr lang="es-MX" sz="1100" dirty="0"/>
          </a:p>
        </p:txBody>
      </p:sp>
      <p:cxnSp>
        <p:nvCxnSpPr>
          <p:cNvPr id="73" name="Conector angular 72"/>
          <p:cNvCxnSpPr>
            <a:stCxn id="65" idx="3"/>
            <a:endCxn id="72" idx="0"/>
          </p:cNvCxnSpPr>
          <p:nvPr/>
        </p:nvCxnSpPr>
        <p:spPr>
          <a:xfrm flipH="1">
            <a:off x="5587089" y="3138095"/>
            <a:ext cx="238950" cy="2628547"/>
          </a:xfrm>
          <a:prstGeom prst="bentConnector4">
            <a:avLst>
              <a:gd name="adj1" fmla="val -95669"/>
              <a:gd name="adj2" fmla="val 6461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Rectángulo redondeado 73"/>
          <p:cNvSpPr/>
          <p:nvPr/>
        </p:nvSpPr>
        <p:spPr>
          <a:xfrm>
            <a:off x="6198318" y="2369621"/>
            <a:ext cx="1401390" cy="1117565"/>
          </a:xfrm>
          <a:prstGeom prst="roundRect">
            <a:avLst/>
          </a:prstGeom>
          <a:solidFill>
            <a:srgbClr val="78BED8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AUDIENCIA (S)  DE CONCILIACIÓN</a:t>
            </a:r>
            <a:endParaRPr lang="es-MX" sz="1100" dirty="0"/>
          </a:p>
        </p:txBody>
      </p:sp>
      <p:sp>
        <p:nvSpPr>
          <p:cNvPr id="75" name="Rombo 74"/>
          <p:cNvSpPr/>
          <p:nvPr/>
        </p:nvSpPr>
        <p:spPr>
          <a:xfrm>
            <a:off x="8177799" y="2558099"/>
            <a:ext cx="357735" cy="381047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76" name="Rectángulo redondeado 75"/>
          <p:cNvSpPr/>
          <p:nvPr/>
        </p:nvSpPr>
        <p:spPr>
          <a:xfrm>
            <a:off x="7655971" y="3512933"/>
            <a:ext cx="1401390" cy="75800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CELEBRA CONVENIO DE CONCILIACIÓN</a:t>
            </a:r>
            <a:endParaRPr lang="es-MX" sz="1100" dirty="0"/>
          </a:p>
        </p:txBody>
      </p:sp>
      <p:sp>
        <p:nvSpPr>
          <p:cNvPr id="77" name="Rectángulo redondeado 76"/>
          <p:cNvSpPr/>
          <p:nvPr/>
        </p:nvSpPr>
        <p:spPr>
          <a:xfrm>
            <a:off x="7665341" y="4507324"/>
            <a:ext cx="1401390" cy="75800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ACUERDA NOTIFICAR A LAS PARTES DICHO CONVENIO</a:t>
            </a:r>
            <a:endParaRPr lang="es-MX" sz="1100" dirty="0"/>
          </a:p>
        </p:txBody>
      </p:sp>
      <p:sp>
        <p:nvSpPr>
          <p:cNvPr id="78" name="Rectángulo redondeado 77"/>
          <p:cNvSpPr/>
          <p:nvPr/>
        </p:nvSpPr>
        <p:spPr>
          <a:xfrm>
            <a:off x="9404959" y="5721627"/>
            <a:ext cx="1546877" cy="90688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INFORMA SOBRE EL AVANCE PARCIAL (10 DH) Y TOTAL DE CUMPLIMIENTO DEL CONVENIO</a:t>
            </a:r>
            <a:endParaRPr lang="es-MX" sz="1100" dirty="0"/>
          </a:p>
        </p:txBody>
      </p:sp>
      <p:sp>
        <p:nvSpPr>
          <p:cNvPr id="79" name="Elipse 78"/>
          <p:cNvSpPr/>
          <p:nvPr/>
        </p:nvSpPr>
        <p:spPr>
          <a:xfrm>
            <a:off x="11350960" y="2472623"/>
            <a:ext cx="551997" cy="551997"/>
          </a:xfrm>
          <a:prstGeom prst="ellipse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</a:t>
            </a:r>
            <a:endParaRPr lang="es-MX" sz="1000" dirty="0"/>
          </a:p>
        </p:txBody>
      </p:sp>
      <p:sp>
        <p:nvSpPr>
          <p:cNvPr id="80" name="Rectángulo redondeado 79"/>
          <p:cNvSpPr/>
          <p:nvPr/>
        </p:nvSpPr>
        <p:spPr>
          <a:xfrm>
            <a:off x="9404959" y="2295181"/>
            <a:ext cx="1546877" cy="90688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ACUERDA EL ARCHIVO Y CIERRE DEL PROCEDIMEINTO</a:t>
            </a:r>
            <a:endParaRPr lang="es-MX" sz="1100" dirty="0"/>
          </a:p>
        </p:txBody>
      </p:sp>
      <p:cxnSp>
        <p:nvCxnSpPr>
          <p:cNvPr id="81" name="Conector angular 80"/>
          <p:cNvCxnSpPr>
            <a:stCxn id="63" idx="3"/>
            <a:endCxn id="80" idx="0"/>
          </p:cNvCxnSpPr>
          <p:nvPr/>
        </p:nvCxnSpPr>
        <p:spPr>
          <a:xfrm>
            <a:off x="5304212" y="917814"/>
            <a:ext cx="4874186" cy="1377367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72" idx="3"/>
            <a:endCxn id="74" idx="2"/>
          </p:cNvCxnSpPr>
          <p:nvPr/>
        </p:nvCxnSpPr>
        <p:spPr>
          <a:xfrm flipV="1">
            <a:off x="6658652" y="3487186"/>
            <a:ext cx="240361" cy="268788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>
            <a:endCxn id="75" idx="1"/>
          </p:cNvCxnSpPr>
          <p:nvPr/>
        </p:nvCxnSpPr>
        <p:spPr>
          <a:xfrm>
            <a:off x="7599708" y="2748622"/>
            <a:ext cx="578091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Conector recto de flecha 83"/>
          <p:cNvCxnSpPr>
            <a:stCxn id="75" idx="2"/>
            <a:endCxn id="76" idx="0"/>
          </p:cNvCxnSpPr>
          <p:nvPr/>
        </p:nvCxnSpPr>
        <p:spPr>
          <a:xfrm flipH="1">
            <a:off x="8356666" y="2939146"/>
            <a:ext cx="1" cy="5737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>
            <a:stCxn id="75" idx="3"/>
            <a:endCxn id="80" idx="1"/>
          </p:cNvCxnSpPr>
          <p:nvPr/>
        </p:nvCxnSpPr>
        <p:spPr>
          <a:xfrm>
            <a:off x="8535534" y="2748623"/>
            <a:ext cx="86942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>
            <a:stCxn id="76" idx="2"/>
            <a:endCxn id="77" idx="0"/>
          </p:cNvCxnSpPr>
          <p:nvPr/>
        </p:nvCxnSpPr>
        <p:spPr>
          <a:xfrm>
            <a:off x="8356666" y="4270935"/>
            <a:ext cx="9370" cy="23638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Conector angular 86"/>
          <p:cNvCxnSpPr>
            <a:stCxn id="77" idx="2"/>
            <a:endCxn id="78" idx="1"/>
          </p:cNvCxnSpPr>
          <p:nvPr/>
        </p:nvCxnSpPr>
        <p:spPr>
          <a:xfrm rot="16200000" flipH="1">
            <a:off x="8430626" y="5200735"/>
            <a:ext cx="909743" cy="1038923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>
            <a:stCxn id="78" idx="0"/>
            <a:endCxn id="80" idx="2"/>
          </p:cNvCxnSpPr>
          <p:nvPr/>
        </p:nvCxnSpPr>
        <p:spPr>
          <a:xfrm flipV="1">
            <a:off x="10178398" y="3202064"/>
            <a:ext cx="0" cy="251956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>
            <a:stCxn id="80" idx="3"/>
            <a:endCxn id="79" idx="2"/>
          </p:cNvCxnSpPr>
          <p:nvPr/>
        </p:nvCxnSpPr>
        <p:spPr>
          <a:xfrm flipV="1">
            <a:off x="10951836" y="2748622"/>
            <a:ext cx="399124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Rectángulo 89"/>
          <p:cNvSpPr/>
          <p:nvPr/>
        </p:nvSpPr>
        <p:spPr>
          <a:xfrm>
            <a:off x="95251" y="98761"/>
            <a:ext cx="11969632" cy="1776454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ectángulo 90"/>
          <p:cNvSpPr/>
          <p:nvPr/>
        </p:nvSpPr>
        <p:spPr>
          <a:xfrm>
            <a:off x="95251" y="1934836"/>
            <a:ext cx="11969632" cy="3517462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ectángulo 91"/>
          <p:cNvSpPr/>
          <p:nvPr/>
        </p:nvSpPr>
        <p:spPr>
          <a:xfrm>
            <a:off x="95251" y="5520534"/>
            <a:ext cx="11969632" cy="1284348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 rot="16200000">
            <a:off x="-488328" y="780607"/>
            <a:ext cx="1776454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CONTRATISTA</a:t>
            </a:r>
            <a:endParaRPr lang="es-ES" sz="1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4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 rot="16200000">
            <a:off x="-1372934" y="3487187"/>
            <a:ext cx="3517462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ÓRGANO INTERNO DE CONTROL</a:t>
            </a:r>
            <a:endParaRPr lang="es-ES" sz="1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5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 rot="16200000">
            <a:off x="-270013" y="5956328"/>
            <a:ext cx="1284348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CONTRATANTE</a:t>
            </a:r>
            <a:endParaRPr lang="es-ES" sz="1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6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2956557" y="3378762"/>
            <a:ext cx="1251609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solidFill>
                  <a:schemeClr val="tx1"/>
                </a:solidFill>
                <a:latin typeface="Proxima Nova Lt" panose="02000506030000020004" pitchFamily="50" charset="0"/>
              </a:rPr>
              <a:t>¿</a:t>
            </a:r>
            <a:r>
              <a:rPr lang="es-ES" sz="1200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ES PROCEDENTE LA SOLICITUD?</a:t>
            </a:r>
          </a:p>
          <a:p>
            <a:r>
              <a:rPr lang="es-ES" sz="1200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¿CUMPLE CON LOS REQUISITOS?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2417281" y="3138296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NO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3901464" y="4811375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SI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99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7584046" y="736603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NO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0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4946477" y="1516250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SI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1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5311235" y="964346"/>
            <a:ext cx="1547827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¿SE PRESENTA RESPUESTA? ¿CUMPLE CON LO SOLICITADO?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2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7768966" y="2056426"/>
            <a:ext cx="1547827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¿SE LLEGA A UNA CONCILIACIÓN ENTRE LAS PARTES?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3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8393708" y="3133975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SI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4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8783283" y="2794935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NO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105" name="Esquina doblada 104">
            <a:hlinkClick r:id="rId2" action="ppaction://hlinkfile"/>
          </p:cNvPr>
          <p:cNvSpPr/>
          <p:nvPr/>
        </p:nvSpPr>
        <p:spPr>
          <a:xfrm>
            <a:off x="1923653" y="4210154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latin typeface="Arial monospaced for SAP" panose="020B0609020202030204" pitchFamily="49" charset="0"/>
              </a:rPr>
              <a:t>1</a:t>
            </a:r>
            <a:endParaRPr lang="es-MX" sz="1400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06" name="Esquina doblada 105">
            <a:hlinkClick r:id="rId3" action="ppaction://hlinkfile"/>
          </p:cNvPr>
          <p:cNvSpPr/>
          <p:nvPr/>
        </p:nvSpPr>
        <p:spPr>
          <a:xfrm>
            <a:off x="3959017" y="2142131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2</a:t>
            </a:r>
            <a:endParaRPr lang="es-MX" sz="1400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07" name="Esquina doblada 106">
            <a:hlinkClick r:id="rId4" action="ppaction://hlinkfile"/>
          </p:cNvPr>
          <p:cNvSpPr/>
          <p:nvPr/>
        </p:nvSpPr>
        <p:spPr>
          <a:xfrm>
            <a:off x="5658169" y="3741874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3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08" name="Esquina doblada 107">
            <a:hlinkClick r:id="rId5" action="ppaction://hlinkfile"/>
          </p:cNvPr>
          <p:cNvSpPr/>
          <p:nvPr/>
        </p:nvSpPr>
        <p:spPr>
          <a:xfrm>
            <a:off x="6731143" y="4388004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monospaced for SAP" panose="020B0609020202030204" pitchFamily="49" charset="0"/>
              </a:rPr>
              <a:t>5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09" name="Esquina doblada 108">
            <a:hlinkClick r:id="rId6" action="ppaction://hlinkfile"/>
          </p:cNvPr>
          <p:cNvSpPr/>
          <p:nvPr/>
        </p:nvSpPr>
        <p:spPr>
          <a:xfrm>
            <a:off x="5443117" y="5031716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4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10" name="Esquina doblada 109">
            <a:hlinkClick r:id="rId7" action="ppaction://hlinkfile"/>
          </p:cNvPr>
          <p:cNvSpPr/>
          <p:nvPr/>
        </p:nvSpPr>
        <p:spPr>
          <a:xfrm>
            <a:off x="7302945" y="3247657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6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11" name="Esquina doblada 110">
            <a:hlinkClick r:id="rId8" action="ppaction://hlinkfile"/>
          </p:cNvPr>
          <p:cNvSpPr/>
          <p:nvPr/>
        </p:nvSpPr>
        <p:spPr>
          <a:xfrm>
            <a:off x="8906777" y="4044319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7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112" name="Esquina doblada 111">
            <a:hlinkClick r:id="rId9" action="ppaction://hlinkfile"/>
          </p:cNvPr>
          <p:cNvSpPr/>
          <p:nvPr/>
        </p:nvSpPr>
        <p:spPr>
          <a:xfrm>
            <a:off x="8938683" y="5054074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8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0D5AD0-3F96-9743-A1D6-A510AF524419}"/>
              </a:ext>
            </a:extLst>
          </p:cNvPr>
          <p:cNvSpPr/>
          <p:nvPr/>
        </p:nvSpPr>
        <p:spPr>
          <a:xfrm>
            <a:off x="270097" y="281992"/>
            <a:ext cx="10474697" cy="2051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3947E985-D012-CA4E-9B74-3EE982C15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5147" y="2084190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01F828FF-7F1E-EF49-A104-74F8779FD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485147" y="53884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356D4C8-3C00-4948-93EC-FAC3519B3E37}"/>
              </a:ext>
            </a:extLst>
          </p:cNvPr>
          <p:cNvSpPr txBox="1">
            <a:spLocks/>
          </p:cNvSpPr>
          <p:nvPr/>
        </p:nvSpPr>
        <p:spPr>
          <a:xfrm>
            <a:off x="502444" y="578535"/>
            <a:ext cx="7388827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PROCEDIMIENTO DE CONCILIACIÓN EN EL AMBITO FEDERAL</a:t>
            </a:r>
            <a:endParaRPr lang="es-ES" sz="3200" dirty="0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6" name="Grupo 5" descr="Marcador de posición del logotipo">
            <a:extLst>
              <a:ext uri="{FF2B5EF4-FFF2-40B4-BE49-F238E27FC236}">
                <a16:creationId xmlns:a16="http://schemas.microsoft.com/office/drawing/2014/main" id="{DB4FEF5B-8620-274D-9AF6-E3B7674A2314}"/>
              </a:ext>
            </a:extLst>
          </p:cNvPr>
          <p:cNvGrpSpPr/>
          <p:nvPr/>
        </p:nvGrpSpPr>
        <p:grpSpPr>
          <a:xfrm>
            <a:off x="1328063" y="2940374"/>
            <a:ext cx="10725450" cy="3387274"/>
            <a:chOff x="1985170" y="1960750"/>
            <a:chExt cx="2173095" cy="4140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74F649-74A4-3842-9E08-B0437DDA4EF4}"/>
                </a:ext>
              </a:extLst>
            </p:cNvPr>
            <p:cNvSpPr/>
            <p:nvPr/>
          </p:nvSpPr>
          <p:spPr>
            <a:xfrm>
              <a:off x="1985170" y="1960750"/>
              <a:ext cx="2173095" cy="41408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 rtl="0"/>
              <a:endParaRPr lang="es-ES" sz="26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Rectángulo 6">
              <a:extLst>
                <a:ext uri="{FF2B5EF4-FFF2-40B4-BE49-F238E27FC236}">
                  <a16:creationId xmlns:a16="http://schemas.microsoft.com/office/drawing/2014/main" id="{D789DEA7-D862-BF48-B52A-B370AEF0B402}"/>
                </a:ext>
              </a:extLst>
            </p:cNvPr>
            <p:cNvSpPr/>
            <p:nvPr/>
          </p:nvSpPr>
          <p:spPr>
            <a:xfrm flipV="1">
              <a:off x="2005548" y="1988736"/>
              <a:ext cx="186636" cy="104403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934775-A73E-0142-9001-455B43C6A29A}"/>
              </a:ext>
            </a:extLst>
          </p:cNvPr>
          <p:cNvSpPr txBox="1"/>
          <p:nvPr/>
        </p:nvSpPr>
        <p:spPr>
          <a:xfrm>
            <a:off x="1568620" y="3582991"/>
            <a:ext cx="10097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ARTÍCULO 95. EN CUALQUIER MOMENTO LOS CONTRATISTAS O LAS DEPENDENCIAS Y ENTIDADES PODRÁN PRESENTAR ANTE LA </a:t>
            </a:r>
            <a:r>
              <a:rPr lang="es-MX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SECRETARÍA DE LA FUNCIÓN PÚBLICA</a:t>
            </a:r>
            <a:r>
              <a:rPr lang="es-MX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 SOLICITUD DE CONCILIACIÓN, POR DESAVENENCIAS DERIVADAS DEL CUMPLIMIENTO DE LOS CONTRATOS.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UNA VEZ RECIBIDA LA SOLICITUD RESPECTIVA, LA SECRETARÍA DE LA FUNCIÓN PÚBLICA SEÑALARÁ DÍA Y HORA PARA QUE TENGA VERIFICATIVO LA AUDIENCIA DE CONCILIACIÓN Y CITARÁ A LAS PARTES. DICHA AUDIENCIA SE DEBERÁ INICIAR DENTRO DE LOS QUINCE DÍAS HÁBILES SIGUIENTES A LA FECHA DE RECEPCIÓN DE LA SOLICITUD.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1880995"/>
            <a:ext cx="4261282" cy="579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96558" y="1949598"/>
            <a:ext cx="3877287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78BED8"/>
                </a:solidFill>
                <a:latin typeface="Proxima Nova Rg" panose="02000506030000020004" pitchFamily="2" charset="0"/>
              </a:rPr>
              <a:t>COMPETENCIA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934775-A73E-0142-9001-455B43C6A29A}"/>
              </a:ext>
            </a:extLst>
          </p:cNvPr>
          <p:cNvSpPr txBox="1"/>
          <p:nvPr/>
        </p:nvSpPr>
        <p:spPr>
          <a:xfrm>
            <a:off x="1565852" y="3242086"/>
            <a:ext cx="1009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LEY DE OBRAS PÚBLICAS Y SERVICIOS RELACIONADOS CON LAS MISMAS.</a:t>
            </a:r>
            <a:endParaRPr lang="es-MX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0D5AD0-3F96-9743-A1D6-A510AF524419}"/>
              </a:ext>
            </a:extLst>
          </p:cNvPr>
          <p:cNvSpPr/>
          <p:nvPr/>
        </p:nvSpPr>
        <p:spPr>
          <a:xfrm>
            <a:off x="270097" y="281992"/>
            <a:ext cx="10474697" cy="2051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3947E985-D012-CA4E-9B74-3EE982C15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5147" y="2084190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01F828FF-7F1E-EF49-A104-74F8779FD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485147" y="53884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356D4C8-3C00-4948-93EC-FAC3519B3E37}"/>
              </a:ext>
            </a:extLst>
          </p:cNvPr>
          <p:cNvSpPr txBox="1">
            <a:spLocks/>
          </p:cNvSpPr>
          <p:nvPr/>
        </p:nvSpPr>
        <p:spPr>
          <a:xfrm>
            <a:off x="502444" y="578535"/>
            <a:ext cx="7388827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PROCEDIMIENTO DE CONCILIACIÓN EN EL AMBITO FEDERAL</a:t>
            </a:r>
            <a:endParaRPr lang="es-ES" sz="3200" dirty="0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6" name="Grupo 5" descr="Marcador de posición del logotipo">
            <a:extLst>
              <a:ext uri="{FF2B5EF4-FFF2-40B4-BE49-F238E27FC236}">
                <a16:creationId xmlns:a16="http://schemas.microsoft.com/office/drawing/2014/main" id="{DB4FEF5B-8620-274D-9AF6-E3B7674A2314}"/>
              </a:ext>
            </a:extLst>
          </p:cNvPr>
          <p:cNvGrpSpPr/>
          <p:nvPr/>
        </p:nvGrpSpPr>
        <p:grpSpPr>
          <a:xfrm>
            <a:off x="1328063" y="2940374"/>
            <a:ext cx="10725450" cy="3387274"/>
            <a:chOff x="1985170" y="1960750"/>
            <a:chExt cx="2173095" cy="4140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74F649-74A4-3842-9E08-B0437DDA4EF4}"/>
                </a:ext>
              </a:extLst>
            </p:cNvPr>
            <p:cNvSpPr/>
            <p:nvPr/>
          </p:nvSpPr>
          <p:spPr>
            <a:xfrm>
              <a:off x="1985170" y="1960750"/>
              <a:ext cx="2173095" cy="41408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 rtl="0"/>
              <a:endParaRPr lang="es-ES" sz="26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Rectángulo 6">
              <a:extLst>
                <a:ext uri="{FF2B5EF4-FFF2-40B4-BE49-F238E27FC236}">
                  <a16:creationId xmlns:a16="http://schemas.microsoft.com/office/drawing/2014/main" id="{D789DEA7-D862-BF48-B52A-B370AEF0B402}"/>
                </a:ext>
              </a:extLst>
            </p:cNvPr>
            <p:cNvSpPr/>
            <p:nvPr/>
          </p:nvSpPr>
          <p:spPr>
            <a:xfrm flipV="1">
              <a:off x="2005548" y="1988736"/>
              <a:ext cx="186636" cy="104403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934775-A73E-0142-9001-455B43C6A29A}"/>
              </a:ext>
            </a:extLst>
          </p:cNvPr>
          <p:cNvSpPr txBox="1"/>
          <p:nvPr/>
        </p:nvSpPr>
        <p:spPr>
          <a:xfrm>
            <a:off x="1568620" y="3582991"/>
            <a:ext cx="10097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ARTÍCULO 65.- LAS </a:t>
            </a:r>
            <a:r>
              <a:rPr lang="es-MX" sz="16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DIRECCIONES DE CONCILIACIONES A Y B </a:t>
            </a:r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TIENEN LAS ATRIBUCIONES SIGUIENTES:</a:t>
            </a:r>
          </a:p>
          <a:p>
            <a:pPr algn="just"/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TRAMITAR LOS </a:t>
            </a:r>
            <a:r>
              <a:rPr lang="es-MX" sz="16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PROCEDIMIENTOS DE CONCILIACIÓN</a:t>
            </a:r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 EN MATERIA DE (…) OBRAS PÚBLICAS Y SERVICIOS RELACIONADOS CON LAS MISMAS, DERIVADOS DE LAS SOLICITUDES DE CONCILIACIÓN QUE SE PRESENTEN, POR DESAVENENCIAS CAUSADAS POR EL CUMPLIMIENTO DE LOS CONTRATOS O PEDIDOS CELEBRADOS POR LOS PROVEEDORES O CONTRATISTAS CON:</a:t>
            </a:r>
          </a:p>
          <a:p>
            <a:pPr algn="just"/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A) LAS </a:t>
            </a:r>
            <a:r>
              <a:rPr lang="es-MX" sz="16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ENTIDADES FEDERATIVAS</a:t>
            </a:r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, </a:t>
            </a:r>
            <a:r>
              <a:rPr lang="es-MX" sz="16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MUNICIPIOS</a:t>
            </a:r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 Y ALCALDÍAS DE LA CIUDAD DE MÉXICO, Y</a:t>
            </a:r>
          </a:p>
          <a:p>
            <a:pPr algn="just"/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(…)</a:t>
            </a:r>
          </a:p>
          <a:p>
            <a:pPr algn="just"/>
            <a:r>
              <a:rPr lang="es-MX" sz="16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PARA EFECTO DE LO ANTERIOR, PODRÁN EMITIR TODO TIPO DE ACUERDOS, ASÍ COMO PRESIDIR, CONDUCIR LAS SESIONES DE CONCILIACIÓN Y LLEVAR A CABO LAS DILIGENCIAS, COTEJOS, REQUERIMIENTOS, CITACIONES, NOTIFICACIONES Y PREVENCIONES A QUE HAYA LUGAR;</a:t>
            </a:r>
            <a:endParaRPr lang="es-MX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1880995"/>
            <a:ext cx="4261282" cy="579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96558" y="1949598"/>
            <a:ext cx="3877287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78BED8"/>
                </a:solidFill>
                <a:latin typeface="Proxima Nova Rg" panose="02000506030000020004" pitchFamily="2" charset="0"/>
              </a:rPr>
              <a:t>COMPETENCIA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934775-A73E-0142-9001-455B43C6A29A}"/>
              </a:ext>
            </a:extLst>
          </p:cNvPr>
          <p:cNvSpPr txBox="1"/>
          <p:nvPr/>
        </p:nvSpPr>
        <p:spPr>
          <a:xfrm>
            <a:off x="1565852" y="3242086"/>
            <a:ext cx="1009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REGLAMENTO INTERIOR DE LA SECRETARÍA DE LA FUNCIÓN PÚBLICA. </a:t>
            </a:r>
            <a:endParaRPr lang="es-MX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847195" y="454816"/>
            <a:ext cx="1048291" cy="925992"/>
          </a:xfrm>
          <a:prstGeom prst="roundRect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PRESENTA ESCRITO DE SOLICITUD ANTE EL OIC.</a:t>
            </a:r>
            <a:endParaRPr lang="es-MX" sz="11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578541" y="3044087"/>
            <a:ext cx="1585601" cy="1343917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RECIBE LA SOLICITUD Y SE ANALIZAN LAS ARGUMENTOS Y DOCUMENTACIÓN ANEXA.</a:t>
            </a:r>
            <a:endParaRPr lang="es-MX" sz="1100" dirty="0"/>
          </a:p>
        </p:txBody>
      </p:sp>
      <p:cxnSp>
        <p:nvCxnSpPr>
          <p:cNvPr id="4" name="Conector recto de flecha 3"/>
          <p:cNvCxnSpPr>
            <a:stCxn id="2" idx="2"/>
            <a:endCxn id="3" idx="0"/>
          </p:cNvCxnSpPr>
          <p:nvPr/>
        </p:nvCxnSpPr>
        <p:spPr>
          <a:xfrm>
            <a:off x="1371341" y="1380808"/>
            <a:ext cx="1" cy="166327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3078596" y="2369622"/>
            <a:ext cx="1245948" cy="83244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DA EL TRAMITE CONFORME LA NORMATIVA ESTATAL</a:t>
            </a:r>
            <a:endParaRPr lang="es-MX" sz="1100" dirty="0"/>
          </a:p>
        </p:txBody>
      </p:sp>
      <p:sp>
        <p:nvSpPr>
          <p:cNvPr id="8" name="Rombo 7"/>
          <p:cNvSpPr/>
          <p:nvPr/>
        </p:nvSpPr>
        <p:spPr>
          <a:xfrm>
            <a:off x="2498716" y="3525521"/>
            <a:ext cx="357735" cy="381047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9" name="Rectángulo redondeado 8"/>
          <p:cNvSpPr/>
          <p:nvPr/>
        </p:nvSpPr>
        <p:spPr>
          <a:xfrm>
            <a:off x="5425065" y="2977963"/>
            <a:ext cx="1965040" cy="153694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ACUERDA LA NO COMPETENCIA DEL ÓRGANO INTERNO DE CONTROL Y SE LE HACE SABER AL SOLICITANTE ANTE QUE AUTORIDAD DEBE PRESENTAR SU ESCRITO.</a:t>
            </a:r>
            <a:endParaRPr lang="es-MX" sz="1100" dirty="0"/>
          </a:p>
        </p:txBody>
      </p:sp>
      <p:cxnSp>
        <p:nvCxnSpPr>
          <p:cNvPr id="10" name="Conector angular 9"/>
          <p:cNvCxnSpPr>
            <a:stCxn id="8" idx="0"/>
            <a:endCxn id="5" idx="1"/>
          </p:cNvCxnSpPr>
          <p:nvPr/>
        </p:nvCxnSpPr>
        <p:spPr>
          <a:xfrm rot="5400000" flipH="1" flipV="1">
            <a:off x="2508251" y="2955176"/>
            <a:ext cx="739678" cy="40101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3" idx="3"/>
            <a:endCxn id="8" idx="1"/>
          </p:cNvCxnSpPr>
          <p:nvPr/>
        </p:nvCxnSpPr>
        <p:spPr>
          <a:xfrm>
            <a:off x="2164142" y="3716045"/>
            <a:ext cx="334574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5" idx="3"/>
            <a:endCxn id="66" idx="2"/>
          </p:cNvCxnSpPr>
          <p:nvPr/>
        </p:nvCxnSpPr>
        <p:spPr>
          <a:xfrm>
            <a:off x="4324544" y="2785843"/>
            <a:ext cx="36497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8" idx="2"/>
            <a:endCxn id="9" idx="2"/>
          </p:cNvCxnSpPr>
          <p:nvPr/>
        </p:nvCxnSpPr>
        <p:spPr>
          <a:xfrm rot="16200000" flipH="1">
            <a:off x="4238414" y="2345737"/>
            <a:ext cx="608341" cy="3730001"/>
          </a:xfrm>
          <a:prstGeom prst="bentConnector3">
            <a:avLst>
              <a:gd name="adj1" fmla="val 1375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490442" y="2924010"/>
            <a:ext cx="551997" cy="551997"/>
          </a:xfrm>
          <a:prstGeom prst="ellipse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</a:t>
            </a:r>
            <a:endParaRPr lang="es-MX" sz="1000" dirty="0"/>
          </a:p>
        </p:txBody>
      </p:sp>
      <p:sp>
        <p:nvSpPr>
          <p:cNvPr id="34" name="Rectángulo 33"/>
          <p:cNvSpPr/>
          <p:nvPr/>
        </p:nvSpPr>
        <p:spPr>
          <a:xfrm>
            <a:off x="95251" y="98761"/>
            <a:ext cx="11969632" cy="1776454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95251" y="1934836"/>
            <a:ext cx="11969632" cy="3517462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5"/>
          <p:cNvSpPr/>
          <p:nvPr/>
        </p:nvSpPr>
        <p:spPr>
          <a:xfrm>
            <a:off x="95251" y="5520534"/>
            <a:ext cx="11969632" cy="1284348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 rot="16200000">
            <a:off x="-488328" y="780607"/>
            <a:ext cx="1776454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CONTRATISTA</a:t>
            </a:r>
            <a:endParaRPr lang="es-ES" sz="1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 rot="16200000">
            <a:off x="-1372934" y="3487187"/>
            <a:ext cx="3517462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ÓRGANO INTERNO DE CONTROL</a:t>
            </a:r>
            <a:endParaRPr lang="es-ES" sz="1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39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 rot="16200000">
            <a:off x="-270013" y="5956328"/>
            <a:ext cx="1284348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CONTRATANTE</a:t>
            </a:r>
            <a:endParaRPr lang="es-ES" sz="14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40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2916746" y="3445615"/>
            <a:ext cx="1636966" cy="107967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¿SE ADVIERTE QUE LA NORMATIVA QUE AMPARA EL CONTRATO ES FEDERAL?</a:t>
            </a:r>
          </a:p>
        </p:txBody>
      </p:sp>
      <p:sp>
        <p:nvSpPr>
          <p:cNvPr id="41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2417281" y="3138296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NO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42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3901464" y="4811375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SI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49" name="Esquina doblada 48">
            <a:hlinkClick r:id="rId2" action="ppaction://hlinkfile"/>
          </p:cNvPr>
          <p:cNvSpPr/>
          <p:nvPr/>
        </p:nvSpPr>
        <p:spPr>
          <a:xfrm>
            <a:off x="6998354" y="4347038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latin typeface="Arial monospaced for SAP" panose="020B0609020202030204" pitchFamily="49" charset="0"/>
              </a:rPr>
              <a:t>1</a:t>
            </a:r>
            <a:endParaRPr lang="es-MX" sz="1400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4689514" y="2509844"/>
            <a:ext cx="551997" cy="551997"/>
          </a:xfrm>
          <a:prstGeom prst="ellipse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</a:t>
            </a:r>
            <a:endParaRPr lang="es-MX" sz="1000" dirty="0"/>
          </a:p>
        </p:txBody>
      </p:sp>
      <p:cxnSp>
        <p:nvCxnSpPr>
          <p:cNvPr id="71" name="Conector recto de flecha 70"/>
          <p:cNvCxnSpPr>
            <a:stCxn id="9" idx="3"/>
          </p:cNvCxnSpPr>
          <p:nvPr/>
        </p:nvCxnSpPr>
        <p:spPr>
          <a:xfrm>
            <a:off x="7390105" y="3746436"/>
            <a:ext cx="574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mbo 72"/>
          <p:cNvSpPr/>
          <p:nvPr/>
        </p:nvSpPr>
        <p:spPr>
          <a:xfrm>
            <a:off x="7969876" y="3555912"/>
            <a:ext cx="357735" cy="381047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cxnSp>
        <p:nvCxnSpPr>
          <p:cNvPr id="74" name="Conector angular 73"/>
          <p:cNvCxnSpPr>
            <a:stCxn id="73" idx="0"/>
          </p:cNvCxnSpPr>
          <p:nvPr/>
        </p:nvCxnSpPr>
        <p:spPr>
          <a:xfrm rot="5400000" flipH="1" flipV="1">
            <a:off x="7979411" y="2985567"/>
            <a:ext cx="739678" cy="40101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stCxn id="73" idx="2"/>
          </p:cNvCxnSpPr>
          <p:nvPr/>
        </p:nvCxnSpPr>
        <p:spPr>
          <a:xfrm rot="16200000" flipH="1">
            <a:off x="8626878" y="3458825"/>
            <a:ext cx="852804" cy="180907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8387906" y="3476007"/>
            <a:ext cx="1636966" cy="78509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¿SE RECIBE NOTIFICACIÓN POR LA SECRETARÍA DE LA FUNCIÓN PÚBLICA?</a:t>
            </a:r>
          </a:p>
        </p:txBody>
      </p:sp>
      <p:sp>
        <p:nvSpPr>
          <p:cNvPr id="7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7888441" y="3168687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NO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7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8962266" y="4852316"/>
            <a:ext cx="278973" cy="2879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1" smtClean="0">
                <a:solidFill>
                  <a:schemeClr val="tx1"/>
                </a:solidFill>
                <a:latin typeface="Proxima Nova Lt" panose="02000506030000020004" pitchFamily="50" charset="0"/>
              </a:rPr>
              <a:t>SI</a:t>
            </a:r>
            <a:endParaRPr lang="es-ES" sz="1200" noProof="1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8549756" y="2504018"/>
            <a:ext cx="551997" cy="551997"/>
          </a:xfrm>
          <a:prstGeom prst="ellipse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</a:t>
            </a:r>
            <a:endParaRPr lang="es-MX" sz="1000" dirty="0"/>
          </a:p>
        </p:txBody>
      </p:sp>
      <p:sp>
        <p:nvSpPr>
          <p:cNvPr id="81" name="Rectángulo redondeado 80"/>
          <p:cNvSpPr/>
          <p:nvPr/>
        </p:nvSpPr>
        <p:spPr>
          <a:xfrm>
            <a:off x="9973641" y="4063875"/>
            <a:ext cx="1585601" cy="1343917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 SIGUE EL PROCEDIMIENTO EN BASE A LA NORMATIVA FEDERAL.</a:t>
            </a:r>
            <a:endParaRPr lang="es-MX" sz="1100" dirty="0"/>
          </a:p>
        </p:txBody>
      </p:sp>
      <p:cxnSp>
        <p:nvCxnSpPr>
          <p:cNvPr id="83" name="Conector recto de flecha 82"/>
          <p:cNvCxnSpPr>
            <a:stCxn id="81" idx="0"/>
            <a:endCxn id="23" idx="4"/>
          </p:cNvCxnSpPr>
          <p:nvPr/>
        </p:nvCxnSpPr>
        <p:spPr>
          <a:xfrm flipH="1" flipV="1">
            <a:off x="10766441" y="3476007"/>
            <a:ext cx="1" cy="58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quina doblada 50">
            <a:hlinkClick r:id="rId3" action="ppaction://hlinkfile"/>
          </p:cNvPr>
          <p:cNvSpPr/>
          <p:nvPr/>
        </p:nvSpPr>
        <p:spPr>
          <a:xfrm>
            <a:off x="11407197" y="4939883"/>
            <a:ext cx="335740" cy="3357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 monospaced for SAP" panose="020B0609020202030204" pitchFamily="49" charset="0"/>
              </a:rPr>
              <a:t>2</a:t>
            </a:r>
            <a:endParaRPr lang="es-MX" dirty="0">
              <a:solidFill>
                <a:schemeClr val="bg1"/>
              </a:solidFill>
              <a:latin typeface="Arial monospaced for SAP" panose="020B0609020202030204" pitchFamily="49" charset="0"/>
            </a:endParaRPr>
          </a:p>
        </p:txBody>
      </p:sp>
      <p:sp>
        <p:nvSpPr>
          <p:cNvPr id="84" name="Rectángulo redondeado 83"/>
          <p:cNvSpPr/>
          <p:nvPr/>
        </p:nvSpPr>
        <p:spPr>
          <a:xfrm>
            <a:off x="5792288" y="454816"/>
            <a:ext cx="1230593" cy="925992"/>
          </a:xfrm>
          <a:prstGeom prst="roundRect">
            <a:avLst/>
          </a:prstGeom>
          <a:solidFill>
            <a:srgbClr val="003D6B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RECIBE ACUERDO DE NO COMPETENCIA</a:t>
            </a:r>
            <a:endParaRPr lang="es-MX" sz="1100" dirty="0"/>
          </a:p>
        </p:txBody>
      </p:sp>
      <p:cxnSp>
        <p:nvCxnSpPr>
          <p:cNvPr id="86" name="Conector recto de flecha 85"/>
          <p:cNvCxnSpPr>
            <a:stCxn id="9" idx="0"/>
            <a:endCxn id="84" idx="2"/>
          </p:cNvCxnSpPr>
          <p:nvPr/>
        </p:nvCxnSpPr>
        <p:spPr>
          <a:xfrm flipV="1">
            <a:off x="6407585" y="1380808"/>
            <a:ext cx="0" cy="1597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819464" y="1696777"/>
            <a:ext cx="10474697" cy="4649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4514" y="6159105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034514" y="1945009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1034514" y="2068509"/>
            <a:ext cx="381458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005B9F"/>
                </a:solidFill>
                <a:latin typeface="Proxima Nova Rg" panose="02000506030000020004" pitchFamily="2" charset="0"/>
              </a:rPr>
              <a:t>COMPETENCIA</a:t>
            </a:r>
            <a:endParaRPr lang="es-ES" sz="3200" dirty="0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37CE7-90DC-BE4F-A3B6-B2C8EDB4F6B6}"/>
              </a:ext>
            </a:extLst>
          </p:cNvPr>
          <p:cNvSpPr txBox="1"/>
          <p:nvPr/>
        </p:nvSpPr>
        <p:spPr>
          <a:xfrm>
            <a:off x="1517481" y="2967705"/>
            <a:ext cx="9298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Proxima Nova Rg" panose="02000506030000020004" pitchFamily="2" charset="0"/>
              </a:rPr>
              <a:t>ART. 6 REGLAMENTO INTERIOR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Proxima Nova Rg" panose="02000506030000020004" pitchFamily="2" charset="0"/>
              </a:rPr>
              <a:t>SUBSECRETARÍA DE COMBATE A LA IMPUNIDAD</a:t>
            </a:r>
            <a:endParaRPr lang="es-MX" sz="2000" dirty="0">
              <a:latin typeface="Proxima Nova Rg" panose="02000506030000020004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latin typeface="Proxima Nova Rg" panose="02000506030000020004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Proxima Nova Rg" panose="02000506030000020004" pitchFamily="2" charset="0"/>
              </a:rPr>
              <a:t>UNIDAD DE RESPONSABILIDADES ADMINISTRATIVAS, CONTROVERSIAS Y SANCIONES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latin typeface="Proxima Nova Rg" panose="02000506030000020004" pitchFamily="2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Proxima Nova Rg" panose="02000506030000020004" pitchFamily="2" charset="0"/>
              </a:rPr>
              <a:t>DIRECCIÓN GENERAL DE CONTROVERSIAS Y SANCIONES EN CONTRATACIONES PÚBLICAS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latin typeface="Proxima Nova Rg" panose="02000506030000020004" pitchFamily="2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Proxima Nova Rg" panose="02000506030000020004" pitchFamily="2" charset="0"/>
              </a:rPr>
              <a:t>DIRECCION DE CONCILIACIONES A Y B.</a:t>
            </a:r>
            <a:endParaRPr lang="es-MX" dirty="0" smtClean="0"/>
          </a:p>
        </p:txBody>
      </p:sp>
      <p:sp>
        <p:nvSpPr>
          <p:cNvPr id="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591770" y="2603350"/>
            <a:ext cx="6409230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solidFill>
                  <a:srgbClr val="78BED8"/>
                </a:solidFill>
                <a:latin typeface="Proxima Nova Lt" panose="02000506030000020004" pitchFamily="50" charset="0"/>
              </a:rPr>
              <a:t>DISPOSICIÓN ORGÁNICA DE LA SFP</a:t>
            </a:r>
            <a:endParaRPr lang="es-ES" sz="2800" noProof="1">
              <a:solidFill>
                <a:srgbClr val="78BED8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8" name="Gráfico 35" descr="Ciudad">
            <a:extLst>
              <a:ext uri="{FF2B5EF4-FFF2-40B4-BE49-F238E27FC236}">
                <a16:creationId xmlns:a16="http://schemas.microsoft.com/office/drawing/2014/main" id="{8575F293-5CC6-4845-8C64-23065758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80185" y="12395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862062" y="1765056"/>
            <a:ext cx="9782134" cy="295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85595" y="4511422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2077111" y="1853489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185595" y="2446245"/>
            <a:ext cx="92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Proxima Nova Rg" panose="02000506030000020004" pitchFamily="2" charset="0"/>
              </a:rPr>
              <a:t>MECANISMO ALTERNATIVO PARA DIRIMIR CONTROVERSIAS.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Proxima Nova Rg" panose="02000506030000020004" pitchFamily="2" charset="0"/>
              </a:rPr>
              <a:t>VÍA PACIFICA PARA RESOLVER CONCLICTOS.</a:t>
            </a:r>
            <a:endParaRPr lang="es-MX" sz="2000" dirty="0"/>
          </a:p>
        </p:txBody>
      </p:sp>
      <p:sp>
        <p:nvSpPr>
          <p:cNvPr id="6" name="Subtítulo 22">
            <a:extLst>
              <a:ext uri="{FF2B5EF4-FFF2-40B4-BE49-F238E27FC236}">
                <a16:creationId xmlns:a16="http://schemas.microsoft.com/office/drawing/2014/main" id="{ACDF79FD-E2BB-3A43-947C-2EB6991A7CF2}"/>
              </a:ext>
            </a:extLst>
          </p:cNvPr>
          <p:cNvSpPr txBox="1">
            <a:spLocks/>
          </p:cNvSpPr>
          <p:nvPr/>
        </p:nvSpPr>
        <p:spPr>
          <a:xfrm>
            <a:off x="2259883" y="2081890"/>
            <a:ext cx="475356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noProof="1" smtClean="0">
                <a:solidFill>
                  <a:srgbClr val="005B9F"/>
                </a:solidFill>
                <a:latin typeface="Proxima Nova Rg" panose="02000506030000020004" pitchFamily="2" charset="0"/>
              </a:rPr>
              <a:t>¿QUÉ ES UNA CONCILIACIÓN?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035703"/>
            <a:ext cx="4261282" cy="579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96558" y="1104306"/>
            <a:ext cx="3877287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CONCILIACIÓN</a:t>
            </a:r>
            <a:endParaRPr lang="es-ES" sz="3200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633718" y="4971513"/>
            <a:ext cx="9782134" cy="160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9104" y="6317954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11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816703" y="5103834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2185595" y="3681065"/>
            <a:ext cx="92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Proxima Nova Rg" panose="02000506030000020004" pitchFamily="2" charset="0"/>
              </a:rPr>
              <a:t>EL PAPEL DEL OIC COMO AUTORIDAD CONCILIATORIA ES EL DE SER UNA TERCERO MEDIADOR.</a:t>
            </a:r>
            <a:endParaRPr lang="es-MX" sz="2000" dirty="0"/>
          </a:p>
        </p:txBody>
      </p:sp>
      <p:sp>
        <p:nvSpPr>
          <p:cNvPr id="15" name="Subtítulo 22">
            <a:extLst>
              <a:ext uri="{FF2B5EF4-FFF2-40B4-BE49-F238E27FC236}">
                <a16:creationId xmlns:a16="http://schemas.microsoft.com/office/drawing/2014/main" id="{ACDF79FD-E2BB-3A43-947C-2EB6991A7CF2}"/>
              </a:ext>
            </a:extLst>
          </p:cNvPr>
          <p:cNvSpPr txBox="1">
            <a:spLocks/>
          </p:cNvSpPr>
          <p:nvPr/>
        </p:nvSpPr>
        <p:spPr>
          <a:xfrm>
            <a:off x="2259883" y="3316710"/>
            <a:ext cx="475356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noProof="1" smtClean="0">
                <a:solidFill>
                  <a:srgbClr val="005B9F"/>
                </a:solidFill>
                <a:latin typeface="Proxima Nova Rg" panose="02000506030000020004" pitchFamily="2" charset="0"/>
              </a:rPr>
              <a:t>AUTORIDAD CONCILIATORIA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839104" y="5330743"/>
            <a:ext cx="929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2" charset="0"/>
              </a:rPr>
              <a:t>LA MEJOR RESOLUCIÓN DE UNA DIFERENCIA ES LA ACORDADA ENTRE LAS PARTES.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5251" y="756703"/>
            <a:ext cx="11969632" cy="5410925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4528998" y="870278"/>
            <a:ext cx="3134002" cy="893288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noProof="1" smtClean="0">
                <a:solidFill>
                  <a:srgbClr val="78BED8"/>
                </a:solidFill>
                <a:latin typeface="Proxima Nova Rg" panose="02000506030000020004" pitchFamily="2" charset="0"/>
              </a:rPr>
              <a:t>CONTACTO</a:t>
            </a:r>
            <a:r>
              <a:rPr lang="es-ES" sz="2400" b="1" noProof="1" smtClean="0">
                <a:solidFill>
                  <a:srgbClr val="78BED8"/>
                </a:solidFill>
                <a:latin typeface="Proxima Nova Lt" panose="02000506030000020004" pitchFamily="50" charset="0"/>
              </a:rPr>
              <a:t>.</a:t>
            </a:r>
            <a:endParaRPr lang="es-ES" sz="2400" b="1" noProof="1">
              <a:solidFill>
                <a:srgbClr val="78BED8"/>
              </a:solidFill>
              <a:latin typeface="Proxima Nova Lt" panose="02000506030000020004" pitchFamily="50" charset="0"/>
            </a:endParaRPr>
          </a:p>
        </p:txBody>
      </p:sp>
      <p:sp>
        <p:nvSpPr>
          <p:cNvPr id="6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1802311" y="3627260"/>
            <a:ext cx="3840359" cy="226166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1">
                <a:solidFill>
                  <a:srgbClr val="005B9F"/>
                </a:solidFill>
                <a:latin typeface="Proxima Nova Rg" panose="02000506030000020004" pitchFamily="50" charset="0"/>
              </a:rPr>
              <a:t>ARQ. EDGAR RENÉ TORRES MÁRQUEZ.</a:t>
            </a:r>
          </a:p>
          <a:p>
            <a:pPr algn="ctr"/>
            <a:r>
              <a:rPr lang="es-ES" sz="1600" noProof="1" smtClean="0">
                <a:solidFill>
                  <a:schemeClr val="tx2">
                    <a:lumMod val="60000"/>
                    <a:lumOff val="40000"/>
                  </a:schemeClr>
                </a:solidFill>
                <a:latin typeface="Proxima Nova Rg" panose="02000506030000020004" pitchFamily="2" charset="0"/>
              </a:rPr>
              <a:t>TITULAR DEL ÓRGANO INTERNO DE CONTROL DE LA SECRETARÍA DE INFRAESTRUCTURA, CONECTIVIDAD Y MOVILIDAD.</a:t>
            </a:r>
          </a:p>
          <a:p>
            <a:pPr algn="ctr"/>
            <a:r>
              <a:rPr lang="es-ES" sz="1600" noProof="1" smtClean="0">
                <a:solidFill>
                  <a:schemeClr val="tx1"/>
                </a:solidFill>
                <a:latin typeface="Proxima Nova Rg" panose="02000506030000020004" pitchFamily="2" charset="0"/>
              </a:rPr>
              <a:t>etorresm@guanajuato.gob.mx</a:t>
            </a:r>
            <a:endParaRPr lang="es-ES" sz="1600" noProof="1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6747570" y="3712985"/>
            <a:ext cx="3840359" cy="226166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1">
                <a:solidFill>
                  <a:srgbClr val="005B9F"/>
                </a:solidFill>
                <a:latin typeface="Proxima Nova Rg" panose="02000506030000020004" pitchFamily="50" charset="0"/>
              </a:rPr>
              <a:t>LIC. JOSÉ JUAN GRANADOS BRAVO.</a:t>
            </a:r>
          </a:p>
          <a:p>
            <a:pPr algn="ctr"/>
            <a:r>
              <a:rPr lang="es-ES" sz="1600" noProof="1">
                <a:solidFill>
                  <a:schemeClr val="tx2">
                    <a:lumMod val="60000"/>
                    <a:lumOff val="40000"/>
                  </a:schemeClr>
                </a:solidFill>
                <a:latin typeface="Proxima Nova Rg" panose="02000506030000020004" pitchFamily="2" charset="0"/>
              </a:rPr>
              <a:t>AUTORIDAD SUBSTANCIADORA Y RESOLUTORA DEL ÓRGANO INTERNO DE CONTROL DE LA SECRETARÍA DE INFRAESTRUCTURA, CONECTIVIDAD Y MOVILIDAD.</a:t>
            </a:r>
          </a:p>
          <a:p>
            <a:pPr algn="ctr"/>
            <a:r>
              <a:rPr lang="es-ES" sz="1600" noProof="1" smtClean="0">
                <a:solidFill>
                  <a:schemeClr val="tx1"/>
                </a:solidFill>
                <a:latin typeface="Proxima Nova Rg" panose="02000506030000020004" pitchFamily="2" charset="0"/>
              </a:rPr>
              <a:t>jjgranadosb@guanajuato.gob.mx</a:t>
            </a:r>
            <a:endParaRPr lang="es-ES" sz="1600" noProof="1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4175819" y="1463329"/>
            <a:ext cx="3840359" cy="226166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1">
                <a:solidFill>
                  <a:srgbClr val="005B9F"/>
                </a:solidFill>
                <a:latin typeface="Proxima Nova Rg" panose="02000506030000020004" pitchFamily="50" charset="0"/>
              </a:rPr>
              <a:t>ÓRGANO INTERNO DE CONTROL SECRETARÍA DE INFRAESTRUCTURA, CONECTIVIDAD Y MOVILIDAD.</a:t>
            </a:r>
          </a:p>
          <a:p>
            <a:pPr algn="ctr"/>
            <a:r>
              <a:rPr lang="es-ES" sz="1600" noProof="1" smtClean="0">
                <a:solidFill>
                  <a:schemeClr val="tx1"/>
                </a:solidFill>
                <a:latin typeface="Proxima Nova Rg" panose="02000506030000020004" pitchFamily="2" charset="0"/>
              </a:rPr>
              <a:t>(473) 735 2300</a:t>
            </a:r>
          </a:p>
          <a:p>
            <a:pPr algn="ctr"/>
            <a:r>
              <a:rPr lang="es-ES" sz="1600" noProof="1" smtClean="0">
                <a:solidFill>
                  <a:schemeClr val="tx1"/>
                </a:solidFill>
                <a:latin typeface="Proxima Nova Rg" panose="02000506030000020004" pitchFamily="2" charset="0"/>
              </a:rPr>
              <a:t>Ext. 8173 y 8212</a:t>
            </a:r>
            <a:endParaRPr lang="es-ES" sz="1600" noProof="1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9497" y="953588"/>
            <a:ext cx="9144000" cy="4944294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Secretaría de la Transparencia </a:t>
            </a:r>
          </a:p>
          <a:p>
            <a:r>
              <a:rPr lang="es-MX" b="1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y Rendición de Cuentas</a:t>
            </a:r>
          </a:p>
          <a:p>
            <a:endParaRPr lang="es-MX" dirty="0" smtClean="0">
              <a:latin typeface="Proxima Nova Rg" panose="02000506030000020004" pitchFamily="50" charset="0"/>
            </a:endParaRPr>
          </a:p>
          <a:p>
            <a:r>
              <a:rPr lang="es-MX" b="1" dirty="0" smtClean="0">
                <a:solidFill>
                  <a:srgbClr val="00B0F0"/>
                </a:solidFill>
                <a:latin typeface="Proxima Nova Rg" panose="02000506030000020004" pitchFamily="50" charset="0"/>
              </a:rPr>
              <a:t>Dirección:</a:t>
            </a:r>
            <a:r>
              <a:rPr lang="es-MX" dirty="0" smtClean="0">
                <a:latin typeface="Proxima Nova Rg" panose="02000506030000020004" pitchFamily="50" charset="0"/>
              </a:rPr>
              <a:t> </a:t>
            </a:r>
          </a:p>
          <a:p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Pozuelos </a:t>
            </a:r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74, Complejo Administrativo Pozuelos, </a:t>
            </a:r>
            <a:endParaRPr lang="es-MX" dirty="0" smtClean="0">
              <a:solidFill>
                <a:srgbClr val="005B9F"/>
              </a:solidFill>
              <a:latin typeface="Proxima Nova Rg" panose="02000506030000020004" pitchFamily="50" charset="0"/>
            </a:endParaRPr>
          </a:p>
          <a:p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Guanajuato</a:t>
            </a:r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, </a:t>
            </a:r>
            <a:r>
              <a:rPr lang="es-MX" dirty="0" err="1">
                <a:solidFill>
                  <a:srgbClr val="005B9F"/>
                </a:solidFill>
                <a:latin typeface="Proxima Nova Rg" panose="02000506030000020004" pitchFamily="50" charset="0"/>
              </a:rPr>
              <a:t>Gto</a:t>
            </a:r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.</a:t>
            </a:r>
          </a:p>
          <a:p>
            <a:endParaRPr lang="es-MX" dirty="0" smtClean="0">
              <a:latin typeface="Proxima Nova Rg" panose="02000506030000020004" pitchFamily="50" charset="0"/>
            </a:endParaRPr>
          </a:p>
          <a:p>
            <a:r>
              <a:rPr lang="es-MX" b="1" dirty="0" smtClean="0">
                <a:solidFill>
                  <a:srgbClr val="00B0F0"/>
                </a:solidFill>
                <a:latin typeface="Proxima Nova Rg" panose="02000506030000020004" pitchFamily="50" charset="0"/>
              </a:rPr>
              <a:t>Teléfono:</a:t>
            </a:r>
            <a:r>
              <a:rPr lang="es-MX" dirty="0" smtClean="0">
                <a:latin typeface="Proxima Nova Rg" panose="02000506030000020004" pitchFamily="50" charset="0"/>
              </a:rPr>
              <a:t> </a:t>
            </a:r>
          </a:p>
          <a:p>
            <a:r>
              <a:rPr lang="es-MX" dirty="0" smtClean="0">
                <a:solidFill>
                  <a:srgbClr val="005B9F"/>
                </a:solidFill>
                <a:latin typeface="Proxima Nova Rg" panose="02000506030000020004" pitchFamily="50" charset="0"/>
              </a:rPr>
              <a:t>743 735 1300</a:t>
            </a:r>
          </a:p>
          <a:p>
            <a:endParaRPr lang="es-MX" dirty="0">
              <a:latin typeface="Proxima Nova Rg" panose="02000506030000020004" pitchFamily="50" charset="0"/>
            </a:endParaRPr>
          </a:p>
          <a:p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https://strc.guanajuato.gob.mx/</a:t>
            </a:r>
            <a:endParaRPr lang="es-MX" dirty="0" smtClean="0">
              <a:solidFill>
                <a:srgbClr val="005B9F"/>
              </a:solidFill>
              <a:latin typeface="Proxima Nova Rg" panose="02000506030000020004" pitchFamily="50" charset="0"/>
            </a:endParaRP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5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322566" y="2494650"/>
            <a:ext cx="9782134" cy="2304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4569" y="4563255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537615" y="2583083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1655762" y="3365492"/>
            <a:ext cx="929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Proxima Nova Rg" panose="02000506030000020004" pitchFamily="2" charset="0"/>
              </a:rPr>
              <a:t>LOGRAR ACUERDOS DE VOLUNTADES ENTRE CONTRATISTAS CON LAS DEPENDENCIAS Y ENTIDADES DE LA ADMINISTRACIÓN PÚBLICA, CUANDO SURGEN DESAVENENCIAS DERIVADAS DEL CUMPLIMIENTO DE LOS CONTRATOS CELEBRADOS. </a:t>
            </a:r>
          </a:p>
        </p:txBody>
      </p:sp>
      <p:sp>
        <p:nvSpPr>
          <p:cNvPr id="6" name="Subtítulo 22">
            <a:extLst>
              <a:ext uri="{FF2B5EF4-FFF2-40B4-BE49-F238E27FC236}">
                <a16:creationId xmlns:a16="http://schemas.microsoft.com/office/drawing/2014/main" id="{ACDF79FD-E2BB-3A43-947C-2EB6991A7CF2}"/>
              </a:ext>
            </a:extLst>
          </p:cNvPr>
          <p:cNvSpPr txBox="1">
            <a:spLocks/>
          </p:cNvSpPr>
          <p:nvPr/>
        </p:nvSpPr>
        <p:spPr>
          <a:xfrm>
            <a:off x="1720387" y="2811484"/>
            <a:ext cx="4753565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noProof="1" smtClean="0">
                <a:solidFill>
                  <a:srgbClr val="005B9F"/>
                </a:solidFill>
                <a:latin typeface="Proxima Nova Rg" panose="02000506030000020004" pitchFamily="2" charset="0"/>
              </a:rPr>
              <a:t>OBJETIVO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035703"/>
            <a:ext cx="4261282" cy="579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96558" y="1104306"/>
            <a:ext cx="3877287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78BED8"/>
                </a:solidFill>
                <a:latin typeface="Proxima Nova Rg" panose="02000506030000020004" pitchFamily="2" charset="0"/>
              </a:rPr>
              <a:t>CONCILIACIÓN</a:t>
            </a:r>
            <a:endParaRPr lang="es-ES" sz="3200" dirty="0">
              <a:solidFill>
                <a:srgbClr val="78BED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054862" y="1244410"/>
            <a:ext cx="4225526" cy="4101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56055" y="5098467"/>
            <a:ext cx="3814582" cy="115336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56055" y="1425521"/>
            <a:ext cx="3814582" cy="10759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D624DDE-0495-43CE-9C2B-B8D5B02F5F9F}"/>
              </a:ext>
            </a:extLst>
          </p:cNvPr>
          <p:cNvSpPr txBox="1">
            <a:spLocks/>
          </p:cNvSpPr>
          <p:nvPr/>
        </p:nvSpPr>
        <p:spPr>
          <a:xfrm>
            <a:off x="1256055" y="1642978"/>
            <a:ext cx="3814582" cy="75081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noProof="1">
                <a:solidFill>
                  <a:srgbClr val="003D6B"/>
                </a:solidFill>
                <a:latin typeface="Proxima Nova Rg" panose="02000506030000020004" pitchFamily="2" charset="0"/>
              </a:rPr>
              <a:t>LEY DE CONTRATACIONES PÚBLICAS PARA EL ESTADO DE GUANAJUATO.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E321DA-DC91-4D44-B32D-8B1D20DC6683}"/>
              </a:ext>
            </a:extLst>
          </p:cNvPr>
          <p:cNvSpPr/>
          <p:nvPr/>
        </p:nvSpPr>
        <p:spPr>
          <a:xfrm>
            <a:off x="6623430" y="1244410"/>
            <a:ext cx="4225526" cy="4101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 descr="Línea divisoria inferior de la imagen">
            <a:extLst>
              <a:ext uri="{FF2B5EF4-FFF2-40B4-BE49-F238E27FC236}">
                <a16:creationId xmlns:a16="http://schemas.microsoft.com/office/drawing/2014/main" id="{37B2CE3C-EF5E-9F41-8484-AE91A8574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24623" y="5098467"/>
            <a:ext cx="3814582" cy="115336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8" name="Rectángulo 6" descr="Línea divisoria superior de la imagen">
            <a:extLst>
              <a:ext uri="{FF2B5EF4-FFF2-40B4-BE49-F238E27FC236}">
                <a16:creationId xmlns:a16="http://schemas.microsoft.com/office/drawing/2014/main" id="{3005507D-558A-4243-A261-85349455B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824623" y="1425521"/>
            <a:ext cx="3814582" cy="10759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9" name="Subtítulo 22">
            <a:extLst>
              <a:ext uri="{FF2B5EF4-FFF2-40B4-BE49-F238E27FC236}">
                <a16:creationId xmlns:a16="http://schemas.microsoft.com/office/drawing/2014/main" id="{CD8E6A04-2376-8143-85B2-2C2BD0B39174}"/>
              </a:ext>
            </a:extLst>
          </p:cNvPr>
          <p:cNvSpPr txBox="1">
            <a:spLocks/>
          </p:cNvSpPr>
          <p:nvPr/>
        </p:nvSpPr>
        <p:spPr>
          <a:xfrm>
            <a:off x="6824623" y="1642978"/>
            <a:ext cx="3814582" cy="750814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noProof="1">
                <a:solidFill>
                  <a:srgbClr val="003D6B"/>
                </a:solidFill>
                <a:latin typeface="Proxima Nova Rg" panose="02000506030000020004" pitchFamily="2" charset="0"/>
              </a:rPr>
              <a:t>LEY DE OBRA PÚBLICA Y SERVICIOS RELACIONADOS CON LA MISMA PARA EL ESTADO Y LOS MUNICIPIOS DE GUANAJUATO.</a:t>
            </a:r>
          </a:p>
        </p:txBody>
      </p:sp>
      <p:sp>
        <p:nvSpPr>
          <p:cNvPr id="10" name="Subtítulo 22">
            <a:extLst>
              <a:ext uri="{FF2B5EF4-FFF2-40B4-BE49-F238E27FC236}">
                <a16:creationId xmlns:a16="http://schemas.microsoft.com/office/drawing/2014/main" id="{2E4D6957-A796-C44F-9B8A-24A9D3CC39F5}"/>
              </a:ext>
            </a:extLst>
          </p:cNvPr>
          <p:cNvSpPr txBox="1">
            <a:spLocks/>
          </p:cNvSpPr>
          <p:nvPr/>
        </p:nvSpPr>
        <p:spPr>
          <a:xfrm>
            <a:off x="1256055" y="5456005"/>
            <a:ext cx="4024333" cy="37675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P.O. NÚM 206, DÉCIMA QUINTA PARTE, 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26-12-2014.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U.R. P.O. NÚM 96, QUINTA PARTE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16-06-2017.</a:t>
            </a:r>
          </a:p>
        </p:txBody>
      </p:sp>
      <p:sp>
        <p:nvSpPr>
          <p:cNvPr id="11" name="Subtítulo 22">
            <a:extLst>
              <a:ext uri="{FF2B5EF4-FFF2-40B4-BE49-F238E27FC236}">
                <a16:creationId xmlns:a16="http://schemas.microsoft.com/office/drawing/2014/main" id="{F88B22A6-7F72-1546-A966-72E3C8CE55A9}"/>
              </a:ext>
            </a:extLst>
          </p:cNvPr>
          <p:cNvSpPr txBox="1">
            <a:spLocks/>
          </p:cNvSpPr>
          <p:nvPr/>
        </p:nvSpPr>
        <p:spPr>
          <a:xfrm>
            <a:off x="6824623" y="5475446"/>
            <a:ext cx="4111322" cy="37675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P.O. NÚM 80, CUARTA PARTE, 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20-04-2018.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U.R. P.O. NÚM 190, DÉCIMA TERCERA PARTE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21-09-2018.</a:t>
            </a:r>
          </a:p>
        </p:txBody>
      </p:sp>
      <p:pic>
        <p:nvPicPr>
          <p:cNvPr id="12" name="Gráfico 33" descr="Apretón de manos">
            <a:extLst>
              <a:ext uri="{FF2B5EF4-FFF2-40B4-BE49-F238E27FC236}">
                <a16:creationId xmlns:a16="http://schemas.microsoft.com/office/drawing/2014/main" id="{3CCA4584-2B9B-054B-97E5-9C7FD58FE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1615" y="622648"/>
            <a:ext cx="914400" cy="914400"/>
          </a:xfrm>
          <a:prstGeom prst="rect">
            <a:avLst/>
          </a:prstGeom>
        </p:spPr>
      </p:pic>
      <p:pic>
        <p:nvPicPr>
          <p:cNvPr id="13" name="Gráfico 35" descr="Ciudad">
            <a:extLst>
              <a:ext uri="{FF2B5EF4-FFF2-40B4-BE49-F238E27FC236}">
                <a16:creationId xmlns:a16="http://schemas.microsoft.com/office/drawing/2014/main" id="{8575F293-5CC6-4845-8C64-23065758D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714" y="5486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E321DA-DC91-4D44-B32D-8B1D20DC6683}"/>
              </a:ext>
            </a:extLst>
          </p:cNvPr>
          <p:cNvSpPr/>
          <p:nvPr/>
        </p:nvSpPr>
        <p:spPr>
          <a:xfrm>
            <a:off x="6623430" y="1244410"/>
            <a:ext cx="4225526" cy="4101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37B2CE3C-EF5E-9F41-8484-AE91A8574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24623" y="5098467"/>
            <a:ext cx="3814582" cy="115336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Subtítulo 22">
            <a:extLst>
              <a:ext uri="{FF2B5EF4-FFF2-40B4-BE49-F238E27FC236}">
                <a16:creationId xmlns:a16="http://schemas.microsoft.com/office/drawing/2014/main" id="{CD8E6A04-2376-8143-85B2-2C2BD0B39174}"/>
              </a:ext>
            </a:extLst>
          </p:cNvPr>
          <p:cNvSpPr txBox="1">
            <a:spLocks/>
          </p:cNvSpPr>
          <p:nvPr/>
        </p:nvSpPr>
        <p:spPr>
          <a:xfrm>
            <a:off x="6824623" y="1642978"/>
            <a:ext cx="3814582" cy="750814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noProof="1">
                <a:solidFill>
                  <a:srgbClr val="005B9F"/>
                </a:solidFill>
                <a:latin typeface="Proxima Nova Rg" panose="02000506030000020004" pitchFamily="2" charset="77"/>
              </a:rPr>
              <a:t>LEY DE OBRA PÚBLICA Y SERVICIOS RELACIONADOS CON LA MISMA PARA EL ESTADO Y LOS MUNICIPIOS DE GUANAJUATO.</a:t>
            </a:r>
          </a:p>
        </p:txBody>
      </p:sp>
      <p:pic>
        <p:nvPicPr>
          <p:cNvPr id="5" name="Gráfico 35" descr="Ciudad">
            <a:extLst>
              <a:ext uri="{FF2B5EF4-FFF2-40B4-BE49-F238E27FC236}">
                <a16:creationId xmlns:a16="http://schemas.microsoft.com/office/drawing/2014/main" id="{8575F293-5CC6-4845-8C64-23065758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4714" y="548603"/>
            <a:ext cx="914400" cy="914400"/>
          </a:xfrm>
          <a:prstGeom prst="rect">
            <a:avLst/>
          </a:prstGeom>
        </p:spPr>
      </p:pic>
      <p:sp>
        <p:nvSpPr>
          <p:cNvPr id="6" name="Subtítulo 22">
            <a:extLst>
              <a:ext uri="{FF2B5EF4-FFF2-40B4-BE49-F238E27FC236}">
                <a16:creationId xmlns:a16="http://schemas.microsoft.com/office/drawing/2014/main" id="{FDA2549F-D666-6C46-B04E-29D775EBB3FE}"/>
              </a:ext>
            </a:extLst>
          </p:cNvPr>
          <p:cNvSpPr txBox="1">
            <a:spLocks/>
          </p:cNvSpPr>
          <p:nvPr/>
        </p:nvSpPr>
        <p:spPr>
          <a:xfrm>
            <a:off x="1060011" y="1501316"/>
            <a:ext cx="5041139" cy="3703167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s-ES" sz="2000" noProof="1">
                <a:latin typeface="Proxima Nova Rg" panose="02000506030000020004" pitchFamily="2" charset="0"/>
              </a:rPr>
              <a:t>REGULAR LAS ACCIONES RELATIVAS A LA PLANEACIÓN, PROGRAMACIÓN, PRESUPUESTACIÓN, CONTRATACIÓN, EJECUCIÓN Y CONTROL DE LA OBRA PÚBLICA Y DE LOS SERVICIOS RELACIONADOS CON LA MISMA QUE REALICEN:</a:t>
            </a:r>
          </a:p>
          <a:p>
            <a:pPr marL="285750" indent="-285750">
              <a:buClr>
                <a:schemeClr val="tx2"/>
              </a:buClr>
              <a:buFont typeface="Symbol" panose="05050102010706020507" pitchFamily="18" charset="2"/>
              <a:buChar char=""/>
            </a:pPr>
            <a:r>
              <a:rPr lang="es-ES" sz="2000" noProof="1">
                <a:latin typeface="Proxima Nova Rg" panose="02000506030000020004" pitchFamily="2" charset="0"/>
              </a:rPr>
              <a:t>PODER EJECUTIVO,</a:t>
            </a:r>
          </a:p>
          <a:p>
            <a:pPr marL="285750" indent="-285750">
              <a:buClr>
                <a:schemeClr val="tx2"/>
              </a:buClr>
              <a:buFont typeface="Symbol" panose="05050102010706020507" pitchFamily="18" charset="2"/>
              <a:buChar char=""/>
            </a:pPr>
            <a:r>
              <a:rPr lang="es-ES" sz="2000" noProof="1">
                <a:latin typeface="Proxima Nova Rg" panose="02000506030000020004" pitchFamily="2" charset="0"/>
              </a:rPr>
              <a:t>AYUNTAMIENTOS,</a:t>
            </a:r>
          </a:p>
          <a:p>
            <a:pPr marL="285750" indent="-285750">
              <a:buClr>
                <a:schemeClr val="tx2"/>
              </a:buClr>
              <a:buFont typeface="Symbol" panose="05050102010706020507" pitchFamily="18" charset="2"/>
              <a:buChar char=""/>
            </a:pPr>
            <a:r>
              <a:rPr lang="es-ES" sz="2000" noProof="1">
                <a:latin typeface="Proxima Nova Rg" panose="02000506030000020004" pitchFamily="2" charset="0"/>
              </a:rPr>
              <a:t>ORGANISMOS AUTÓNOMOS, Y</a:t>
            </a:r>
          </a:p>
          <a:p>
            <a:pPr marL="285750" indent="-285750">
              <a:buClr>
                <a:schemeClr val="tx2"/>
              </a:buClr>
              <a:buFont typeface="Symbol" panose="05050102010706020507" pitchFamily="18" charset="2"/>
              <a:buChar char=""/>
            </a:pPr>
            <a:r>
              <a:rPr lang="es-ES" sz="2000" noProof="1">
                <a:latin typeface="Proxima Nova Rg" panose="02000506030000020004" pitchFamily="2" charset="0"/>
              </a:rPr>
              <a:t>ENTIDADES PARAESTATALES Y PARAMUNICIPALES.</a:t>
            </a:r>
            <a:endParaRPr lang="es-ES" sz="1800" noProof="1">
              <a:latin typeface="Proxima Nova Rg" panose="02000506030000020004" pitchFamily="2" charset="0"/>
            </a:endParaRPr>
          </a:p>
          <a:p>
            <a:pPr>
              <a:buClr>
                <a:schemeClr val="tx2"/>
              </a:buClr>
            </a:pPr>
            <a:endParaRPr lang="es-ES" sz="2000" noProof="1">
              <a:latin typeface="Helvetica" pitchFamily="2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ES" sz="1800" noProof="1">
              <a:latin typeface="Helvetica" pitchFamily="2" charset="0"/>
            </a:endParaRPr>
          </a:p>
        </p:txBody>
      </p:sp>
      <p:sp>
        <p:nvSpPr>
          <p:cNvPr id="7" name="Rectángulo 6" descr="Línea divisoria in">
            <a:extLst>
              <a:ext uri="{FF2B5EF4-FFF2-40B4-BE49-F238E27FC236}">
                <a16:creationId xmlns:a16="http://schemas.microsoft.com/office/drawing/2014/main" id="{FCE3295F-4A11-F648-B0BC-182F646F6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4064625" y="3232121"/>
            <a:ext cx="4046792" cy="7137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8" name="Rectángulo 6" descr="Línea divisoria superior">
            <a:extLst>
              <a:ext uri="{FF2B5EF4-FFF2-40B4-BE49-F238E27FC236}">
                <a16:creationId xmlns:a16="http://schemas.microsoft.com/office/drawing/2014/main" id="{92E00ABC-2024-C34C-A069-31F95B378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 flipV="1">
            <a:off x="-1214910" y="3272417"/>
            <a:ext cx="410173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9" name="Subtítulo 22">
            <a:extLst>
              <a:ext uri="{FF2B5EF4-FFF2-40B4-BE49-F238E27FC236}">
                <a16:creationId xmlns:a16="http://schemas.microsoft.com/office/drawing/2014/main" id="{F88B22A6-7F72-1546-A966-72E3C8CE55A9}"/>
              </a:ext>
            </a:extLst>
          </p:cNvPr>
          <p:cNvSpPr txBox="1">
            <a:spLocks/>
          </p:cNvSpPr>
          <p:nvPr/>
        </p:nvSpPr>
        <p:spPr>
          <a:xfrm>
            <a:off x="6824623" y="5475446"/>
            <a:ext cx="4111322" cy="37675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P.O. NÚM 80, CUARTA PARTE, 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20-04-2018.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U.R. P.O. NÚM 190, DÉCIMA TERCERA PARTE</a:t>
            </a:r>
          </a:p>
          <a:p>
            <a:pPr>
              <a:lnSpc>
                <a:spcPts val="800"/>
              </a:lnSpc>
            </a:pPr>
            <a:r>
              <a:rPr lang="es-ES" sz="1600" noProof="1">
                <a:latin typeface="Proxima Nova Lt" panose="02000506030000020004" pitchFamily="50" charset="0"/>
              </a:rPr>
              <a:t>21-09-2018.</a:t>
            </a:r>
          </a:p>
        </p:txBody>
      </p:sp>
    </p:spTree>
    <p:extLst>
      <p:ext uri="{BB962C8B-B14F-4D97-AF65-F5344CB8AC3E}">
        <p14:creationId xmlns:p14="http://schemas.microsoft.com/office/powerpoint/2010/main" val="33344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254542-3551-3747-8153-3749996D2751}"/>
              </a:ext>
            </a:extLst>
          </p:cNvPr>
          <p:cNvSpPr txBox="1"/>
          <p:nvPr/>
        </p:nvSpPr>
        <p:spPr>
          <a:xfrm>
            <a:off x="1246762" y="2428087"/>
            <a:ext cx="9698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5B9F"/>
                </a:solidFill>
                <a:latin typeface="Proxima Nova Rg" panose="02000506030000020004" pitchFamily="2" charset="77"/>
              </a:rPr>
              <a:t>PROCEDIMIENTO DE CONCILIACIÓN</a:t>
            </a:r>
            <a:endParaRPr lang="es-MX" sz="4400" dirty="0">
              <a:solidFill>
                <a:srgbClr val="005B9F"/>
              </a:solidFill>
              <a:latin typeface="Proxima Nova Rg" panose="02000506030000020004" pitchFamily="2" charset="77"/>
            </a:endParaRPr>
          </a:p>
        </p:txBody>
      </p:sp>
      <p:pic>
        <p:nvPicPr>
          <p:cNvPr id="6" name="Gráfico 8" descr="Apretón de manos">
            <a:extLst>
              <a:ext uri="{FF2B5EF4-FFF2-40B4-BE49-F238E27FC236}">
                <a16:creationId xmlns:a16="http://schemas.microsoft.com/office/drawing/2014/main" id="{C967860E-4182-FA4D-B1C7-35FD3B0A7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82323" y="3491142"/>
            <a:ext cx="2827368" cy="28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0D5AD0-3F96-9743-A1D6-A510AF524419}"/>
              </a:ext>
            </a:extLst>
          </p:cNvPr>
          <p:cNvSpPr/>
          <p:nvPr/>
        </p:nvSpPr>
        <p:spPr>
          <a:xfrm>
            <a:off x="270097" y="1500344"/>
            <a:ext cx="10474697" cy="2051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3947E985-D012-CA4E-9B74-3EE982C15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5147" y="3302542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01F828FF-7F1E-EF49-A104-74F8779FD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485147" y="1757201"/>
            <a:ext cx="9919406" cy="4571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Subtítulo 22">
            <a:extLst>
              <a:ext uri="{FF2B5EF4-FFF2-40B4-BE49-F238E27FC236}">
                <a16:creationId xmlns:a16="http://schemas.microsoft.com/office/drawing/2014/main" id="{5356D4C8-3C00-4948-93EC-FAC3519B3E37}"/>
              </a:ext>
            </a:extLst>
          </p:cNvPr>
          <p:cNvSpPr txBox="1">
            <a:spLocks/>
          </p:cNvSpPr>
          <p:nvPr/>
        </p:nvSpPr>
        <p:spPr>
          <a:xfrm>
            <a:off x="502445" y="1796887"/>
            <a:ext cx="3814582" cy="41825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005B9F"/>
                </a:solidFill>
                <a:latin typeface="Proxima Nova Rg" panose="02000506030000020004" pitchFamily="2" charset="0"/>
              </a:rPr>
              <a:t>LOPSRMEMG</a:t>
            </a:r>
          </a:p>
        </p:txBody>
      </p:sp>
      <p:grpSp>
        <p:nvGrpSpPr>
          <p:cNvPr id="6" name="Grupo 5" descr="Marcador de posición del logotipo">
            <a:extLst>
              <a:ext uri="{FF2B5EF4-FFF2-40B4-BE49-F238E27FC236}">
                <a16:creationId xmlns:a16="http://schemas.microsoft.com/office/drawing/2014/main" id="{DB4FEF5B-8620-274D-9AF6-E3B7674A2314}"/>
              </a:ext>
            </a:extLst>
          </p:cNvPr>
          <p:cNvGrpSpPr/>
          <p:nvPr/>
        </p:nvGrpSpPr>
        <p:grpSpPr>
          <a:xfrm>
            <a:off x="770286" y="3422171"/>
            <a:ext cx="10725450" cy="1695113"/>
            <a:chOff x="1985170" y="1960750"/>
            <a:chExt cx="2173095" cy="4140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74F649-74A4-3842-9E08-B0437DDA4EF4}"/>
                </a:ext>
              </a:extLst>
            </p:cNvPr>
            <p:cNvSpPr/>
            <p:nvPr/>
          </p:nvSpPr>
          <p:spPr>
            <a:xfrm>
              <a:off x="1985170" y="1960750"/>
              <a:ext cx="2173095" cy="41408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 rtl="0"/>
              <a:endParaRPr lang="es-ES" sz="26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Rectángulo 6">
              <a:extLst>
                <a:ext uri="{FF2B5EF4-FFF2-40B4-BE49-F238E27FC236}">
                  <a16:creationId xmlns:a16="http://schemas.microsoft.com/office/drawing/2014/main" id="{D789DEA7-D862-BF48-B52A-B370AEF0B402}"/>
                </a:ext>
              </a:extLst>
            </p:cNvPr>
            <p:cNvSpPr/>
            <p:nvPr/>
          </p:nvSpPr>
          <p:spPr>
            <a:xfrm flipV="1">
              <a:off x="2005548" y="1988736"/>
              <a:ext cx="186636" cy="104403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9" name="Subtítulo 22">
            <a:extLst>
              <a:ext uri="{FF2B5EF4-FFF2-40B4-BE49-F238E27FC236}">
                <a16:creationId xmlns:a16="http://schemas.microsoft.com/office/drawing/2014/main" id="{ECF27840-0F7B-8B49-B9AC-31FE86B43689}"/>
              </a:ext>
            </a:extLst>
          </p:cNvPr>
          <p:cNvSpPr txBox="1">
            <a:spLocks/>
          </p:cNvSpPr>
          <p:nvPr/>
        </p:nvSpPr>
        <p:spPr>
          <a:xfrm>
            <a:off x="502445" y="2172953"/>
            <a:ext cx="11148468" cy="259074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Proxima Nova Rg" panose="02000506030000020004" pitchFamily="2" charset="0"/>
              </a:rPr>
              <a:t>TITULO NOVENO, CAPITULO VII.</a:t>
            </a:r>
          </a:p>
        </p:txBody>
      </p:sp>
      <p:sp>
        <p:nvSpPr>
          <p:cNvPr id="10" name="Subtítulo 22">
            <a:extLst>
              <a:ext uri="{FF2B5EF4-FFF2-40B4-BE49-F238E27FC236}">
                <a16:creationId xmlns:a16="http://schemas.microsoft.com/office/drawing/2014/main" id="{EFC19A61-C093-614C-B108-A9F3AD44E3AC}"/>
              </a:ext>
            </a:extLst>
          </p:cNvPr>
          <p:cNvSpPr txBox="1">
            <a:spLocks/>
          </p:cNvSpPr>
          <p:nvPr/>
        </p:nvSpPr>
        <p:spPr>
          <a:xfrm>
            <a:off x="485147" y="2398205"/>
            <a:ext cx="8248311" cy="87994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003D6B"/>
                </a:solidFill>
                <a:latin typeface="Proxima Nova Rg" panose="02000506030000020004" pitchFamily="2" charset="0"/>
              </a:rPr>
              <a:t>PROCEDIMIENTO DE CONCILIACIÓN</a:t>
            </a:r>
            <a:r>
              <a:rPr lang="es-ES" sz="32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.</a:t>
            </a:r>
          </a:p>
          <a:p>
            <a:r>
              <a:rPr lang="es-ES" sz="3200" dirty="0" smtClean="0">
                <a:solidFill>
                  <a:srgbClr val="003D6B"/>
                </a:solidFill>
                <a:latin typeface="Proxima Nova Rg" panose="02000506030000020004" pitchFamily="2" charset="0"/>
              </a:rPr>
              <a:t>ART. 120</a:t>
            </a:r>
            <a:endParaRPr lang="es-ES" sz="3200" dirty="0">
              <a:solidFill>
                <a:srgbClr val="003D6B"/>
              </a:solidFill>
              <a:latin typeface="Proxima Nova Rg" panose="02000506030000020004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934775-A73E-0142-9001-455B43C6A29A}"/>
              </a:ext>
            </a:extLst>
          </p:cNvPr>
          <p:cNvSpPr txBox="1"/>
          <p:nvPr/>
        </p:nvSpPr>
        <p:spPr>
          <a:xfrm>
            <a:off x="1010843" y="3549434"/>
            <a:ext cx="10097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Proxima Nova Rg" panose="02000506030000020004" pitchFamily="2" charset="0"/>
              </a:rPr>
              <a:t>EN CUALQUIER MOMENTO LOS ENTES PÚBLICOS Y LAS CONTRATISTAS, PODRÁN PRESENTAR ANTE LOS </a:t>
            </a:r>
            <a:r>
              <a:rPr lang="es-ES" dirty="0">
                <a:solidFill>
                  <a:srgbClr val="29B1CF"/>
                </a:solidFill>
                <a:latin typeface="Proxima Nova Rg" panose="02000506030000020004" pitchFamily="2" charset="0"/>
              </a:rPr>
              <a:t>ÓRGANOS INTERNOS DE CONTROL CORRESPONDIENTES</a:t>
            </a:r>
            <a:r>
              <a:rPr lang="es-ES" dirty="0">
                <a:solidFill>
                  <a:schemeClr val="bg1"/>
                </a:solidFill>
                <a:latin typeface="Proxima Nova Rg" panose="02000506030000020004" pitchFamily="2" charset="0"/>
              </a:rPr>
              <a:t>, SOLICITUD DE CONCILIACIÓN, POR DESAVENENCIAS DERIVADAS DEL CUMPLIMIENTO DE LOS CONTRATOS. LA CONCILIACIÓN SE DESARROLLARÁ EN LOS TÉRMINOS DEL REGLAMENTO.</a:t>
            </a:r>
            <a:r>
              <a:rPr lang="es-MX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2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2ED636-AAE0-4985-A8FD-56819D452143}"/>
              </a:ext>
            </a:extLst>
          </p:cNvPr>
          <p:cNvSpPr/>
          <p:nvPr/>
        </p:nvSpPr>
        <p:spPr>
          <a:xfrm>
            <a:off x="1340854" y="2441712"/>
            <a:ext cx="9782134" cy="24515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6" descr="Línea divisoria inferior de la imagen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6240" y="4665748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4" name="Rectángulo 6" descr="Línea divisoria superior de la imagen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555903" y="2530145"/>
            <a:ext cx="9416164" cy="945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5B4FAC-DA80-0647-9921-40CDB4295462}"/>
              </a:ext>
            </a:extLst>
          </p:cNvPr>
          <p:cNvSpPr txBox="1"/>
          <p:nvPr/>
        </p:nvSpPr>
        <p:spPr>
          <a:xfrm>
            <a:off x="1664387" y="3122901"/>
            <a:ext cx="9298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Proxima Nova Rg" panose="02000506030000020004" pitchFamily="2" charset="0"/>
              </a:rPr>
              <a:t>XVII. ÓRGANOS INTERNOS DE CONTROL:</a:t>
            </a:r>
            <a:r>
              <a:rPr lang="es-MX" sz="2000" b="1" dirty="0">
                <a:latin typeface="Proxima Nova Rg" panose="02000506030000020004" pitchFamily="2" charset="0"/>
              </a:rPr>
              <a:t> </a:t>
            </a:r>
            <a:r>
              <a:rPr lang="es-ES" sz="2000" b="1" dirty="0">
                <a:solidFill>
                  <a:srgbClr val="005B9F"/>
                </a:solidFill>
                <a:latin typeface="Proxima Nova Rg" panose="02000506030000020004" pitchFamily="2" charset="0"/>
              </a:rPr>
              <a:t>LA SECRETARÍA DE LA TRANSPARENCIA Y RENDICIÓN DE CUENTAS</a:t>
            </a:r>
            <a:r>
              <a:rPr lang="es-ES" sz="2000" dirty="0">
                <a:latin typeface="Proxima Nova Rg" panose="02000506030000020004" pitchFamily="2" charset="0"/>
              </a:rPr>
              <a:t>, </a:t>
            </a:r>
            <a:r>
              <a:rPr lang="es-ES" sz="2000" b="1" dirty="0">
                <a:solidFill>
                  <a:srgbClr val="005B9F"/>
                </a:solidFill>
                <a:latin typeface="Proxima Nova Rg" panose="02000506030000020004" pitchFamily="2" charset="0"/>
              </a:rPr>
              <a:t>LAS CONTRALORÍAS MUNICIPALES</a:t>
            </a:r>
            <a:r>
              <a:rPr lang="es-ES" sz="2000" dirty="0">
                <a:latin typeface="Proxima Nova Rg" panose="02000506030000020004" pitchFamily="2" charset="0"/>
              </a:rPr>
              <a:t>, Y LOS ÓRGANOS INTERNOS DE CONTROL</a:t>
            </a:r>
            <a:r>
              <a:rPr lang="es-ES" sz="2000" b="1" dirty="0">
                <a:latin typeface="Proxima Nova Rg" panose="02000506030000020004" pitchFamily="2" charset="0"/>
              </a:rPr>
              <a:t> </a:t>
            </a:r>
            <a:r>
              <a:rPr lang="es-ES" sz="2000" dirty="0">
                <a:latin typeface="Proxima Nova Rg" panose="02000506030000020004" pitchFamily="2" charset="0"/>
              </a:rPr>
              <a:t>DE LOS PODERES LEGISLATIVO Y JUDICIAL, DE LOS ORGANISMOS AUTÓNOMOS POR LEY, Y DE LAS ENTIDADES PARAESTATALES Y PARAMUNICIPALES.</a:t>
            </a:r>
            <a:r>
              <a:rPr lang="es-MX" sz="2000" dirty="0"/>
              <a:t> </a:t>
            </a:r>
          </a:p>
        </p:txBody>
      </p:sp>
      <p:sp>
        <p:nvSpPr>
          <p:cNvPr id="6" name="Subtítulo 22">
            <a:extLst>
              <a:ext uri="{FF2B5EF4-FFF2-40B4-BE49-F238E27FC236}">
                <a16:creationId xmlns:a16="http://schemas.microsoft.com/office/drawing/2014/main" id="{ACDF79FD-E2BB-3A43-947C-2EB6991A7CF2}"/>
              </a:ext>
            </a:extLst>
          </p:cNvPr>
          <p:cNvSpPr txBox="1">
            <a:spLocks/>
          </p:cNvSpPr>
          <p:nvPr/>
        </p:nvSpPr>
        <p:spPr>
          <a:xfrm>
            <a:off x="1738675" y="2758546"/>
            <a:ext cx="3135169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5B9F"/>
                </a:solidFill>
                <a:latin typeface="Proxima Nova Rg" panose="02000506030000020004" pitchFamily="2" charset="0"/>
              </a:rPr>
              <a:t>LOPSRMEMG. ART. 3</a:t>
            </a:r>
            <a:endParaRPr lang="es-ES" sz="2400" noProof="1">
              <a:solidFill>
                <a:srgbClr val="005B9F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035703"/>
            <a:ext cx="4261282" cy="579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ubtítulo 22">
            <a:extLst>
              <a:ext uri="{FF2B5EF4-FFF2-40B4-BE49-F238E27FC236}">
                <a16:creationId xmlns:a16="http://schemas.microsoft.com/office/drawing/2014/main" id="{9288587D-89E9-F644-99DD-C09F0218DA8A}"/>
              </a:ext>
            </a:extLst>
          </p:cNvPr>
          <p:cNvSpPr txBox="1">
            <a:spLocks/>
          </p:cNvSpPr>
          <p:nvPr/>
        </p:nvSpPr>
        <p:spPr>
          <a:xfrm>
            <a:off x="996558" y="1104306"/>
            <a:ext cx="3877287" cy="4127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78BED8"/>
                </a:solidFill>
                <a:latin typeface="Proxima Nova Rg" panose="02000506030000020004" pitchFamily="2" charset="0"/>
              </a:rPr>
              <a:t>COMPETENCIA</a:t>
            </a:r>
          </a:p>
        </p:txBody>
      </p:sp>
    </p:spTree>
    <p:extLst>
      <p:ext uri="{BB962C8B-B14F-4D97-AF65-F5344CB8AC3E}">
        <p14:creationId xmlns:p14="http://schemas.microsoft.com/office/powerpoint/2010/main" val="21636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2284</Words>
  <Application>Microsoft Office PowerPoint</Application>
  <PresentationFormat>Panorámica</PresentationFormat>
  <Paragraphs>264</Paragraphs>
  <Slides>31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Arial monospaced for SAP</vt:lpstr>
      <vt:lpstr>Calibri</vt:lpstr>
      <vt:lpstr>Calibri Light</vt:lpstr>
      <vt:lpstr>Helvetica</vt:lpstr>
      <vt:lpstr>Helvetica Neue</vt:lpstr>
      <vt:lpstr>Proxima Nova Lt</vt:lpstr>
      <vt:lpstr>Proxima Nova Rg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Edgar Rene Torres Marquez</cp:lastModifiedBy>
  <cp:revision>101</cp:revision>
  <dcterms:created xsi:type="dcterms:W3CDTF">2021-08-18T13:49:10Z</dcterms:created>
  <dcterms:modified xsi:type="dcterms:W3CDTF">2022-02-18T17:24:48Z</dcterms:modified>
</cp:coreProperties>
</file>